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59" r:id="rId3"/>
    <p:sldId id="257" r:id="rId4"/>
    <p:sldId id="278" r:id="rId5"/>
    <p:sldId id="258" r:id="rId6"/>
    <p:sldId id="277" r:id="rId7"/>
    <p:sldId id="260" r:id="rId8"/>
    <p:sldId id="261" r:id="rId9"/>
    <p:sldId id="262" r:id="rId10"/>
    <p:sldId id="263" r:id="rId11"/>
    <p:sldId id="268" r:id="rId12"/>
    <p:sldId id="269" r:id="rId13"/>
    <p:sldId id="270" r:id="rId14"/>
    <p:sldId id="265" r:id="rId15"/>
    <p:sldId id="264" r:id="rId16"/>
    <p:sldId id="271" r:id="rId17"/>
    <p:sldId id="272" r:id="rId18"/>
    <p:sldId id="266" r:id="rId19"/>
    <p:sldId id="280" r:id="rId20"/>
    <p:sldId id="276" r:id="rId21"/>
    <p:sldId id="281" r:id="rId22"/>
    <p:sldId id="267" r:id="rId23"/>
    <p:sldId id="279" r:id="rId24"/>
    <p:sldId id="273" r:id="rId25"/>
    <p:sldId id="275" r:id="rId26"/>
    <p:sldId id="283" r:id="rId27"/>
    <p:sldId id="284" r:id="rId28"/>
    <p:sldId id="285" r:id="rId29"/>
    <p:sldId id="274" r:id="rId30"/>
    <p:sldId id="286" r:id="rId31"/>
    <p:sldId id="282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talie Davison" initials="ND" lastIdx="1" clrIdx="0">
    <p:extLst>
      <p:ext uri="{19B8F6BF-5375-455C-9EA6-DF929625EA0E}">
        <p15:presenceInfo xmlns:p15="http://schemas.microsoft.com/office/powerpoint/2012/main" userId="S::NatalieDavison@adventist.org.uk::cf9cd4a1-1f0e-41f3-abb3-afd97c52253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510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4-03T15:57:33.768" idx="1">
    <p:pos x="5405" y="3477"/>
    <p:text>Photo credit, Ben Gwynne</p:text>
    <p:extLst>
      <p:ext uri="{C676402C-5697-4E1C-873F-D02D1690AC5C}">
        <p15:threadingInfo xmlns:p15="http://schemas.microsoft.com/office/powerpoint/2012/main" timeZoneBias="-6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744E6C-B2B3-4172-A35E-501DCFC1C09F}" type="datetimeFigureOut">
              <a:rPr lang="en-GB" smtClean="0"/>
              <a:t>04/04/2020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DFB02A-81F4-4B84-BF8D-AB7E6B8C4B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1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DFB02A-81F4-4B84-BF8D-AB7E6B8C4BD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8400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DFB02A-81F4-4B84-BF8D-AB7E6B8C4BD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9344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019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78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511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8273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5979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5674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4197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649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6204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145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432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97ACA5-83BD-4D34-9B58-87D1B9DA0387}" type="datetimeFigureOut">
              <a:rPr lang="en-US" smtClean="0"/>
              <a:t>4/4/2020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91793E-A019-43BD-A101-513802A306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2485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hyperlink" Target="https://youth.adventistchurch.org.uk/e-club-rainbow-award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>
                <a:solidFill>
                  <a:srgbClr val="FFC000"/>
                </a:solidFill>
              </a:rPr>
              <a:t>RAINBOW PROMISE </a:t>
            </a:r>
            <a:br>
              <a:rPr lang="en-US" sz="6000" b="1" dirty="0">
                <a:solidFill>
                  <a:srgbClr val="FFC000"/>
                </a:solidFill>
              </a:rPr>
            </a:br>
            <a:r>
              <a:rPr lang="en-US" sz="6000" b="1" dirty="0">
                <a:solidFill>
                  <a:srgbClr val="FFC000"/>
                </a:solidFill>
              </a:rPr>
              <a:t>e-AWARD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85800"/>
          </a:xfrm>
        </p:spPr>
        <p:txBody>
          <a:bodyPr/>
          <a:lstStyle/>
          <a:p>
            <a:r>
              <a:rPr lang="en-US" b="1" dirty="0"/>
              <a:t>By: Louise McQueen</a:t>
            </a:r>
          </a:p>
        </p:txBody>
      </p:sp>
      <p:pic>
        <p:nvPicPr>
          <p:cNvPr id="5" name="Picture 4" descr="A picture containing cup, food, room&#10;&#10;Description automatically generated">
            <a:extLst>
              <a:ext uri="{FF2B5EF4-FFF2-40B4-BE49-F238E27FC236}">
                <a16:creationId xmlns:a16="http://schemas.microsoft.com/office/drawing/2014/main" id="{B5C30998-F938-4C57-AB9F-0369C4F9A9C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234344"/>
            <a:ext cx="2971800" cy="1901214"/>
          </a:xfrm>
          <a:prstGeom prst="rect">
            <a:avLst/>
          </a:prstGeom>
        </p:spPr>
      </p:pic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B7B473FF-BC87-4AB5-AC41-DEB3F152CB8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5" t="15091" r="1655" b="7742"/>
          <a:stretch/>
        </p:blipFill>
        <p:spPr>
          <a:xfrm>
            <a:off x="3733800" y="4761518"/>
            <a:ext cx="1989034" cy="147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828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C000"/>
                </a:solidFill>
              </a:rPr>
              <a:t>WHAT IS A RAINBOW?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39"/>
          <a:stretch/>
        </p:blipFill>
        <p:spPr bwMode="auto">
          <a:xfrm>
            <a:off x="685800" y="1219200"/>
            <a:ext cx="7696200" cy="5213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660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C000"/>
                </a:solidFill>
              </a:rPr>
              <a:t>WHAT IS THE RAINBOW HONOUR?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1</a:t>
            </a:r>
            <a:r>
              <a:rPr lang="en-US" dirty="0"/>
              <a:t>. Show the two elements that make a rainbow.</a:t>
            </a:r>
            <a:br>
              <a:rPr lang="en-US" dirty="0"/>
            </a:br>
            <a:r>
              <a:rPr lang="en-US" b="1" dirty="0"/>
              <a:t>2</a:t>
            </a:r>
            <a:r>
              <a:rPr lang="en-US" dirty="0"/>
              <a:t>. Find who saw their very first rainbow in Gen. 9:8-17.</a:t>
            </a:r>
            <a:br>
              <a:rPr lang="en-US" dirty="0"/>
            </a:br>
            <a:r>
              <a:rPr lang="en-US" b="1" dirty="0"/>
              <a:t>3</a:t>
            </a:r>
            <a:r>
              <a:rPr lang="en-US" dirty="0"/>
              <a:t>. What is a covenant?</a:t>
            </a:r>
            <a:br>
              <a:rPr lang="en-US" dirty="0"/>
            </a:br>
            <a:r>
              <a:rPr lang="en-US" b="1" dirty="0"/>
              <a:t>4</a:t>
            </a:r>
            <a:r>
              <a:rPr lang="en-US" dirty="0"/>
              <a:t>. What does the rainbow promise us?</a:t>
            </a:r>
            <a:br>
              <a:rPr lang="en-US" dirty="0"/>
            </a:br>
            <a:r>
              <a:rPr lang="en-US" b="1" dirty="0"/>
              <a:t>5</a:t>
            </a:r>
            <a:r>
              <a:rPr lang="en-US" dirty="0"/>
              <a:t>. What colors make up the rainbow? Create your own rainbow with the colors in their right order.</a:t>
            </a:r>
            <a:br>
              <a:rPr lang="en-US" dirty="0"/>
            </a:br>
            <a:r>
              <a:rPr lang="en-US" b="1" dirty="0"/>
              <a:t>6</a:t>
            </a:r>
            <a:r>
              <a:rPr lang="en-US" dirty="0"/>
              <a:t>. Where will we find a rainbow in heaven?</a:t>
            </a:r>
          </a:p>
        </p:txBody>
      </p:sp>
    </p:spTree>
    <p:extLst>
      <p:ext uri="{BB962C8B-B14F-4D97-AF65-F5344CB8AC3E}">
        <p14:creationId xmlns:p14="http://schemas.microsoft.com/office/powerpoint/2010/main" val="12129237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1471D-CCE7-4101-8E10-05C1D4CE8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438400"/>
            <a:ext cx="8229600" cy="1143000"/>
          </a:xfrm>
        </p:spPr>
        <p:txBody>
          <a:bodyPr>
            <a:noAutofit/>
          </a:bodyPr>
          <a:lstStyle/>
          <a:p>
            <a:r>
              <a:rPr lang="en-GB" sz="6000" b="1" dirty="0">
                <a:solidFill>
                  <a:srgbClr val="FFC000"/>
                </a:solidFill>
              </a:rPr>
              <a:t>Who was the very first person to see a rainbow?</a:t>
            </a:r>
            <a:br>
              <a:rPr lang="en-GB" sz="6000" b="1" dirty="0">
                <a:solidFill>
                  <a:srgbClr val="FFC000"/>
                </a:solidFill>
              </a:rPr>
            </a:br>
            <a:br>
              <a:rPr lang="en-GB" sz="6000" b="1" dirty="0">
                <a:solidFill>
                  <a:srgbClr val="FFC000"/>
                </a:solidFill>
              </a:rPr>
            </a:br>
            <a:r>
              <a:rPr lang="en-GB" sz="6000" b="1" dirty="0">
                <a:solidFill>
                  <a:srgbClr val="FFC000"/>
                </a:solidFill>
              </a:rPr>
              <a:t>Can you tell me?</a:t>
            </a:r>
          </a:p>
        </p:txBody>
      </p:sp>
    </p:spTree>
    <p:extLst>
      <p:ext uri="{BB962C8B-B14F-4D97-AF65-F5344CB8AC3E}">
        <p14:creationId xmlns:p14="http://schemas.microsoft.com/office/powerpoint/2010/main" val="7804180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GENESIS 9:8-17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424709"/>
            <a:ext cx="7620000" cy="525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7078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God gave people on earth </a:t>
            </a:r>
            <a:r>
              <a:rPr lang="en-US" b="1" dirty="0">
                <a:solidFill>
                  <a:srgbClr val="FF0000"/>
                </a:solidFill>
              </a:rPr>
              <a:t>time</a:t>
            </a:r>
            <a:r>
              <a:rPr lang="en-US" b="1" dirty="0">
                <a:solidFill>
                  <a:srgbClr val="FFC000"/>
                </a:solidFill>
              </a:rPr>
              <a:t> to </a:t>
            </a:r>
            <a:r>
              <a:rPr lang="en-US" b="1" dirty="0">
                <a:solidFill>
                  <a:srgbClr val="FF0000"/>
                </a:solidFill>
              </a:rPr>
              <a:t>say sorry (repent)</a:t>
            </a:r>
            <a:r>
              <a:rPr lang="en-US" b="1" dirty="0">
                <a:solidFill>
                  <a:srgbClr val="FFC000"/>
                </a:solidFill>
              </a:rPr>
              <a:t> with </a:t>
            </a:r>
            <a:r>
              <a:rPr lang="en-US" b="1" dirty="0">
                <a:solidFill>
                  <a:srgbClr val="FF0000"/>
                </a:solidFill>
              </a:rPr>
              <a:t>specific warnings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These are called signs</a:t>
            </a:r>
          </a:p>
          <a:p>
            <a:r>
              <a:rPr lang="en-US" dirty="0"/>
              <a:t>Noah Preached for 120 years</a:t>
            </a:r>
          </a:p>
          <a:p>
            <a:r>
              <a:rPr lang="en-US" dirty="0"/>
              <a:t>The message was to repent – say sorry</a:t>
            </a:r>
          </a:p>
          <a:p>
            <a:r>
              <a:rPr lang="en-US" dirty="0"/>
              <a:t>The ark was built far from the sea</a:t>
            </a:r>
          </a:p>
          <a:p>
            <a:r>
              <a:rPr lang="en-US" dirty="0"/>
              <a:t>The animals went inside in an orderly fashion (two by two)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1358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Noah was instructed by </a:t>
            </a:r>
            <a:r>
              <a:rPr lang="en-US" b="1" dirty="0">
                <a:solidFill>
                  <a:srgbClr val="FF0000"/>
                </a:solidFill>
              </a:rPr>
              <a:t>God</a:t>
            </a:r>
            <a:r>
              <a:rPr lang="en-US" b="1" dirty="0"/>
              <a:t> </a:t>
            </a:r>
            <a:r>
              <a:rPr lang="en-US" b="1" dirty="0">
                <a:solidFill>
                  <a:srgbClr val="FFC000"/>
                </a:solidFill>
              </a:rPr>
              <a:t>to build an</a:t>
            </a:r>
            <a:r>
              <a:rPr lang="en-US" b="1" dirty="0"/>
              <a:t> </a:t>
            </a:r>
            <a:r>
              <a:rPr lang="en-US" b="1" dirty="0">
                <a:solidFill>
                  <a:srgbClr val="FF0000"/>
                </a:solidFill>
              </a:rPr>
              <a:t>ARK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840706"/>
            <a:ext cx="5476351" cy="311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2409" y="1817615"/>
            <a:ext cx="2809875" cy="333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4952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God gave Noah </a:t>
            </a:r>
            <a:r>
              <a:rPr lang="en-US" b="1" dirty="0">
                <a:solidFill>
                  <a:srgbClr val="FF0000"/>
                </a:solidFill>
              </a:rPr>
              <a:t>specific instructions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1714500"/>
            <a:ext cx="8331199" cy="468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7535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The people helped him build but they </a:t>
            </a:r>
            <a:r>
              <a:rPr lang="en-US" b="1" dirty="0">
                <a:solidFill>
                  <a:srgbClr val="FF0000"/>
                </a:solidFill>
              </a:rPr>
              <a:t>mocked him</a:t>
            </a:r>
            <a:r>
              <a:rPr lang="en-US" b="1" dirty="0">
                <a:solidFill>
                  <a:srgbClr val="FFC000"/>
                </a:solidFill>
              </a:rPr>
              <a:t> and </a:t>
            </a:r>
            <a:r>
              <a:rPr lang="en-US" b="1" dirty="0">
                <a:solidFill>
                  <a:srgbClr val="FF0000"/>
                </a:solidFill>
              </a:rPr>
              <a:t>laughed</a:t>
            </a:r>
            <a:r>
              <a:rPr lang="en-US" b="1" dirty="0">
                <a:solidFill>
                  <a:srgbClr val="FFC000"/>
                </a:solidFill>
              </a:rPr>
              <a:t> at him.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1676400"/>
            <a:ext cx="8275727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53762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The final product was </a:t>
            </a:r>
            <a:br>
              <a:rPr lang="en-US" b="1" dirty="0">
                <a:solidFill>
                  <a:srgbClr val="FFC000"/>
                </a:solidFill>
              </a:rPr>
            </a:br>
            <a:r>
              <a:rPr lang="en-US" b="1" dirty="0">
                <a:solidFill>
                  <a:srgbClr val="FFC000"/>
                </a:solidFill>
              </a:rPr>
              <a:t>absolutely beautiful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1600200"/>
            <a:ext cx="8263467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1076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C000"/>
                </a:solidFill>
              </a:rPr>
              <a:t>God’s last warning sign to the people was the animals entering the ark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861127"/>
            <a:ext cx="8305800" cy="415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8233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GOD SHUT THE DOOR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950" y="381000"/>
            <a:ext cx="4171950" cy="609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76437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914400"/>
            <a:ext cx="6781800" cy="508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65465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TOO LATE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42472"/>
            <a:ext cx="7010400" cy="51445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1143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14400"/>
            <a:ext cx="6858000" cy="5149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96124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ark floated on the water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43050"/>
            <a:ext cx="82296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5010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God kept everyone inside safe from the storms and flood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579418"/>
            <a:ext cx="7658100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08048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C000"/>
                </a:solidFill>
              </a:rPr>
              <a:t>GOD’S PROMISE TO MAN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1676400"/>
            <a:ext cx="8263467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16006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A915C97-9ED2-4D1A-BB2B-461D7FF82B8D}"/>
              </a:ext>
            </a:extLst>
          </p:cNvPr>
          <p:cNvSpPr/>
          <p:nvPr/>
        </p:nvSpPr>
        <p:spPr>
          <a:xfrm>
            <a:off x="2209800" y="1600200"/>
            <a:ext cx="4572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4400" b="1" dirty="0">
                <a:solidFill>
                  <a:srgbClr val="FFC000"/>
                </a:solidFill>
              </a:rPr>
              <a:t>What are the </a:t>
            </a:r>
            <a:r>
              <a:rPr lang="en-US" sz="4400" b="1" dirty="0">
                <a:solidFill>
                  <a:srgbClr val="00B0F0"/>
                </a:solidFill>
              </a:rPr>
              <a:t>TWO</a:t>
            </a:r>
            <a:r>
              <a:rPr lang="en-US" sz="4400" b="1" dirty="0">
                <a:solidFill>
                  <a:srgbClr val="FFC000"/>
                </a:solidFill>
              </a:rPr>
              <a:t> elements that make a rainbow?</a:t>
            </a:r>
            <a:endParaRPr lang="en-GB" sz="4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FC24CAF-4E5B-41FE-B945-175196920FC6}"/>
              </a:ext>
            </a:extLst>
          </p:cNvPr>
          <p:cNvSpPr/>
          <p:nvPr/>
        </p:nvSpPr>
        <p:spPr>
          <a:xfrm>
            <a:off x="2590800" y="4114800"/>
            <a:ext cx="396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/>
              <a:t>💦 +💡 = 🌈</a:t>
            </a:r>
          </a:p>
        </p:txBody>
      </p:sp>
    </p:spTree>
    <p:extLst>
      <p:ext uri="{BB962C8B-B14F-4D97-AF65-F5344CB8AC3E}">
        <p14:creationId xmlns:p14="http://schemas.microsoft.com/office/powerpoint/2010/main" val="41958394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1143000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C000"/>
                </a:solidFill>
              </a:rPr>
              <a:t>What are the two elements that make a rainbow?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Water and Light</a:t>
            </a:r>
            <a:endParaRPr lang="en-US" b="1" dirty="0"/>
          </a:p>
          <a:p>
            <a:r>
              <a:rPr lang="en-US" dirty="0"/>
              <a:t>To make a rainbow, you need two items: </a:t>
            </a:r>
            <a:br>
              <a:rPr lang="en-US" dirty="0"/>
            </a:br>
            <a:r>
              <a:rPr lang="en-US" dirty="0"/>
              <a:t>1) rain or another source of water drops </a:t>
            </a:r>
            <a:br>
              <a:rPr lang="en-US" dirty="0"/>
            </a:br>
            <a:r>
              <a:rPr lang="en-US" dirty="0"/>
              <a:t>2) a strong light source </a:t>
            </a:r>
          </a:p>
          <a:p>
            <a:pPr marL="0" indent="0">
              <a:buNone/>
            </a:pPr>
            <a:br>
              <a:rPr lang="en-US" dirty="0"/>
            </a:br>
            <a:r>
              <a:rPr lang="en-US" sz="2800" dirty="0"/>
              <a:t>Most rainbows we see are caused by sunlight, but the moon when it is bright can also produce bows, called moonbows.</a:t>
            </a:r>
            <a:endParaRPr lang="en-US" dirty="0"/>
          </a:p>
        </p:txBody>
      </p:sp>
      <p:pic>
        <p:nvPicPr>
          <p:cNvPr id="5" name="Picture 4" descr="A rainbow in the sky&#10;&#10;Description automatically generated">
            <a:extLst>
              <a:ext uri="{FF2B5EF4-FFF2-40B4-BE49-F238E27FC236}">
                <a16:creationId xmlns:a16="http://schemas.microsoft.com/office/drawing/2014/main" id="{2076ADFF-D940-4058-8E54-25247823CEB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400" y="5520531"/>
            <a:ext cx="1951469" cy="1096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1371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4AAF64-9E75-4D9E-86D9-B8A53AD2B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3622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6000" b="1" dirty="0">
                <a:solidFill>
                  <a:srgbClr val="FFC000"/>
                </a:solidFill>
              </a:rPr>
              <a:t>WHAT IS A COVENANT?</a:t>
            </a:r>
            <a:br>
              <a:rPr lang="en-US" sz="6000" b="1" dirty="0">
                <a:solidFill>
                  <a:srgbClr val="FFC000"/>
                </a:solidFill>
              </a:rPr>
            </a:br>
            <a:br>
              <a:rPr lang="en-US" sz="6000" b="1" dirty="0">
                <a:solidFill>
                  <a:srgbClr val="FFC000"/>
                </a:solidFill>
              </a:rPr>
            </a:br>
            <a:r>
              <a:rPr lang="en-US" sz="6000" b="1" dirty="0">
                <a:solidFill>
                  <a:srgbClr val="FFC000"/>
                </a:solidFill>
              </a:rPr>
              <a:t>Does anyone know what this word means?</a:t>
            </a:r>
            <a:endParaRPr lang="en-GB" sz="6000" dirty="0"/>
          </a:p>
        </p:txBody>
      </p:sp>
    </p:spTree>
    <p:extLst>
      <p:ext uri="{BB962C8B-B14F-4D97-AF65-F5344CB8AC3E}">
        <p14:creationId xmlns:p14="http://schemas.microsoft.com/office/powerpoint/2010/main" val="354385260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C000"/>
                </a:solidFill>
              </a:rPr>
              <a:t>WHAT IS A COVENANT?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covenant</a:t>
            </a:r>
            <a:r>
              <a:rPr lang="en-US" dirty="0"/>
              <a:t>. </a:t>
            </a:r>
            <a:br>
              <a:rPr lang="en-US" dirty="0"/>
            </a:br>
            <a:r>
              <a:rPr lang="en-US" i="1" dirty="0"/>
              <a:t>A covenant is literally, a contract.</a:t>
            </a:r>
            <a:br>
              <a:rPr lang="en-US" i="1" dirty="0"/>
            </a:br>
            <a:r>
              <a:rPr lang="en-US" i="1" dirty="0"/>
              <a:t>An agreement or a promise.  </a:t>
            </a:r>
          </a:p>
          <a:p>
            <a:r>
              <a:rPr lang="en-US" sz="2800" dirty="0"/>
              <a:t>In the Bible it means an agreement between God and his people, in which God makes promises to his people and, usually, requires certain conduct from them. </a:t>
            </a:r>
            <a:br>
              <a:rPr lang="en-US" sz="2800" dirty="0"/>
            </a:br>
            <a:r>
              <a:rPr lang="en-US" sz="2800" dirty="0"/>
              <a:t>In the Old Testament, God made agreements with Noah, Abraham, and Moses.</a:t>
            </a:r>
          </a:p>
        </p:txBody>
      </p:sp>
    </p:spTree>
    <p:extLst>
      <p:ext uri="{BB962C8B-B14F-4D97-AF65-F5344CB8AC3E}">
        <p14:creationId xmlns:p14="http://schemas.microsoft.com/office/powerpoint/2010/main" val="9008911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531F55-3659-46A6-BC60-43D9FB68C462}"/>
              </a:ext>
            </a:extLst>
          </p:cNvPr>
          <p:cNvSpPr/>
          <p:nvPr/>
        </p:nvSpPr>
        <p:spPr>
          <a:xfrm>
            <a:off x="1066800" y="1905000"/>
            <a:ext cx="6934199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rgbClr val="FFC000"/>
                </a:solidFill>
              </a:rPr>
              <a:t>WHAT DOES THE RAINBOW PROMISE US?</a:t>
            </a:r>
          </a:p>
          <a:p>
            <a:pPr algn="ctr"/>
            <a:endParaRPr lang="en-US" sz="4400" b="1" dirty="0">
              <a:solidFill>
                <a:srgbClr val="FFC000"/>
              </a:solidFill>
            </a:endParaRPr>
          </a:p>
          <a:p>
            <a:pPr algn="ctr"/>
            <a:r>
              <a:rPr lang="en-US" sz="4400" b="1" dirty="0">
                <a:solidFill>
                  <a:srgbClr val="FFC000"/>
                </a:solidFill>
              </a:rPr>
              <a:t>Do you know?</a:t>
            </a:r>
            <a:endParaRPr lang="en-GB" sz="4400" dirty="0">
              <a:solidFill>
                <a:schemeClr val="tx1">
                  <a:lumMod val="8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70391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C000"/>
                </a:solidFill>
              </a:rPr>
              <a:t>WHAT DOES THE RAINBOW PROMISE US?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endParaRPr lang="en-US" dirty="0"/>
          </a:p>
          <a:p>
            <a:r>
              <a:rPr lang="en-US" dirty="0"/>
              <a:t>God put the rainbow in the sky as the sign of His promise that He would never again destroy the earth with flood.</a:t>
            </a:r>
            <a:br>
              <a:rPr lang="en-US" dirty="0"/>
            </a:br>
            <a:br>
              <a:rPr lang="en-US" dirty="0"/>
            </a:br>
            <a:r>
              <a:rPr lang="en-US" dirty="0"/>
              <a:t>(Genesis 9:13–17)</a:t>
            </a:r>
          </a:p>
        </p:txBody>
      </p:sp>
    </p:spTree>
    <p:extLst>
      <p:ext uri="{BB962C8B-B14F-4D97-AF65-F5344CB8AC3E}">
        <p14:creationId xmlns:p14="http://schemas.microsoft.com/office/powerpoint/2010/main" val="8902836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solidFill>
                  <a:srgbClr val="FFC000"/>
                </a:solidFill>
              </a:rPr>
              <a:t>WHAT COLOURS MAKE UP THE RAINBOW?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There are seven colors in the rainbow: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b="1" dirty="0">
                <a:solidFill>
                  <a:srgbClr val="FF0000"/>
                </a:solidFill>
              </a:rPr>
              <a:t>RED</a:t>
            </a:r>
            <a:br>
              <a:rPr lang="en-US" b="1" dirty="0"/>
            </a:br>
            <a:r>
              <a:rPr lang="en-US" b="1" dirty="0"/>
              <a:t>	</a:t>
            </a:r>
            <a:r>
              <a:rPr lang="en-US" b="1" dirty="0">
                <a:solidFill>
                  <a:schemeClr val="accent6"/>
                </a:solidFill>
              </a:rPr>
              <a:t>ORANGE</a:t>
            </a:r>
            <a:br>
              <a:rPr lang="en-US" b="1" dirty="0"/>
            </a:br>
            <a:r>
              <a:rPr lang="en-US" b="1" dirty="0"/>
              <a:t>	</a:t>
            </a:r>
            <a:r>
              <a:rPr lang="en-US" b="1" dirty="0">
                <a:solidFill>
                  <a:srgbClr val="FFFF00"/>
                </a:solidFill>
              </a:rPr>
              <a:t>YELLOW</a:t>
            </a:r>
            <a:br>
              <a:rPr lang="en-US" b="1" dirty="0"/>
            </a:br>
            <a:r>
              <a:rPr lang="en-US" b="1" dirty="0"/>
              <a:t>	</a:t>
            </a:r>
            <a:r>
              <a:rPr lang="en-US" b="1" dirty="0">
                <a:solidFill>
                  <a:srgbClr val="92D050"/>
                </a:solidFill>
              </a:rPr>
              <a:t>GREEN</a:t>
            </a:r>
            <a:br>
              <a:rPr lang="en-US" b="1" dirty="0"/>
            </a:br>
            <a:r>
              <a:rPr lang="en-US" b="1" dirty="0"/>
              <a:t>	</a:t>
            </a:r>
            <a:r>
              <a:rPr lang="en-US" b="1" dirty="0">
                <a:solidFill>
                  <a:srgbClr val="00B0F0"/>
                </a:solidFill>
              </a:rPr>
              <a:t>BLUE</a:t>
            </a:r>
            <a:br>
              <a:rPr lang="en-US" b="1" dirty="0"/>
            </a:br>
            <a:r>
              <a:rPr lang="en-US" b="1" dirty="0"/>
              <a:t>	</a:t>
            </a:r>
            <a:r>
              <a:rPr lang="en-US" b="1" dirty="0">
                <a:solidFill>
                  <a:srgbClr val="0070C0"/>
                </a:solidFill>
              </a:rPr>
              <a:t>INDIGO</a:t>
            </a:r>
            <a:br>
              <a:rPr lang="en-US" b="1" dirty="0"/>
            </a:br>
            <a:r>
              <a:rPr lang="en-US" b="1" dirty="0"/>
              <a:t>	</a:t>
            </a:r>
            <a:r>
              <a:rPr lang="en-US" b="1" dirty="0">
                <a:solidFill>
                  <a:srgbClr val="7030A0"/>
                </a:solidFill>
              </a:rPr>
              <a:t>VIOLET</a:t>
            </a:r>
          </a:p>
          <a:p>
            <a:pPr marL="0" indent="0">
              <a:buNone/>
            </a:pPr>
            <a:r>
              <a:rPr lang="en-US" dirty="0"/>
              <a:t>						Roy G. </a:t>
            </a:r>
            <a:r>
              <a:rPr lang="en-US" dirty="0" err="1"/>
              <a:t>Biv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473032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A35234-19B2-4EF5-BEF2-467E3091C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872" y="0"/>
            <a:ext cx="48502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4431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7CFF17-76E9-490F-A14C-69E5D97EA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872" y="0"/>
            <a:ext cx="48502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7664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A908AF9-7F5D-4F99-882E-8043D500F3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6872" y="0"/>
            <a:ext cx="4850256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858EDE5-77B4-43FD-8717-1E93D12D891D}"/>
              </a:ext>
            </a:extLst>
          </p:cNvPr>
          <p:cNvSpPr txBox="1"/>
          <p:nvPr/>
        </p:nvSpPr>
        <p:spPr>
          <a:xfrm>
            <a:off x="2286000" y="381000"/>
            <a:ext cx="457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Count the coloured shapes </a:t>
            </a:r>
          </a:p>
        </p:txBody>
      </p:sp>
    </p:spTree>
    <p:extLst>
      <p:ext uri="{BB962C8B-B14F-4D97-AF65-F5344CB8AC3E}">
        <p14:creationId xmlns:p14="http://schemas.microsoft.com/office/powerpoint/2010/main" val="698478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>
                <a:solidFill>
                  <a:srgbClr val="FFC000"/>
                </a:solidFill>
              </a:rPr>
              <a:t>WHERE WILL WE FIND A RAINBOW IN HEAVEN?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There is a rainbow around the throne of God (Revelation 4:3).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FF097DA6-3F6D-4AA1-BAB6-125AD2F795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79" t="16666" r="3879" b="10000"/>
          <a:stretch/>
        </p:blipFill>
        <p:spPr>
          <a:xfrm>
            <a:off x="3429000" y="2057400"/>
            <a:ext cx="2286000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7129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7C6EA5-029E-470C-A821-C818A4A8D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200" y="-109106"/>
            <a:ext cx="4845627" cy="685145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3E40873-3849-452E-8552-022875182961}"/>
              </a:ext>
            </a:extLst>
          </p:cNvPr>
          <p:cNvSpPr txBox="1"/>
          <p:nvPr/>
        </p:nvSpPr>
        <p:spPr>
          <a:xfrm>
            <a:off x="304800" y="381000"/>
            <a:ext cx="32004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God’s Rainbow of Promises</a:t>
            </a:r>
          </a:p>
          <a:p>
            <a:endParaRPr lang="en-GB" sz="2000" dirty="0"/>
          </a:p>
          <a:p>
            <a:r>
              <a:rPr lang="en-GB" sz="2000" dirty="0"/>
              <a:t>Here’s an activity you can try at home.  We’ll put all the resources on the website so you can do it when your parents can help you. </a:t>
            </a:r>
          </a:p>
          <a:p>
            <a:endParaRPr lang="en-GB" sz="2000" dirty="0"/>
          </a:p>
          <a:p>
            <a:r>
              <a:rPr lang="en-GB" sz="2000" dirty="0"/>
              <a:t>You’ll need: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Promise template page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Some cardboard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Cotton wool or tissue paper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Glue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Scissors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Colour printer or colouring pencils</a:t>
            </a:r>
          </a:p>
        </p:txBody>
      </p:sp>
    </p:spTree>
    <p:extLst>
      <p:ext uri="{BB962C8B-B14F-4D97-AF65-F5344CB8AC3E}">
        <p14:creationId xmlns:p14="http://schemas.microsoft.com/office/powerpoint/2010/main" val="7768934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53EC4D5-B3CF-46CC-B211-153E89A3827A}"/>
              </a:ext>
            </a:extLst>
          </p:cNvPr>
          <p:cNvSpPr txBox="1"/>
          <p:nvPr/>
        </p:nvSpPr>
        <p:spPr>
          <a:xfrm>
            <a:off x="1371600" y="2362200"/>
            <a:ext cx="6705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Download a copy of this video, the </a:t>
            </a:r>
            <a:r>
              <a:rPr lang="en-GB" sz="2800" dirty="0" err="1"/>
              <a:t>powerpoint</a:t>
            </a:r>
            <a:r>
              <a:rPr lang="en-GB" sz="2800" dirty="0"/>
              <a:t> presentation, the worksheet and other resources from: </a:t>
            </a:r>
            <a:r>
              <a:rPr lang="en-GB" sz="2800" dirty="0">
                <a:solidFill>
                  <a:schemeClr val="accent6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https://youth.adventistchurch.org.uk/e-club-rainbow-award</a:t>
            </a:r>
            <a:endParaRPr lang="en-GB" sz="2800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en-GB" sz="2800" dirty="0"/>
          </a:p>
        </p:txBody>
      </p:sp>
      <p:pic>
        <p:nvPicPr>
          <p:cNvPr id="4" name="Picture 3" descr="A picture containing table, shirt, phone, food&#10;&#10;Description automatically generated">
            <a:extLst>
              <a:ext uri="{FF2B5EF4-FFF2-40B4-BE49-F238E27FC236}">
                <a16:creationId xmlns:a16="http://schemas.microsoft.com/office/drawing/2014/main" id="{BC75FE0B-289D-4DE4-8B27-CB208C5504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4166322"/>
            <a:ext cx="4483677" cy="2615478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19A5B0CC-7734-4BFE-9353-301787EE36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152400"/>
            <a:ext cx="2667000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555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</TotalTime>
  <Words>613</Words>
  <Application>Microsoft Office PowerPoint</Application>
  <PresentationFormat>On-screen Show (4:3)</PresentationFormat>
  <Paragraphs>66</Paragraphs>
  <Slides>31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Arial</vt:lpstr>
      <vt:lpstr>Calibri</vt:lpstr>
      <vt:lpstr>Office Theme</vt:lpstr>
      <vt:lpstr>RAINBOW PROMISE  e-AWARD</vt:lpstr>
      <vt:lpstr>WHAT IS A RAINBOW?</vt:lpstr>
      <vt:lpstr>WHAT IS THE RAINBOW HONOUR?</vt:lpstr>
      <vt:lpstr>Who was the very first person to see a rainbow?  Can you tell me?</vt:lpstr>
      <vt:lpstr>GENESIS 9:8-17 </vt:lpstr>
      <vt:lpstr>God gave people on earth time to say sorry (repent) with specific warnings </vt:lpstr>
      <vt:lpstr>Noah was instructed by God to build an ARK</vt:lpstr>
      <vt:lpstr>God gave Noah specific instructions</vt:lpstr>
      <vt:lpstr>The people helped him build but they mocked him and laughed at him.</vt:lpstr>
      <vt:lpstr>The final product was  absolutely beautiful</vt:lpstr>
      <vt:lpstr>God’s last warning sign to the people was the animals entering the ark</vt:lpstr>
      <vt:lpstr>GOD SHUT THE DOOR</vt:lpstr>
      <vt:lpstr>PowerPoint Presentation</vt:lpstr>
      <vt:lpstr>TOO LATE</vt:lpstr>
      <vt:lpstr>PowerPoint Presentation</vt:lpstr>
      <vt:lpstr>The ark floated on the water</vt:lpstr>
      <vt:lpstr>God kept everyone inside safe from the storms and flood</vt:lpstr>
      <vt:lpstr>GOD’S PROMISE TO MAN</vt:lpstr>
      <vt:lpstr>PowerPoint Presentation</vt:lpstr>
      <vt:lpstr>What are the two elements that make a rainbow?</vt:lpstr>
      <vt:lpstr>WHAT IS A COVENANT?  Does anyone know what this word means?</vt:lpstr>
      <vt:lpstr>WHAT IS A COVENANT?</vt:lpstr>
      <vt:lpstr>PowerPoint Presentation</vt:lpstr>
      <vt:lpstr>WHAT DOES THE RAINBOW PROMISE US?</vt:lpstr>
      <vt:lpstr>WHAT COLOURS MAKE UP THE RAINBOW?</vt:lpstr>
      <vt:lpstr>PowerPoint Presentation</vt:lpstr>
      <vt:lpstr>PowerPoint Presentation</vt:lpstr>
      <vt:lpstr>PowerPoint Presentation</vt:lpstr>
      <vt:lpstr>WHERE WILL WE FIND A RAINBOW IN HEAVEN?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RAINBOW AWARD</dc:title>
  <dc:creator>user</dc:creator>
  <cp:lastModifiedBy>Natalie Davison</cp:lastModifiedBy>
  <cp:revision>23</cp:revision>
  <dcterms:created xsi:type="dcterms:W3CDTF">2020-04-03T11:03:46Z</dcterms:created>
  <dcterms:modified xsi:type="dcterms:W3CDTF">2020-04-04T13:46:07Z</dcterms:modified>
</cp:coreProperties>
</file>