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97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1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17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9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466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19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823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59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02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53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09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07426-EFF3-4EF2-A33D-BAD96FDDED75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209BB-4B57-4AF1-A362-C989E7B6C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51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8AA5BC-4F7A-4226-8F99-6D824B226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5445C6-DD42-4979-86FF-03730E8C6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621453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1C483-7FFB-4ACE-AC78-ECDBDC10F4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40037"/>
          </a:xfrm>
        </p:spPr>
        <p:txBody>
          <a:bodyPr>
            <a:normAutofit/>
          </a:bodyPr>
          <a:lstStyle/>
          <a:p>
            <a:r>
              <a:rPr lang="en-GB" sz="5800"/>
              <a:t>What an HONOUR to talk about VIRUSES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47C314-5160-4320-9936-66AE7D9B4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6436"/>
            <a:ext cx="9144000" cy="16008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accent1">
                    <a:lumMod val="60000"/>
                    <a:lumOff val="40000"/>
                  </a:schemeClr>
                </a:solidFill>
              </a:rPr>
              <a:t>Level 2 Pathfinder Honour </a:t>
            </a:r>
          </a:p>
          <a:p>
            <a:r>
              <a:rPr lang="en-GB">
                <a:solidFill>
                  <a:schemeClr val="accent1">
                    <a:lumMod val="60000"/>
                    <a:lumOff val="40000"/>
                  </a:schemeClr>
                </a:solidFill>
              </a:rPr>
              <a:t>Health and Science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5000665-DFC7-417E-8FD7-516A0F15C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4109417"/>
            <a:ext cx="2743200" cy="0"/>
          </a:xfrm>
          <a:prstGeom prst="line">
            <a:avLst/>
          </a:prstGeom>
          <a:ln w="12700"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07948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761C6D-9D0E-465C-B040-A93111D26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anchor="t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What are viruses?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7439AF-05E1-4BBC-AA6C-2E2202DDE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b="1" u="sng" dirty="0"/>
              <a:t>Definition: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A small (sub-microscopic) infectious agent, that can only replicate inside the living cells of an organism.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It is made up of genetic material inside a protein coat.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Viruses can infect all life forms. </a:t>
            </a:r>
          </a:p>
          <a:p>
            <a:pPr marL="0" indent="0">
              <a:buNone/>
            </a:pPr>
            <a:endParaRPr lang="en-GB" sz="20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A8CACE9-8534-483A-A917-6B5B9FC9A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b="1" u="sng" dirty="0"/>
              <a:t>Characteristics:</a:t>
            </a:r>
          </a:p>
          <a:p>
            <a:pPr marL="285750" indent="-285750">
              <a:spcAft>
                <a:spcPts val="600"/>
              </a:spcAft>
            </a:pPr>
            <a:r>
              <a:rPr lang="en-GB" sz="2400" dirty="0"/>
              <a:t>Tiny particle</a:t>
            </a:r>
          </a:p>
          <a:p>
            <a:pPr marL="742950" lvl="1" indent="-285750">
              <a:spcAft>
                <a:spcPts val="600"/>
              </a:spcAft>
            </a:pPr>
            <a:r>
              <a:rPr lang="en-GB" dirty="0"/>
              <a:t>Lack cell membranes, cytoplasm, ribosomes, cell organelles</a:t>
            </a:r>
          </a:p>
          <a:p>
            <a:pPr marL="285750" indent="-285750">
              <a:spcAft>
                <a:spcPts val="600"/>
              </a:spcAft>
            </a:pPr>
            <a:r>
              <a:rPr lang="en-GB" sz="2400" dirty="0"/>
              <a:t>Unable to produce proteins or replicate without a host cell</a:t>
            </a:r>
          </a:p>
          <a:p>
            <a:pPr marL="285750" indent="-285750">
              <a:spcAft>
                <a:spcPts val="600"/>
              </a:spcAft>
            </a:pPr>
            <a:r>
              <a:rPr lang="en-GB" sz="2400" dirty="0"/>
              <a:t>Contain genetic material (DNA or RNA) within a protein coat</a:t>
            </a:r>
          </a:p>
          <a:p>
            <a:pPr marL="285750" indent="-285750">
              <a:spcAft>
                <a:spcPts val="600"/>
              </a:spcAft>
            </a:pPr>
            <a:r>
              <a:rPr lang="en-GB" sz="2400" dirty="0"/>
              <a:t>Some have a lipid envelope</a:t>
            </a:r>
          </a:p>
          <a:p>
            <a:pPr marL="285750" indent="-285750">
              <a:spcAft>
                <a:spcPts val="600"/>
              </a:spcAft>
            </a:pPr>
            <a:r>
              <a:rPr lang="en-GB" sz="2400" dirty="0"/>
              <a:t>Evolve and mutate </a:t>
            </a:r>
          </a:p>
          <a:p>
            <a:endParaRPr lang="en-GB" sz="17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BC4454-23C9-4A13-81E3-76401DA4D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889" y="1026862"/>
            <a:ext cx="6475786" cy="513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7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2C16F7-243B-4911-82D8-DF2E012E74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8510" y="648178"/>
            <a:ext cx="5157787" cy="82391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Controversy – are they alive or not?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B8792-7FD3-4706-83C9-6458D1D42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0715" y="1586706"/>
            <a:ext cx="5157787" cy="3684588"/>
          </a:xfrm>
        </p:spPr>
        <p:txBody>
          <a:bodyPr/>
          <a:lstStyle/>
          <a:p>
            <a:r>
              <a:rPr lang="en-GB" b="1" dirty="0"/>
              <a:t>M</a:t>
            </a:r>
            <a:r>
              <a:rPr lang="en-GB" dirty="0"/>
              <a:t>ovement</a:t>
            </a:r>
          </a:p>
          <a:p>
            <a:r>
              <a:rPr lang="en-GB" b="1" dirty="0"/>
              <a:t>R</a:t>
            </a:r>
            <a:r>
              <a:rPr lang="en-GB" dirty="0"/>
              <a:t>espiration</a:t>
            </a:r>
          </a:p>
          <a:p>
            <a:r>
              <a:rPr lang="en-GB" b="1" dirty="0"/>
              <a:t>S</a:t>
            </a:r>
            <a:r>
              <a:rPr lang="en-GB" dirty="0"/>
              <a:t>ense</a:t>
            </a:r>
          </a:p>
          <a:p>
            <a:r>
              <a:rPr lang="en-GB" b="1" dirty="0"/>
              <a:t>G</a:t>
            </a:r>
            <a:r>
              <a:rPr lang="en-GB" dirty="0"/>
              <a:t>rowth</a:t>
            </a:r>
          </a:p>
          <a:p>
            <a:r>
              <a:rPr lang="en-GB" b="1" dirty="0"/>
              <a:t>R</a:t>
            </a:r>
            <a:r>
              <a:rPr lang="en-GB" dirty="0"/>
              <a:t>eproduction</a:t>
            </a:r>
          </a:p>
          <a:p>
            <a:r>
              <a:rPr lang="en-GB" b="1" dirty="0"/>
              <a:t>E</a:t>
            </a:r>
            <a:r>
              <a:rPr lang="en-GB" dirty="0"/>
              <a:t>xcretion</a:t>
            </a:r>
          </a:p>
          <a:p>
            <a:r>
              <a:rPr lang="en-GB" b="1" dirty="0"/>
              <a:t>N</a:t>
            </a:r>
            <a:r>
              <a:rPr lang="en-GB" dirty="0"/>
              <a:t>utrition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A5E79A-4387-412C-9D0D-FBF4CFD7EA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236222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Why are they not accepted into any kingdoms?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EFF9A17-45B0-4F37-B7D5-60761B0C522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456910" y="1472090"/>
            <a:ext cx="4461368" cy="4157996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EAB232B8-132F-4998-B561-850129925D30}"/>
              </a:ext>
            </a:extLst>
          </p:cNvPr>
          <p:cNvSpPr/>
          <p:nvPr/>
        </p:nvSpPr>
        <p:spPr>
          <a:xfrm rot="10800000">
            <a:off x="2092872" y="2575560"/>
            <a:ext cx="1290408" cy="586424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6E5F4E-55DF-46BA-9E58-AB5378459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623" y="3551088"/>
            <a:ext cx="1310754" cy="62184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FB1C6C-2D12-415A-9EF3-A3BFF4D44569}"/>
              </a:ext>
            </a:extLst>
          </p:cNvPr>
          <p:cNvSpPr/>
          <p:nvPr/>
        </p:nvSpPr>
        <p:spPr>
          <a:xfrm>
            <a:off x="1939564" y="2027594"/>
            <a:ext cx="85344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badi" panose="020B0604020202020204" pitchFamily="34" charset="0"/>
              </a:rPr>
              <a:t>CONTROVERSY !!!</a:t>
            </a:r>
          </a:p>
        </p:txBody>
      </p:sp>
      <p:sp>
        <p:nvSpPr>
          <p:cNvPr id="12" name="&quot;Not Allowed&quot; Symbol 11">
            <a:extLst>
              <a:ext uri="{FF2B5EF4-FFF2-40B4-BE49-F238E27FC236}">
                <a16:creationId xmlns:a16="http://schemas.microsoft.com/office/drawing/2014/main" id="{86985D81-4E78-4108-AB7A-AE3372204855}"/>
              </a:ext>
            </a:extLst>
          </p:cNvPr>
          <p:cNvSpPr/>
          <p:nvPr/>
        </p:nvSpPr>
        <p:spPr>
          <a:xfrm>
            <a:off x="6206764" y="1227914"/>
            <a:ext cx="4961659" cy="4700922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2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8" grpId="0" animBg="1"/>
      <p:bldP spid="11" grpId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032AFD-4970-49E7-A341-FBACC38914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323"/>
          <a:stretch/>
        </p:blipFill>
        <p:spPr>
          <a:xfrm>
            <a:off x="2083487" y="252663"/>
            <a:ext cx="8025025" cy="635267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DCB3198-AF14-48F5-85D1-CB313ECD7CA0}"/>
              </a:ext>
            </a:extLst>
          </p:cNvPr>
          <p:cNvSpPr/>
          <p:nvPr/>
        </p:nvSpPr>
        <p:spPr>
          <a:xfrm>
            <a:off x="2438400" y="2550694"/>
            <a:ext cx="1395663" cy="5690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3B8C35C-6B25-46C9-BBC9-93861A353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217" y="2264157"/>
            <a:ext cx="1997936" cy="8555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1520CDC-A092-4678-9384-A0C2234A6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947" y="2378878"/>
            <a:ext cx="1997936" cy="5906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2F1C9FE-CFD0-4217-B20A-53C6C1F0C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487" y="5983978"/>
            <a:ext cx="2004419" cy="8710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1D16B8-EF6B-45E2-8D77-64CE66B84A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1974" y="6157111"/>
            <a:ext cx="1700263" cy="6979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D3BAEE8-3787-4D1B-A44C-A9CF95653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3457" y="6157111"/>
            <a:ext cx="2720778" cy="59067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C4AFDA0-7D26-490A-9218-1B62612A007B}"/>
              </a:ext>
            </a:extLst>
          </p:cNvPr>
          <p:cNvSpPr txBox="1"/>
          <p:nvPr/>
        </p:nvSpPr>
        <p:spPr>
          <a:xfrm>
            <a:off x="7749604" y="854106"/>
            <a:ext cx="4372351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5400" b="1" dirty="0"/>
              <a:t>FILAMENTOUS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8BD65C-9C50-419A-886D-4685E15980F6}"/>
              </a:ext>
            </a:extLst>
          </p:cNvPr>
          <p:cNvSpPr txBox="1"/>
          <p:nvPr/>
        </p:nvSpPr>
        <p:spPr>
          <a:xfrm>
            <a:off x="4508011" y="874023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5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116C32-5851-4123-8023-2143F95451D4}"/>
              </a:ext>
            </a:extLst>
          </p:cNvPr>
          <p:cNvSpPr txBox="1"/>
          <p:nvPr/>
        </p:nvSpPr>
        <p:spPr>
          <a:xfrm>
            <a:off x="7457752" y="3888452"/>
            <a:ext cx="3072188" cy="156966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4800" b="1" dirty="0"/>
              <a:t>HEAD AND </a:t>
            </a:r>
          </a:p>
          <a:p>
            <a:pPr algn="ctr"/>
            <a:r>
              <a:rPr lang="en-GB" sz="4800" b="1" dirty="0"/>
              <a:t>TAIL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63676A-B196-40B1-9BE6-875A8A565CD5}"/>
              </a:ext>
            </a:extLst>
          </p:cNvPr>
          <p:cNvSpPr txBox="1"/>
          <p:nvPr/>
        </p:nvSpPr>
        <p:spPr>
          <a:xfrm>
            <a:off x="1306587" y="874023"/>
            <a:ext cx="3618939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5400" b="1" dirty="0"/>
              <a:t>ENVELOPED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57DCF2-ED9F-4901-A4CA-F7A9CEBEB0E8}"/>
              </a:ext>
            </a:extLst>
          </p:cNvPr>
          <p:cNvSpPr txBox="1"/>
          <p:nvPr/>
        </p:nvSpPr>
        <p:spPr>
          <a:xfrm>
            <a:off x="1439893" y="4288561"/>
            <a:ext cx="3496726" cy="76944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4400" b="1" dirty="0"/>
              <a:t>ICOSAHEDRAL</a:t>
            </a:r>
            <a:endParaRPr lang="en-GB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A6F62E-D6F1-4CBE-8A5E-1E0504EB0CDA}"/>
              </a:ext>
            </a:extLst>
          </p:cNvPr>
          <p:cNvSpPr txBox="1"/>
          <p:nvPr/>
        </p:nvSpPr>
        <p:spPr>
          <a:xfrm>
            <a:off x="4798335" y="1510120"/>
            <a:ext cx="300736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800" b="1" dirty="0"/>
              <a:t>ISOMETRIC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2F61A2-6FC6-4C85-98A6-44038C8E9D66}"/>
              </a:ext>
            </a:extLst>
          </p:cNvPr>
          <p:cNvSpPr/>
          <p:nvPr/>
        </p:nvSpPr>
        <p:spPr>
          <a:xfrm>
            <a:off x="4798335" y="3367072"/>
            <a:ext cx="2551700" cy="2222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F1908D-32A0-4568-A725-EAF104793E56}"/>
              </a:ext>
            </a:extLst>
          </p:cNvPr>
          <p:cNvSpPr txBox="1"/>
          <p:nvPr/>
        </p:nvSpPr>
        <p:spPr>
          <a:xfrm>
            <a:off x="1010653" y="64195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21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D0ED3-1FC7-440E-B24F-721B92E45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9EBCD-B553-407F-9473-E80D9E338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7810" y="681037"/>
            <a:ext cx="6256379" cy="56105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98713B-F894-478D-8586-4971FF23C2CE}"/>
              </a:ext>
            </a:extLst>
          </p:cNvPr>
          <p:cNvSpPr txBox="1"/>
          <p:nvPr/>
        </p:nvSpPr>
        <p:spPr>
          <a:xfrm>
            <a:off x="0" y="1275306"/>
            <a:ext cx="3643433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/>
              <a:t>PROTECT INDIVIDUALS </a:t>
            </a:r>
          </a:p>
          <a:p>
            <a:pPr algn="ctr"/>
            <a:r>
              <a:rPr lang="en-GB" sz="2800" b="1" dirty="0"/>
              <a:t>FROM DISEASE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D0CC11-D153-4D80-944B-04C8DD07C9FC}"/>
              </a:ext>
            </a:extLst>
          </p:cNvPr>
          <p:cNvSpPr txBox="1"/>
          <p:nvPr/>
        </p:nvSpPr>
        <p:spPr>
          <a:xfrm>
            <a:off x="432051" y="3244726"/>
            <a:ext cx="2186304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/>
              <a:t>PROTECT THE</a:t>
            </a:r>
          </a:p>
          <a:p>
            <a:pPr algn="ctr"/>
            <a:r>
              <a:rPr lang="en-GB" sz="2800" b="1" dirty="0"/>
              <a:t>COMMUNITY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F45FB8-3683-4034-AEB8-85B15A525DFA}"/>
              </a:ext>
            </a:extLst>
          </p:cNvPr>
          <p:cNvSpPr txBox="1"/>
          <p:nvPr/>
        </p:nvSpPr>
        <p:spPr>
          <a:xfrm>
            <a:off x="9394368" y="4562708"/>
            <a:ext cx="266047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/>
              <a:t>HELP ERADICATE</a:t>
            </a:r>
          </a:p>
          <a:p>
            <a:pPr algn="ctr"/>
            <a:r>
              <a:rPr lang="en-GB" sz="2800" b="1" dirty="0"/>
              <a:t>DISEASE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2CF38D-A2EF-4ABF-86D5-9FF63BC3E1D2}"/>
              </a:ext>
            </a:extLst>
          </p:cNvPr>
          <p:cNvSpPr txBox="1"/>
          <p:nvPr/>
        </p:nvSpPr>
        <p:spPr>
          <a:xfrm>
            <a:off x="264695" y="5209039"/>
            <a:ext cx="2889381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/>
              <a:t>HELP TO MANAGE</a:t>
            </a:r>
          </a:p>
          <a:p>
            <a:pPr algn="ctr"/>
            <a:r>
              <a:rPr lang="en-GB" sz="2800" b="1" dirty="0"/>
              <a:t>DISEASE LEVELS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8D3A4D-1BC9-40E4-845C-990987E5F49E}"/>
              </a:ext>
            </a:extLst>
          </p:cNvPr>
          <p:cNvSpPr txBox="1"/>
          <p:nvPr/>
        </p:nvSpPr>
        <p:spPr>
          <a:xfrm>
            <a:off x="9067800" y="310133"/>
            <a:ext cx="2987040" cy="22467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PROTECT THOSE WHO CANNOT HAVE VACCINES</a:t>
            </a:r>
          </a:p>
          <a:p>
            <a:pPr algn="ctr"/>
            <a:r>
              <a:rPr lang="en-GB" sz="2800" b="1" dirty="0"/>
              <a:t>DUE TO A WEAK IMMUNE SYSTEM</a:t>
            </a:r>
          </a:p>
        </p:txBody>
      </p:sp>
    </p:spTree>
    <p:extLst>
      <p:ext uri="{BB962C8B-B14F-4D97-AF65-F5344CB8AC3E}">
        <p14:creationId xmlns:p14="http://schemas.microsoft.com/office/powerpoint/2010/main" val="76823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5187-DD80-488D-A2C9-47E4CF3D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How do viruses replicate?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4F075D8-121C-4BA9-A708-266D84529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3" t="-3102" r="1" b="2"/>
          <a:stretch/>
        </p:blipFill>
        <p:spPr>
          <a:xfrm>
            <a:off x="828675" y="1690688"/>
            <a:ext cx="10525125" cy="44862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BE3437-69C3-4E07-AD74-4F82A3BF79D4}"/>
              </a:ext>
            </a:extLst>
          </p:cNvPr>
          <p:cNvSpPr txBox="1"/>
          <p:nvPr/>
        </p:nvSpPr>
        <p:spPr>
          <a:xfrm>
            <a:off x="838199" y="1729858"/>
            <a:ext cx="14384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Virus/phage</a:t>
            </a:r>
          </a:p>
        </p:txBody>
      </p:sp>
    </p:spTree>
    <p:extLst>
      <p:ext uri="{BB962C8B-B14F-4D97-AF65-F5344CB8AC3E}">
        <p14:creationId xmlns:p14="http://schemas.microsoft.com/office/powerpoint/2010/main" val="1218676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4A625-8CC5-43E2-888F-5C1717236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268" y="655320"/>
            <a:ext cx="3932237" cy="1600200"/>
          </a:xfrm>
        </p:spPr>
        <p:txBody>
          <a:bodyPr/>
          <a:lstStyle/>
          <a:p>
            <a:r>
              <a:rPr lang="en-GB" sz="4400" b="1" u="sng" dirty="0"/>
              <a:t>Eradication</a:t>
            </a:r>
            <a:r>
              <a:rPr lang="en-GB" dirty="0"/>
              <a:t> – getting rid of the virus on a world wide scale 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472875FA-CC3D-463E-B4A1-ED74199AEF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220818"/>
              </p:ext>
            </p:extLst>
          </p:nvPr>
        </p:nvGraphicFramePr>
        <p:xfrm>
          <a:off x="4772025" y="655320"/>
          <a:ext cx="6734175" cy="52273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734175">
                  <a:extLst>
                    <a:ext uri="{9D8B030D-6E8A-4147-A177-3AD203B41FA5}">
                      <a16:colId xmlns:a16="http://schemas.microsoft.com/office/drawing/2014/main" val="2735233688"/>
                    </a:ext>
                  </a:extLst>
                </a:gridCol>
              </a:tblGrid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3200" u="sng" dirty="0"/>
                        <a:t>Factors that make eradication difficult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421354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800" dirty="0"/>
                        <a:t>Rejection of vaccines – non-compliance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9483277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800" dirty="0"/>
                        <a:t>Mutations  and resistance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345816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800" dirty="0"/>
                        <a:t>Diseases with multiple hosts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87133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800" dirty="0"/>
                        <a:t>Governmental support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398629"/>
                  </a:ext>
                </a:extLst>
              </a:tr>
              <a:tr h="871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2800" dirty="0"/>
                        <a:t>Financial support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03550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1B018B14-DFC3-42B3-8532-1D3D307FA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8" y="2980585"/>
            <a:ext cx="3735388" cy="342021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D6E5E71-FDCC-4F01-986E-A2ED36C7C1DA}"/>
              </a:ext>
            </a:extLst>
          </p:cNvPr>
          <p:cNvSpPr/>
          <p:nvPr/>
        </p:nvSpPr>
        <p:spPr>
          <a:xfrm>
            <a:off x="1709262" y="4462092"/>
            <a:ext cx="1783080" cy="457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4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87BED8CC-AF90-465C-BB4C-CA3CA5ED01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139816"/>
              </p:ext>
            </p:extLst>
          </p:nvPr>
        </p:nvGraphicFramePr>
        <p:xfrm>
          <a:off x="685801" y="83872"/>
          <a:ext cx="10515600" cy="669025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09303806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53415490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2236535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63339631"/>
                    </a:ext>
                  </a:extLst>
                </a:gridCol>
              </a:tblGrid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DISEASE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RUBELLA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MEASLES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CHICKENPOX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558879"/>
                  </a:ext>
                </a:extLst>
              </a:tr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Transmission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Droplet spread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618871"/>
                  </a:ext>
                </a:extLst>
              </a:tr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Symptoms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Red or pink spotty rash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Aching joints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High temperature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Coughs/colds/sneezes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Headaches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Sore throat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1577837"/>
                  </a:ext>
                </a:extLst>
              </a:tr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Complications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Dangerous in pregnancy – miscarriage, baby losing sight/hearing, heart/brain problems (congenital rubella syndrome)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185873"/>
                  </a:ext>
                </a:extLst>
              </a:tr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Treatment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Vaccine (prevention)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dirty="0"/>
                        <a:t>Fluids, paracetamol, rest, isolation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0799255"/>
                  </a:ext>
                </a:extLst>
              </a:tr>
              <a:tr h="73178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/>
                        <a:t>Picture or 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33851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0BE5DE7-DC64-4612-8A3F-E27935178FFD}"/>
              </a:ext>
            </a:extLst>
          </p:cNvPr>
          <p:cNvSpPr txBox="1"/>
          <p:nvPr/>
        </p:nvSpPr>
        <p:spPr>
          <a:xfrm>
            <a:off x="6096000" y="3173579"/>
            <a:ext cx="4846319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Fill in each of these boxes to learn the differences between these disease!</a:t>
            </a:r>
          </a:p>
          <a:p>
            <a:endParaRPr lang="en-GB" dirty="0"/>
          </a:p>
          <a:p>
            <a:r>
              <a:rPr lang="en-GB" dirty="0"/>
              <a:t>Information can be found on the NHS website.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87FC479-2A54-40A5-80DE-326AC39AC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9754" y="5692349"/>
            <a:ext cx="1625206" cy="108177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19A121B-4DF2-4099-919F-A888C2AE5DF0}"/>
              </a:ext>
            </a:extLst>
          </p:cNvPr>
          <p:cNvSpPr txBox="1"/>
          <p:nvPr/>
        </p:nvSpPr>
        <p:spPr>
          <a:xfrm>
            <a:off x="6858928" y="2103120"/>
            <a:ext cx="3388620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4400" b="1" dirty="0"/>
              <a:t>HOMEWORK!</a:t>
            </a:r>
          </a:p>
        </p:txBody>
      </p:sp>
    </p:spTree>
    <p:extLst>
      <p:ext uri="{BB962C8B-B14F-4D97-AF65-F5344CB8AC3E}">
        <p14:creationId xmlns:p14="http://schemas.microsoft.com/office/powerpoint/2010/main" val="15307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925854-0DF2-4AD2-A618-4E2B1A805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anchor="t"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Homework!!!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A68CB-0FE6-4880-AA3E-B1BFB2D7E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en-GB" sz="2000" dirty="0"/>
              <a:t>Create a poster, presentation or a spoken piece on 3 of the following disease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Cover their:</a:t>
            </a:r>
          </a:p>
          <a:p>
            <a:r>
              <a:rPr lang="en-GB" sz="2000" dirty="0"/>
              <a:t>Form of infection</a:t>
            </a:r>
          </a:p>
          <a:p>
            <a:r>
              <a:rPr lang="en-GB" sz="2000" dirty="0"/>
              <a:t>Symptoms</a:t>
            </a:r>
          </a:p>
          <a:p>
            <a:r>
              <a:rPr lang="en-GB" sz="2000" dirty="0"/>
              <a:t>Prevention</a:t>
            </a:r>
          </a:p>
          <a:p>
            <a:pPr marL="0" indent="0">
              <a:buNone/>
            </a:pPr>
            <a:endParaRPr lang="en-GB" sz="20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03ED6B-9C57-4681-803B-E9338B654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en-GB" sz="2000" dirty="0"/>
              <a:t>Cholera</a:t>
            </a:r>
          </a:p>
          <a:p>
            <a:r>
              <a:rPr lang="en-GB" sz="2000" dirty="0"/>
              <a:t>Herpes</a:t>
            </a:r>
          </a:p>
          <a:p>
            <a:r>
              <a:rPr lang="en-GB" sz="2000" dirty="0"/>
              <a:t>AIDS</a:t>
            </a:r>
          </a:p>
          <a:p>
            <a:r>
              <a:rPr lang="en-GB" sz="2000" dirty="0"/>
              <a:t>Mumps</a:t>
            </a:r>
          </a:p>
          <a:p>
            <a:r>
              <a:rPr lang="en-GB" sz="2000" dirty="0"/>
              <a:t>Poliomyelitis</a:t>
            </a:r>
          </a:p>
          <a:p>
            <a:r>
              <a:rPr lang="en-GB" sz="2000" dirty="0"/>
              <a:t>Meningitis (viral)</a:t>
            </a:r>
          </a:p>
          <a:p>
            <a:r>
              <a:rPr lang="en-GB" sz="2000" dirty="0"/>
              <a:t>Hepatitis </a:t>
            </a:r>
          </a:p>
          <a:p>
            <a:r>
              <a:rPr lang="en-GB" sz="2000" dirty="0"/>
              <a:t>Dengue</a:t>
            </a:r>
          </a:p>
        </p:txBody>
      </p:sp>
    </p:spTree>
    <p:extLst>
      <p:ext uri="{BB962C8B-B14F-4D97-AF65-F5344CB8AC3E}">
        <p14:creationId xmlns:p14="http://schemas.microsoft.com/office/powerpoint/2010/main" val="133365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2F0F91-AE56-4596-A621-0EE49D4562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401003"/>
            <a:ext cx="5157787" cy="823912"/>
          </a:xfrm>
        </p:spPr>
        <p:txBody>
          <a:bodyPr>
            <a:normAutofit/>
          </a:bodyPr>
          <a:lstStyle/>
          <a:p>
            <a:r>
              <a:rPr lang="en-GB" sz="4400" dirty="0"/>
              <a:t>COMMON COLD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9577B29-C498-473A-9989-D8D8C388C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1453515"/>
            <a:ext cx="5157787" cy="368458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Respiratory illness</a:t>
            </a:r>
          </a:p>
          <a:p>
            <a:r>
              <a:rPr lang="en-GB" dirty="0"/>
              <a:t>A lot of viruses:</a:t>
            </a:r>
          </a:p>
          <a:p>
            <a:pPr lvl="1"/>
            <a:r>
              <a:rPr lang="en-GB" dirty="0"/>
              <a:t>Rhinovirus</a:t>
            </a:r>
          </a:p>
          <a:p>
            <a:pPr lvl="1"/>
            <a:r>
              <a:rPr lang="en-GB" dirty="0"/>
              <a:t>Respiratory syncytial virus</a:t>
            </a:r>
          </a:p>
          <a:p>
            <a:pPr lvl="1"/>
            <a:r>
              <a:rPr lang="en-GB" dirty="0"/>
              <a:t>Parainfluenza </a:t>
            </a:r>
          </a:p>
          <a:p>
            <a:pPr lvl="1"/>
            <a:r>
              <a:rPr lang="en-GB" dirty="0"/>
              <a:t>Coronavirus</a:t>
            </a:r>
          </a:p>
          <a:p>
            <a:pPr lvl="1"/>
            <a:r>
              <a:rPr lang="en-GB" dirty="0"/>
              <a:t>Plus many more!!!</a:t>
            </a:r>
          </a:p>
          <a:p>
            <a:r>
              <a:rPr lang="en-GB" dirty="0"/>
              <a:t>Less severe</a:t>
            </a:r>
          </a:p>
          <a:p>
            <a:r>
              <a:rPr lang="en-GB" dirty="0"/>
              <a:t>Runny/stuffy nose </a:t>
            </a:r>
          </a:p>
          <a:p>
            <a:pPr lvl="1"/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4765BEF-178A-44F0-B8B9-38C5831F2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97575" y="401003"/>
            <a:ext cx="5183188" cy="823912"/>
          </a:xfrm>
        </p:spPr>
        <p:txBody>
          <a:bodyPr>
            <a:normAutofit/>
          </a:bodyPr>
          <a:lstStyle/>
          <a:p>
            <a:r>
              <a:rPr lang="en-GB" sz="4400" dirty="0"/>
              <a:t>INFLUENZA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6C4681-0955-400C-BBD9-088263CA30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7575" y="1453515"/>
            <a:ext cx="5183188" cy="368458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Respiratory illness</a:t>
            </a:r>
          </a:p>
          <a:p>
            <a:r>
              <a:rPr lang="en-GB" dirty="0"/>
              <a:t>Caused by the influenza virus</a:t>
            </a:r>
          </a:p>
          <a:p>
            <a:pPr lvl="1"/>
            <a:r>
              <a:rPr lang="en-GB" dirty="0"/>
              <a:t>Many strains of this virus – hence yearly flu jabs</a:t>
            </a:r>
          </a:p>
          <a:p>
            <a:r>
              <a:rPr lang="en-GB" dirty="0"/>
              <a:t>More severe – can lead to complications such as pneumonia, ARDS</a:t>
            </a:r>
          </a:p>
          <a:p>
            <a:r>
              <a:rPr lang="en-GB" dirty="0"/>
              <a:t>Tend to have a drier cough </a:t>
            </a:r>
          </a:p>
        </p:txBody>
      </p:sp>
    </p:spTree>
    <p:extLst>
      <p:ext uri="{BB962C8B-B14F-4D97-AF65-F5344CB8AC3E}">
        <p14:creationId xmlns:p14="http://schemas.microsoft.com/office/powerpoint/2010/main" val="368330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D41D25-8BF2-4AB2-A450-E300C1CEA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1237" y="502287"/>
            <a:ext cx="5157787" cy="823912"/>
          </a:xfrm>
        </p:spPr>
        <p:txBody>
          <a:bodyPr>
            <a:normAutofit/>
          </a:bodyPr>
          <a:lstStyle/>
          <a:p>
            <a:r>
              <a:rPr lang="en-GB" sz="4800" dirty="0"/>
              <a:t>Virus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83ED085-9306-4BC6-AB65-F0E5A3DC4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5189" y="1326199"/>
            <a:ext cx="5157787" cy="3684588"/>
          </a:xfrm>
        </p:spPr>
        <p:txBody>
          <a:bodyPr/>
          <a:lstStyle/>
          <a:p>
            <a:r>
              <a:rPr lang="en-GB" dirty="0"/>
              <a:t>And infective agent made of genetic material and a protein coat</a:t>
            </a:r>
          </a:p>
          <a:p>
            <a:r>
              <a:rPr lang="en-GB" dirty="0"/>
              <a:t>Can replicate in a host cell</a:t>
            </a:r>
          </a:p>
          <a:p>
            <a:r>
              <a:rPr lang="en-GB" dirty="0"/>
              <a:t>Can infect other living cells</a:t>
            </a:r>
          </a:p>
          <a:p>
            <a:r>
              <a:rPr lang="en-GB" dirty="0"/>
              <a:t>Can cause a wide variety of infections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68B49F3-D79A-4CFA-B50F-1E360AAD05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502287"/>
            <a:ext cx="5183188" cy="823912"/>
          </a:xfrm>
        </p:spPr>
        <p:txBody>
          <a:bodyPr>
            <a:normAutofit/>
          </a:bodyPr>
          <a:lstStyle/>
          <a:p>
            <a:r>
              <a:rPr lang="en-GB" sz="4800" dirty="0"/>
              <a:t>Prion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51AC6BC-B1E5-431D-BD8C-67816E635B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7575" y="1326199"/>
            <a:ext cx="5183188" cy="3684588"/>
          </a:xfrm>
        </p:spPr>
        <p:txBody>
          <a:bodyPr/>
          <a:lstStyle/>
          <a:p>
            <a:r>
              <a:rPr lang="en-GB" dirty="0"/>
              <a:t>Infectious agent made only of protein </a:t>
            </a:r>
          </a:p>
          <a:p>
            <a:r>
              <a:rPr lang="en-GB" dirty="0"/>
              <a:t>Less complex than a virus</a:t>
            </a:r>
          </a:p>
          <a:p>
            <a:r>
              <a:rPr lang="en-GB" dirty="0"/>
              <a:t>Smaller than a virus</a:t>
            </a:r>
          </a:p>
          <a:p>
            <a:r>
              <a:rPr lang="en-GB" dirty="0"/>
              <a:t>Causes neuro-degenerative disease</a:t>
            </a:r>
          </a:p>
          <a:p>
            <a:r>
              <a:rPr lang="en-GB" dirty="0"/>
              <a:t>E.g. CJD (Creutzfeldt-Jakob Disease)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70016C-4B6B-4B40-95B0-B41AF69C0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810" y="5010787"/>
            <a:ext cx="3007260" cy="1828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6D6176-B631-43FD-8392-76900D713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23"/>
          <a:stretch/>
        </p:blipFill>
        <p:spPr>
          <a:xfrm>
            <a:off x="1659840" y="4413254"/>
            <a:ext cx="2476500" cy="242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5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  <p:bldP spid="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168A0-17C3-4FC5-BF3C-ABF3CB28B0B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b="1" dirty="0"/>
              <a:t>Homework! – Do one of the following: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A9EA1-09D9-4BAE-B6D0-4E0871CFC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Give a brief report about a viral pandemic and the impact it had/is having on the world.</a:t>
            </a:r>
          </a:p>
          <a:p>
            <a:pPr marL="514350" indent="-514350">
              <a:buAutoNum type="arabicPeriod"/>
            </a:pPr>
            <a:r>
              <a:rPr lang="en-GB" dirty="0"/>
              <a:t>Create a skit, multimedia presentation, or other interactive display that informs a 3</a:t>
            </a:r>
            <a:r>
              <a:rPr lang="en-GB" baseline="30000" dirty="0"/>
              <a:t>rd</a:t>
            </a:r>
            <a:r>
              <a:rPr lang="en-GB" dirty="0"/>
              <a:t> world audience to the danger of one or more of these viruses and gives them training in how to combat or control the virus.</a:t>
            </a:r>
          </a:p>
          <a:p>
            <a:pPr marL="514350" indent="-514350">
              <a:buAutoNum type="arabicPeriod"/>
            </a:pPr>
            <a:r>
              <a:rPr lang="en-GB" dirty="0"/>
              <a:t>Have an aid/relief worker give a talk or presentation about epidemics and virus control in third-world countries. Raise money as a group to support aid relief in the country the worker tells you about.</a:t>
            </a:r>
          </a:p>
        </p:txBody>
      </p:sp>
    </p:spTree>
    <p:extLst>
      <p:ext uri="{BB962C8B-B14F-4D97-AF65-F5344CB8AC3E}">
        <p14:creationId xmlns:p14="http://schemas.microsoft.com/office/powerpoint/2010/main" val="960123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0EF3-99C7-470C-81FC-1D700853D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keep yourself safe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A7F4B-2464-46D6-AE2A-0DDB4F8627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Wash your hands!</a:t>
            </a:r>
          </a:p>
          <a:p>
            <a:r>
              <a:rPr lang="en-GB" dirty="0"/>
              <a:t>Keep your distance from people</a:t>
            </a:r>
          </a:p>
          <a:p>
            <a:r>
              <a:rPr lang="en-GB" dirty="0"/>
              <a:t>Only leave the house if necessary</a:t>
            </a:r>
          </a:p>
          <a:p>
            <a:r>
              <a:rPr lang="en-GB" dirty="0"/>
              <a:t>Do your daily exercise </a:t>
            </a:r>
          </a:p>
          <a:p>
            <a:r>
              <a:rPr lang="en-GB" dirty="0"/>
              <a:t>Grab some fresh air </a:t>
            </a:r>
          </a:p>
          <a:p>
            <a:r>
              <a:rPr lang="en-GB" dirty="0"/>
              <a:t>Eat healthily </a:t>
            </a:r>
          </a:p>
          <a:p>
            <a:r>
              <a:rPr lang="en-GB" dirty="0"/>
              <a:t>Talk to your family and friends</a:t>
            </a:r>
          </a:p>
          <a:p>
            <a:r>
              <a:rPr lang="en-GB" dirty="0"/>
              <a:t>Pray and study the word of God</a:t>
            </a:r>
          </a:p>
        </p:txBody>
      </p:sp>
    </p:spTree>
    <p:extLst>
      <p:ext uri="{BB962C8B-B14F-4D97-AF65-F5344CB8AC3E}">
        <p14:creationId xmlns:p14="http://schemas.microsoft.com/office/powerpoint/2010/main" val="68026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598</Words>
  <Application>Microsoft Office PowerPoint</Application>
  <PresentationFormat>Widescreen</PresentationFormat>
  <Paragraphs>130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Abadi</vt:lpstr>
      <vt:lpstr>Arial</vt:lpstr>
      <vt:lpstr>Calibri</vt:lpstr>
      <vt:lpstr>Calibri Light</vt:lpstr>
      <vt:lpstr>Office Theme</vt:lpstr>
      <vt:lpstr>What an HONOUR to talk about VIRUSES</vt:lpstr>
      <vt:lpstr>What are viruses?</vt:lpstr>
      <vt:lpstr>PowerPoint Presentation</vt:lpstr>
      <vt:lpstr>PowerPoint Presentation</vt:lpstr>
      <vt:lpstr> </vt:lpstr>
      <vt:lpstr>How do viruses replicate?</vt:lpstr>
      <vt:lpstr>Eradication – getting rid of the virus on a world wide scale </vt:lpstr>
      <vt:lpstr>PowerPoint Presentation</vt:lpstr>
      <vt:lpstr>Homework!!!  </vt:lpstr>
      <vt:lpstr>PowerPoint Presentation</vt:lpstr>
      <vt:lpstr>PowerPoint Presentation</vt:lpstr>
      <vt:lpstr>Homework! – Do one of the following:</vt:lpstr>
      <vt:lpstr>How to keep yourself safe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an HONOUR to talk about VIRUSES</dc:title>
  <dc:creator>Nitha Puventhiranathan</dc:creator>
  <cp:lastModifiedBy>Natalie Davison</cp:lastModifiedBy>
  <cp:revision>2</cp:revision>
  <dcterms:created xsi:type="dcterms:W3CDTF">2020-04-03T14:01:30Z</dcterms:created>
  <dcterms:modified xsi:type="dcterms:W3CDTF">2020-04-03T17:08:31Z</dcterms:modified>
</cp:coreProperties>
</file>