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14ED3-6C9C-4E20-AC69-DE9B5D1EA7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FFEC47-58F0-466C-BB30-57B7FB9FF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06514-333D-4B9E-BADD-F50EA24ED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20696-2962-4187-9759-D98EE6EFB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83978-B860-47D0-889E-5E7389715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17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04777-6662-42E3-B317-904B0030C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3854A-D0B3-439A-9712-28DAE16E85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55E3B-D4F9-4972-BDAE-B75C11063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2F439-27C6-47A4-B898-3C51469A5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134A0-3E1A-4A80-AF82-3AC0EFC6A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6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20ED4-8677-43BF-8385-3949D2955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0A40C-5D1E-454B-9B6A-A93FFBE3B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CD911-6F3C-4466-9FBE-A160E5E4D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EAFC1-E9DD-4B95-BB36-AA6D0CBD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289EC-4A62-40C2-BB29-46135F54D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613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08BC8-FB52-4A51-9C1C-A76643A89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3065D-DCF1-400F-A236-AD54DB212B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B994A8-A4F2-4FCE-945A-0E8205E58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475307-1E13-46E9-8532-8576427EC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B71B60-4601-4FC8-BF17-74BB6E37B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4A7518-6AA8-4BD8-8B93-3C6AAD3D9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94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1813B-8FCC-4666-BBCF-0B397B33F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6F2BB-FAAE-460D-BC71-65C9111A7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B3E4C-C892-47B4-86A0-C752FE70AA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E78C63-62D1-49C4-ACF1-D28FE8453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708A9F-FCC1-45AF-9543-F5019E4082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CBED51-F7DB-4ED2-8B72-3A945EC1A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84F413-AFB4-4A21-99DF-756B260B1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442BB0-6215-48B1-9BDC-E2BA32064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013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CB5B3-FF3C-46F0-8732-363E8E651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932B58-D9E5-4981-AD7C-0A2C3038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BA73E6-8FA2-4286-8FAE-DF61947D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4389B3-E83E-49EB-A60B-F107A996F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96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98328-7B7B-4B18-9613-1CA8E64A1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AC07F5-EAD7-40B5-8BB1-2244BE0F7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D25C39-B6BD-4D8E-A094-F2BFB4B40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670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0829A-2480-4A10-83D5-268BF069C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40850-ECFE-4B52-A28A-A229FC54DA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69556B-2539-4BCC-87A9-A128595FB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D430A2-AA1C-4970-8F25-5204694D4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514505-45EF-4526-AEEF-B54CC9A54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3ECF7C-0FE7-4238-8946-789EE56F4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08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1E17F-6627-4205-A53B-73A8AE5E0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9D426-3A22-469F-8A2C-CA5882709A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4DDA1-814E-421A-A6A6-C6A180579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8065A8-ED2E-4AE1-98F3-10E42EA0E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CDE90F-867A-45F9-A1E1-60B96C959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7564BA-F324-4C88-B1A5-1112B8AE3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46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F605E-915F-4819-A33D-83A05F1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567CFD-32D7-4B56-993E-39775763D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ECA31-A7E5-4E13-99E6-C9476BB9D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1544C0-BAF7-4F08-B46D-9FFE3937D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2E938-1908-4403-AAE4-F2B1677AC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3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4B53F0-DC62-47F5-9184-CE1F441B54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621AE7-5706-4DA2-BDB9-D913813DFE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5D9CF-FE94-4720-A9B8-269A289DA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C03D6-EC1A-42CA-8D68-DA631B1C1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FBE0C-F19F-4B58-BD56-98FEA279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4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051A64-A79C-441D-B05F-D47028B8B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B8239B-312D-497E-AE46-3F0DEB49D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D7A10-5D66-4F8D-B9C1-9D95545AC1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55D38-3469-4886-AD78-4F147C7F256E}" type="datetimeFigureOut">
              <a:rPr lang="en-GB" smtClean="0"/>
              <a:pPr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5B6DD-32AB-4608-8F0B-C9A0178F2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93620-D43E-43F4-9364-08ECA11CCF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E95D0-9E26-4A61-9D5C-A7220693F3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841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en.wikipedia.org/wiki/Rubjerg_Knude_Lighthouse" TargetMode="External"/><Relationship Id="rId7" Type="http://schemas.openxmlformats.org/officeDocument/2006/relationships/hyperlink" Target="http://commons.wikimedia.org/wiki/File:Brier_Island_Lighthouse_(1)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nilsmmoblog.blogspot.com/2011/06/time-to-talk-about-water.html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Light_shining1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ighthouse_of_Alexandri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2009.igem.org/Team:Sweden/Logbook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imageslive.co.uk/free_stock_image/6109freslenslths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mirjamglessmer.com/2014/10/10/lighthouses-and-fresnel-lenses/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hysics.stackexchange.com/questions/68609/optics-for-projecting-oled-screen-dlp-style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commons.wikimedia.org/wiki/File:Coal_and_Fire.JPG" TargetMode="External"/><Relationship Id="rId7" Type="http://schemas.openxmlformats.org/officeDocument/2006/relationships/hyperlink" Target="http://eatingchile.blogspot.com/2010/11/breaded-whale-cutlets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://www.flickr.com/photos/moonlightbulb/4871959896/" TargetMode="External"/><Relationship Id="rId4" Type="http://schemas.openxmlformats.org/officeDocument/2006/relationships/image" Target="../media/image11.jpeg"/><Relationship Id="rId9" Type="http://schemas.openxmlformats.org/officeDocument/2006/relationships/hyperlink" Target="http://www.dailyclipart.net/clipart/log-fire-clip-art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over_cliffs,_South_Foreland_Lighthouse_(7961913220)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community.wikidot.com/forum/t-87621/what-is-project-khoj" TargetMode="Externa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adies_Delight_Light" TargetMode="External"/><Relationship Id="rId7" Type="http://schemas.openxmlformats.org/officeDocument/2006/relationships/hyperlink" Target="http://www.flickr.com/photos/cseeman/10117044243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hyperlink" Target="https://www.goodfreephotos.com/other-landscapes/lighthouse-and-reflections-on-the-lake.jpg.php" TargetMode="Externa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mon.org/page6.htm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hyperlink" Target="http://commons.wikimedia.org/wiki/File:Orford_Ness_Lighthouse,_Suffolk.jpg" TargetMode="External"/><Relationship Id="rId7" Type="http://schemas.openxmlformats.org/officeDocument/2006/relationships/hyperlink" Target="https://en.wikipedia.org/wiki/List_of_lighthouses_in_Canada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11" Type="http://schemas.openxmlformats.org/officeDocument/2006/relationships/hyperlink" Target="http://pressuridion.blogspot.com/" TargetMode="External"/><Relationship Id="rId5" Type="http://schemas.openxmlformats.org/officeDocument/2006/relationships/hyperlink" Target="https://en.wikipedia.org/wiki/File:Bodie_Island_Lighthouse,_July_2007.jpg" TargetMode="External"/><Relationship Id="rId10" Type="http://schemas.openxmlformats.org/officeDocument/2006/relationships/image" Target="../media/image24.jpeg"/><Relationship Id="rId4" Type="http://schemas.openxmlformats.org/officeDocument/2006/relationships/image" Target="../media/image21.jpeg"/><Relationship Id="rId9" Type="http://schemas.openxmlformats.org/officeDocument/2006/relationships/hyperlink" Target="https://en.wikipedia.org/wiki/Lighthouse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Light_shining1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hyperlink" Target="https://creativecommons.org/licenses/by-nc/3.0/" TargetMode="External"/><Relationship Id="rId3" Type="http://schemas.openxmlformats.org/officeDocument/2006/relationships/hyperlink" Target="https://en.wikibooks.org/wiki/Adventist_Youth_Honors_Answer_Book/Arts_and_Crafts/Lighthouses" TargetMode="External"/><Relationship Id="rId7" Type="http://schemas.openxmlformats.org/officeDocument/2006/relationships/hyperlink" Target="http://en.wikibooks.org/wiki/Adventist_Youth_Honors_Answer_Book/Arts_and_Crafts/Lighthouses" TargetMode="External"/><Relationship Id="rId12" Type="http://schemas.openxmlformats.org/officeDocument/2006/relationships/hyperlink" Target="https://www.flickr.com/photos/21953562@N07/7947213132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1.jpeg"/><Relationship Id="rId5" Type="http://schemas.openxmlformats.org/officeDocument/2006/relationships/hyperlink" Target="https://en.wikipedia.org/wiki/Stamford_Harbor_Ledge_Light" TargetMode="External"/><Relationship Id="rId10" Type="http://schemas.openxmlformats.org/officeDocument/2006/relationships/hyperlink" Target="https://en.wikipedia.org/wiki/Cape_Bruny_Lighthouse" TargetMode="External"/><Relationship Id="rId4" Type="http://schemas.openxmlformats.org/officeDocument/2006/relationships/image" Target="../media/image27.jpeg"/><Relationship Id="rId9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y.stackexchange.com/questions/44047/how-long-did-it-take-to-get-news-of-the-sighting-of-the-spanish-armada-from-land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hyperlink" Target="https://commons.wikimedia.org/wiki/File:Niton,_St._Catherine's_Point_lighthouse_-_geograph.org.uk_-_644591.jpg" TargetMode="External"/><Relationship Id="rId7" Type="http://schemas.openxmlformats.org/officeDocument/2006/relationships/hyperlink" Target="http://www.geograph.org.uk/photo/4453219" TargetMode="External"/><Relationship Id="rId12" Type="http://schemas.openxmlformats.org/officeDocument/2006/relationships/hyperlink" Target="https://en.wikipedia.org/wiki/Nab_Tower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37.jpeg"/><Relationship Id="rId5" Type="http://schemas.openxmlformats.org/officeDocument/2006/relationships/hyperlink" Target="https://en.wikipedia.org/wiki/Royal_Sovereign_Lighthouse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34.jpeg"/><Relationship Id="rId9" Type="http://schemas.openxmlformats.org/officeDocument/2006/relationships/hyperlink" Target="http://commons.wikimedia.org/wiki/File:Start_Point_Lighthouse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hyperlink" Target="http://commons.wikimedia.org/wiki/File:Start_Point_Lighthouse.jpg" TargetMode="External"/><Relationship Id="rId7" Type="http://schemas.openxmlformats.org/officeDocument/2006/relationships/hyperlink" Target="https://en.wikipedia.org/wiki/Royal_Sovereign_Lighthouse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hyperlink" Target="https://en.wikipedia.org/wiki/Nab_Tower" TargetMode="External"/><Relationship Id="rId5" Type="http://schemas.openxmlformats.org/officeDocument/2006/relationships/hyperlink" Target="https://commons.wikimedia.org/wiki/File:Niton,_St._Catherine's_Point_lighthouse_-_geograph.org.uk_-_644591.jpg" TargetMode="External"/><Relationship Id="rId10" Type="http://schemas.openxmlformats.org/officeDocument/2006/relationships/image" Target="../media/image37.jpeg"/><Relationship Id="rId4" Type="http://schemas.openxmlformats.org/officeDocument/2006/relationships/image" Target="../media/image33.jpeg"/><Relationship Id="rId9" Type="http://schemas.openxmlformats.org/officeDocument/2006/relationships/hyperlink" Target="http://www.geograph.org.uk/photo/445321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AC38D8F-CA80-495D-963B-237EA651FCB6}"/>
              </a:ext>
            </a:extLst>
          </p:cNvPr>
          <p:cNvSpPr/>
          <p:nvPr/>
        </p:nvSpPr>
        <p:spPr>
          <a:xfrm>
            <a:off x="4511703" y="4023153"/>
            <a:ext cx="6884962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lighthouses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689BD7-879F-4559-9B10-1F689CCA26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6965" y="403686"/>
            <a:ext cx="2983082" cy="39774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90E1A2-75F8-4227-8324-3670F39009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7557857" y="177973"/>
            <a:ext cx="4266681" cy="28444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065A0E-6351-4194-B200-62F0548798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732399" y="635167"/>
            <a:ext cx="3573105" cy="237318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54A65E9-4611-4F17-A8E4-33E20C43087E}"/>
              </a:ext>
            </a:extLst>
          </p:cNvPr>
          <p:cNvSpPr txBox="1"/>
          <p:nvPr/>
        </p:nvSpPr>
        <p:spPr>
          <a:xfrm>
            <a:off x="3732399" y="3159303"/>
            <a:ext cx="33990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://commons.wikimedia.org/wiki/File:Brier_Island_Lighthouse_(1)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837303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BE0EE-0179-486D-A13F-36DEB2779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the function of a lighthouse?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9F9276-0D07-4D5E-AD31-28251E3B6682}"/>
              </a:ext>
            </a:extLst>
          </p:cNvPr>
          <p:cNvSpPr txBox="1"/>
          <p:nvPr/>
        </p:nvSpPr>
        <p:spPr>
          <a:xfrm>
            <a:off x="0" y="1864311"/>
            <a:ext cx="120825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0070C0"/>
                </a:solidFill>
              </a:rPr>
              <a:t>The function of a lighthouse is to serve as</a:t>
            </a:r>
          </a:p>
          <a:p>
            <a:pPr algn="ctr"/>
            <a:r>
              <a:rPr lang="en-GB" sz="4800" dirty="0">
                <a:solidFill>
                  <a:srgbClr val="0070C0"/>
                </a:solidFill>
              </a:rPr>
              <a:t>a navigational aid to ships </a:t>
            </a:r>
          </a:p>
          <a:p>
            <a:pPr algn="ctr"/>
            <a:r>
              <a:rPr lang="en-GB" sz="4800" dirty="0">
                <a:solidFill>
                  <a:srgbClr val="0070C0"/>
                </a:solidFill>
              </a:rPr>
              <a:t>by sending a beam of light,</a:t>
            </a:r>
          </a:p>
          <a:p>
            <a:pPr algn="ctr"/>
            <a:r>
              <a:rPr lang="en-GB" sz="4800" dirty="0">
                <a:solidFill>
                  <a:srgbClr val="0070C0"/>
                </a:solidFill>
              </a:rPr>
              <a:t>which provides signals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9740BE-5E18-4E6F-9586-A7096D5363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1025" y="4128353"/>
            <a:ext cx="2550850" cy="191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0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4486-A676-4C28-AD05-F3CCC89F8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ternateGothic2 BT" panose="020B0608020202050204" pitchFamily="34" charset="0"/>
              </a:rPr>
              <a:t>When were the first lighthouses of record built?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9AC7A4C-50BC-435B-8DA6-21FEFADFEA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74524" y="1435174"/>
            <a:ext cx="5945573" cy="50577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18D372-2001-4004-A36F-19CE0BB3E118}"/>
              </a:ext>
            </a:extLst>
          </p:cNvPr>
          <p:cNvSpPr txBox="1"/>
          <p:nvPr/>
        </p:nvSpPr>
        <p:spPr>
          <a:xfrm>
            <a:off x="2574524" y="6600148"/>
            <a:ext cx="594557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>
                <a:hlinkClick r:id="rId3" tooltip="https://en.wikipedia.org/wiki/Lighthouse_of_Alexandria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290263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AB181BF-1066-4F51-9CDA-7C7547FA8664}"/>
              </a:ext>
            </a:extLst>
          </p:cNvPr>
          <p:cNvSpPr/>
          <p:nvPr/>
        </p:nvSpPr>
        <p:spPr>
          <a:xfrm>
            <a:off x="1775535" y="632508"/>
            <a:ext cx="79455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Pharologists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894D38-5DD1-4EC1-9CE0-30A20A3841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4118" y="2029831"/>
            <a:ext cx="4243527" cy="37003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2C8BBC-45AD-42BB-BDD1-CDD38B73B285}"/>
              </a:ext>
            </a:extLst>
          </p:cNvPr>
          <p:cNvSpPr txBox="1"/>
          <p:nvPr/>
        </p:nvSpPr>
        <p:spPr>
          <a:xfrm>
            <a:off x="5868139" y="2136338"/>
            <a:ext cx="46341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Phare</a:t>
            </a:r>
            <a:r>
              <a:rPr lang="en-GB" dirty="0"/>
              <a:t>……          French</a:t>
            </a:r>
          </a:p>
          <a:p>
            <a:endParaRPr lang="en-GB" dirty="0"/>
          </a:p>
          <a:p>
            <a:r>
              <a:rPr lang="en-GB" dirty="0"/>
              <a:t>Faro                   Italian and Spanish</a:t>
            </a:r>
          </a:p>
          <a:p>
            <a:endParaRPr lang="en-GB" dirty="0"/>
          </a:p>
          <a:p>
            <a:r>
              <a:rPr lang="en-GB" dirty="0" err="1"/>
              <a:t>Farol</a:t>
            </a:r>
            <a:r>
              <a:rPr lang="en-GB" dirty="0"/>
              <a:t>                 Portuguese</a:t>
            </a:r>
          </a:p>
          <a:p>
            <a:endParaRPr lang="en-GB" dirty="0"/>
          </a:p>
          <a:p>
            <a:r>
              <a:rPr lang="en-GB" dirty="0" err="1"/>
              <a:t>Fyr</a:t>
            </a:r>
            <a:r>
              <a:rPr lang="en-GB" dirty="0"/>
              <a:t>                     Swedish, Danish and Norwegian        </a:t>
            </a:r>
          </a:p>
          <a:p>
            <a:endParaRPr lang="en-GB" dirty="0"/>
          </a:p>
          <a:p>
            <a:r>
              <a:rPr lang="en-GB" dirty="0"/>
              <a:t>Far                    Romanian</a:t>
            </a:r>
          </a:p>
        </p:txBody>
      </p:sp>
    </p:spTree>
    <p:extLst>
      <p:ext uri="{BB962C8B-B14F-4D97-AF65-F5344CB8AC3E}">
        <p14:creationId xmlns:p14="http://schemas.microsoft.com/office/powerpoint/2010/main" val="156744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C6ADC-0C5C-4881-8E35-177C57BDF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998" y="4450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>
                <a:solidFill>
                  <a:srgbClr val="0070C0"/>
                </a:solidFill>
              </a:rPr>
              <a:t>Do all lighthouses have keepers?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dirty="0">
                <a:solidFill>
                  <a:srgbClr val="0070C0"/>
                </a:solidFill>
              </a:rPr>
              <a:t>If not how are they run?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4AD72-BD6D-492D-8E92-12AAB129ED5A}"/>
              </a:ext>
            </a:extLst>
          </p:cNvPr>
          <p:cNvSpPr txBox="1"/>
          <p:nvPr/>
        </p:nvSpPr>
        <p:spPr>
          <a:xfrm>
            <a:off x="1597029" y="2671598"/>
            <a:ext cx="923611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In the United Kingdom there are no more manned lighthouses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9361EE-8CCA-4A89-A220-20761C480FB7}"/>
              </a:ext>
            </a:extLst>
          </p:cNvPr>
          <p:cNvSpPr txBox="1"/>
          <p:nvPr/>
        </p:nvSpPr>
        <p:spPr>
          <a:xfrm>
            <a:off x="1597029" y="3724605"/>
            <a:ext cx="922848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Even automated lighthouses need occasional maintenance and in the United Kingdom this is</a:t>
            </a:r>
          </a:p>
          <a:p>
            <a:r>
              <a:rPr lang="en-GB" dirty="0"/>
              <a:t>undertaken by Trinity House.</a:t>
            </a:r>
          </a:p>
          <a:p>
            <a:r>
              <a:rPr lang="en-GB" dirty="0"/>
              <a:t>There are also light ships located around the coast line.</a:t>
            </a:r>
          </a:p>
          <a:p>
            <a:r>
              <a:rPr lang="en-GB" dirty="0"/>
              <a:t>The beacons are powered by solar panels on some of them and the beacon lights are automated</a:t>
            </a:r>
          </a:p>
          <a:p>
            <a:r>
              <a:rPr lang="en-GB" dirty="0"/>
              <a:t>so that they turn on as darkness falls. </a:t>
            </a:r>
          </a:p>
        </p:txBody>
      </p:sp>
    </p:spTree>
    <p:extLst>
      <p:ext uri="{BB962C8B-B14F-4D97-AF65-F5344CB8AC3E}">
        <p14:creationId xmlns:p14="http://schemas.microsoft.com/office/powerpoint/2010/main" val="343962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54D7B5C-51B3-420C-B581-B21E3C5DA782}"/>
              </a:ext>
            </a:extLst>
          </p:cNvPr>
          <p:cNvSpPr/>
          <p:nvPr/>
        </p:nvSpPr>
        <p:spPr>
          <a:xfrm>
            <a:off x="1697240" y="703529"/>
            <a:ext cx="8371394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Fresnel lenses</a:t>
            </a:r>
            <a:endParaRPr lang="en-US" sz="11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25C277-E268-4488-AF25-29EB5C7DF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16906" y="2823276"/>
            <a:ext cx="3883325" cy="25241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153EC6-2809-4B98-9076-21429F435D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5456" y="2441359"/>
            <a:ext cx="3988754" cy="359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56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364FC2-A539-4289-B7A0-EC963A690A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49987" y="1650595"/>
            <a:ext cx="8892026" cy="35568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0D4047-A99C-401D-8B20-46556E1274C4}"/>
              </a:ext>
            </a:extLst>
          </p:cNvPr>
          <p:cNvSpPr txBox="1"/>
          <p:nvPr/>
        </p:nvSpPr>
        <p:spPr>
          <a:xfrm>
            <a:off x="1649987" y="5207405"/>
            <a:ext cx="88920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physics.stackexchange.com/questions/68609/optics-for-projecting-oled-screen-dlp-style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513267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CC137-8911-4632-8559-C1FDFF17C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Throughout history what fuels have been used for lighthouse lights?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09309-CD10-44E6-9937-612EDE8DA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Wood </a:t>
            </a:r>
          </a:p>
          <a:p>
            <a:r>
              <a:rPr lang="en-GB" dirty="0"/>
              <a:t>Coal</a:t>
            </a:r>
          </a:p>
          <a:p>
            <a:r>
              <a:rPr lang="en-GB" dirty="0"/>
              <a:t>Whale oil</a:t>
            </a:r>
          </a:p>
          <a:p>
            <a:r>
              <a:rPr lang="en-GB" dirty="0"/>
              <a:t>Lard</a:t>
            </a:r>
          </a:p>
          <a:p>
            <a:r>
              <a:rPr lang="en-GB" dirty="0"/>
              <a:t>Kerosene</a:t>
            </a:r>
          </a:p>
          <a:p>
            <a:r>
              <a:rPr lang="en-GB" dirty="0"/>
              <a:t>Lots and lots of candles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A58368-ABE7-442D-98F9-6350F732CC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68288" y="1265068"/>
            <a:ext cx="1941250" cy="14559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E320E6-81C6-4063-8964-7AE6CC0CD3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945848" y="2141737"/>
            <a:ext cx="2300303" cy="17252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20D1A5-4E73-4F7E-ADBC-B27D07BEF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762874" y="3233093"/>
            <a:ext cx="3590925" cy="28479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0701D6A-2127-494C-BE1A-8DA544E441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163845" y="4071618"/>
            <a:ext cx="1999202" cy="224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9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9150C-8D38-4399-B53C-DB1CCC1D1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lighthouse to use electricity?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DFE0-C207-4A2D-A444-6A49443741A3}"/>
              </a:ext>
            </a:extLst>
          </p:cNvPr>
          <p:cNvSpPr txBox="1"/>
          <p:nvPr/>
        </p:nvSpPr>
        <p:spPr>
          <a:xfrm>
            <a:off x="838200" y="1873189"/>
            <a:ext cx="89639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In the United Kingdom – Cliffs of Dover – South Foreland</a:t>
            </a:r>
          </a:p>
          <a:p>
            <a:r>
              <a:rPr lang="en-GB" sz="2400" dirty="0"/>
              <a:t>This was also the first lighthouse to provide ship to shore transmissions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884E14-DE07-4FC0-B234-E6F747CF46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74962" y="3187083"/>
            <a:ext cx="5018760" cy="33525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985AA8-F280-44ED-8CA1-0341F2DB16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38200" y="3613211"/>
            <a:ext cx="2834281" cy="257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7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0EC6B-9BAD-452C-A504-E8A371B44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Are all lighthouses located along sea shores?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39AF3D-E49C-4352-9E3C-DB9949F921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1538" y="1415988"/>
            <a:ext cx="3290656" cy="24679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BEDA3E-1A2B-4BAF-84AB-E2E8939742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03586" y="1549399"/>
            <a:ext cx="3501871" cy="23345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D4A8D2-EA87-4A76-A8FF-A3CD356908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832194" y="3712529"/>
            <a:ext cx="4064000" cy="27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2ECF4-2348-4307-83B6-C1E993925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Who is responsible for the upkeep of lighthouses in the United Kingdom?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C85AF0-9B39-4FB8-A804-9949DE9643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54097" y="3360819"/>
            <a:ext cx="6205491" cy="212558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4045D31-DA10-4624-86B1-8A4D65D60758}"/>
              </a:ext>
            </a:extLst>
          </p:cNvPr>
          <p:cNvSpPr/>
          <p:nvPr/>
        </p:nvSpPr>
        <p:spPr>
          <a:xfrm>
            <a:off x="4770268" y="195167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0" i="0" u="none" strike="noStrike" dirty="0">
                <a:solidFill>
                  <a:srgbClr val="444444"/>
                </a:solidFill>
                <a:effectLst/>
                <a:latin typeface="&amp;quot"/>
              </a:rPr>
              <a:t>Trinity House</a:t>
            </a:r>
            <a:r>
              <a:rPr lang="en-GB" b="0" i="0" u="none" strike="noStrike" dirty="0">
                <a:solidFill>
                  <a:srgbClr val="444444"/>
                </a:solidFill>
                <a:effectLst/>
                <a:latin typeface="-apple-system"/>
              </a:rPr>
              <a:t> has three main functions: It is the General Lighthouse Authority for England, Wales, the Channel Islands and Gibraltar, responsible for a range of general aids to navigation, 'signs of the sea', from lighthouses to radar beacons.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79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E1294-ABD6-4B16-B570-982587A22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Why do lighthouses have different colours and markings?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174C543-0686-4ABE-A98E-B0F272F569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95280" y="2029352"/>
            <a:ext cx="3244565" cy="21564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0473DA0-5421-4034-A853-3247530EFB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155982" y="1340528"/>
            <a:ext cx="1796063" cy="25789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2C0FA03-E4C3-44F1-AF51-89A093835C5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719848" y="1191580"/>
            <a:ext cx="1678065" cy="22374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CE35479-7EB8-4B2D-9C83-5DE2A9B0C28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156113" y="2029352"/>
            <a:ext cx="1719743" cy="26025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DC37943-8A08-4D59-859F-25E315C2A71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182678" y="3982254"/>
            <a:ext cx="1836382" cy="251062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CF7C263E-CB41-482A-979E-A73E956B336B}"/>
              </a:ext>
            </a:extLst>
          </p:cNvPr>
          <p:cNvSpPr/>
          <p:nvPr/>
        </p:nvSpPr>
        <p:spPr>
          <a:xfrm>
            <a:off x="6953700" y="5010510"/>
            <a:ext cx="3442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DAYMARKS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1127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516F985-2C63-4BEE-A4F0-F87BBF2331D8}"/>
              </a:ext>
            </a:extLst>
          </p:cNvPr>
          <p:cNvSpPr/>
          <p:nvPr/>
        </p:nvSpPr>
        <p:spPr>
          <a:xfrm>
            <a:off x="2849085" y="1902015"/>
            <a:ext cx="649382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5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foghorn</a:t>
            </a:r>
          </a:p>
        </p:txBody>
      </p:sp>
    </p:spTree>
    <p:extLst>
      <p:ext uri="{BB962C8B-B14F-4D97-AF65-F5344CB8AC3E}">
        <p14:creationId xmlns:p14="http://schemas.microsoft.com/office/powerpoint/2010/main" val="855230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20BBB9-1949-4831-A228-6D4055C821BE}"/>
              </a:ext>
            </a:extLst>
          </p:cNvPr>
          <p:cNvSpPr txBox="1"/>
          <p:nvPr/>
        </p:nvSpPr>
        <p:spPr>
          <a:xfrm>
            <a:off x="1793289" y="710214"/>
            <a:ext cx="152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Navigation aid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E684DD-278D-4BB3-9C12-B55A06E9F2AB}"/>
              </a:ext>
            </a:extLst>
          </p:cNvPr>
          <p:cNvSpPr txBox="1"/>
          <p:nvPr/>
        </p:nvSpPr>
        <p:spPr>
          <a:xfrm>
            <a:off x="6096000" y="1233996"/>
            <a:ext cx="49155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Warning of rocks, headlands and other dangers to </a:t>
            </a:r>
          </a:p>
          <a:p>
            <a:r>
              <a:rPr lang="en-GB" dirty="0"/>
              <a:t>shipping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26AF10-013F-4EFE-B6C0-AAF7C41B4618}"/>
              </a:ext>
            </a:extLst>
          </p:cNvPr>
          <p:cNvSpPr txBox="1"/>
          <p:nvPr/>
        </p:nvSpPr>
        <p:spPr>
          <a:xfrm>
            <a:off x="1154097" y="2086252"/>
            <a:ext cx="3473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Audible signal when visibility is low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1962FE-A77A-4FDB-9795-D879A909DE25}"/>
              </a:ext>
            </a:extLst>
          </p:cNvPr>
          <p:cNvSpPr txBox="1"/>
          <p:nvPr/>
        </p:nvSpPr>
        <p:spPr>
          <a:xfrm>
            <a:off x="4119239" y="2698812"/>
            <a:ext cx="6135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Very deep pitch – deep sounds are more audible to human ears</a:t>
            </a:r>
          </a:p>
          <a:p>
            <a:r>
              <a:rPr lang="en-GB" dirty="0"/>
              <a:t>at a greater distance than higher pitched ones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0FF1D6-36DD-404D-909E-293B6405FBC3}"/>
              </a:ext>
            </a:extLst>
          </p:cNvPr>
          <p:cNvSpPr txBox="1"/>
          <p:nvPr/>
        </p:nvSpPr>
        <p:spPr>
          <a:xfrm>
            <a:off x="1448793" y="3587730"/>
            <a:ext cx="31784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ALSO VERY LOUD!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FD12F4-647A-43C6-B4C4-D5A7EAD19833}"/>
              </a:ext>
            </a:extLst>
          </p:cNvPr>
          <p:cNvSpPr txBox="1"/>
          <p:nvPr/>
        </p:nvSpPr>
        <p:spPr>
          <a:xfrm>
            <a:off x="7075503" y="4172505"/>
            <a:ext cx="39821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Height above sea level is also important</a:t>
            </a:r>
          </a:p>
          <a:p>
            <a:r>
              <a:rPr lang="en-GB" dirty="0"/>
              <a:t>as it determines the distance at which a </a:t>
            </a:r>
          </a:p>
          <a:p>
            <a:r>
              <a:rPr lang="en-GB" dirty="0"/>
              <a:t>foghorn can be heard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143F0B-73AB-4169-BF6A-90E13407E788}"/>
              </a:ext>
            </a:extLst>
          </p:cNvPr>
          <p:cNvSpPr txBox="1"/>
          <p:nvPr/>
        </p:nvSpPr>
        <p:spPr>
          <a:xfrm>
            <a:off x="3240350" y="5362113"/>
            <a:ext cx="4559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Some can be heard up to 9.6km (6 miles) away</a:t>
            </a:r>
          </a:p>
        </p:txBody>
      </p:sp>
    </p:spTree>
    <p:extLst>
      <p:ext uri="{BB962C8B-B14F-4D97-AF65-F5344CB8AC3E}">
        <p14:creationId xmlns:p14="http://schemas.microsoft.com/office/powerpoint/2010/main" val="160162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4DC12-753E-4648-A82D-E0350E467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Biblical references to ‘lights’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4131B-A77C-42B3-8459-A7544BCC00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Genesis 1:14-16</a:t>
            </a:r>
          </a:p>
          <a:p>
            <a:r>
              <a:rPr lang="en-GB" dirty="0"/>
              <a:t>Psalm 136:7</a:t>
            </a:r>
          </a:p>
          <a:p>
            <a:r>
              <a:rPr lang="en-GB" dirty="0"/>
              <a:t>Ezekiel 32:8</a:t>
            </a:r>
          </a:p>
          <a:p>
            <a:endParaRPr lang="en-GB" dirty="0"/>
          </a:p>
          <a:p>
            <a:r>
              <a:rPr lang="en-GB" dirty="0"/>
              <a:t>Luke 8:16</a:t>
            </a:r>
          </a:p>
          <a:p>
            <a:r>
              <a:rPr lang="en-GB" dirty="0"/>
              <a:t>Luke 11:33</a:t>
            </a:r>
          </a:p>
          <a:p>
            <a:r>
              <a:rPr lang="en-GB" dirty="0"/>
              <a:t>Acts 16:29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C627F-C95B-452E-B156-5D2A4EE8A17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4400" b="1" dirty="0"/>
              <a:t>Why is God’s word like a lighthouse?</a:t>
            </a:r>
          </a:p>
        </p:txBody>
      </p:sp>
    </p:spTree>
    <p:extLst>
      <p:ext uri="{BB962C8B-B14F-4D97-AF65-F5344CB8AC3E}">
        <p14:creationId xmlns:p14="http://schemas.microsoft.com/office/powerpoint/2010/main" val="1184801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12717C4-300E-4616-B60C-E9949CF92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Memorise:-    John 8:12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17C6FF-14F7-4A96-B799-1C314FD604B7}"/>
              </a:ext>
            </a:extLst>
          </p:cNvPr>
          <p:cNvSpPr txBox="1"/>
          <p:nvPr/>
        </p:nvSpPr>
        <p:spPr>
          <a:xfrm>
            <a:off x="838201" y="1964273"/>
            <a:ext cx="1125931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Then Jesus spoke to them again, saying,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‘I am the light of the world. 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He who follows Me shall not walk in darkness,</a:t>
            </a:r>
          </a:p>
          <a:p>
            <a:r>
              <a:rPr lang="en-GB" sz="4400" b="1" dirty="0">
                <a:solidFill>
                  <a:srgbClr val="FF0000"/>
                </a:solidFill>
              </a:rPr>
              <a:t>But have the light of life’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122213-3A98-4DE4-A7EF-25D8E678AA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29382" y="4279036"/>
            <a:ext cx="3438617" cy="25789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9A75DF-D799-4355-BFF4-0FFE78815D51}"/>
              </a:ext>
            </a:extLst>
          </p:cNvPr>
          <p:cNvSpPr txBox="1"/>
          <p:nvPr/>
        </p:nvSpPr>
        <p:spPr>
          <a:xfrm>
            <a:off x="4365171" y="6584503"/>
            <a:ext cx="3238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en.wikipedia.org/wiki/File:Light_shining1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942928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D42F10-E687-44B1-807F-4E0F8F998DFA}"/>
              </a:ext>
            </a:extLst>
          </p:cNvPr>
          <p:cNvSpPr txBox="1"/>
          <p:nvPr/>
        </p:nvSpPr>
        <p:spPr>
          <a:xfrm>
            <a:off x="2840854" y="612844"/>
            <a:ext cx="63404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Write a poem or story about a lighthouse light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Include thoughts of God’s “light”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B142B9-E6A9-4311-A02E-E5271935325F}"/>
              </a:ext>
            </a:extLst>
          </p:cNvPr>
          <p:cNvSpPr txBox="1"/>
          <p:nvPr/>
        </p:nvSpPr>
        <p:spPr>
          <a:xfrm>
            <a:off x="2317072" y="4660776"/>
            <a:ext cx="81285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Consider the full text of Psalm 136:7-9</a:t>
            </a:r>
          </a:p>
        </p:txBody>
      </p:sp>
    </p:spTree>
    <p:extLst>
      <p:ext uri="{BB962C8B-B14F-4D97-AF65-F5344CB8AC3E}">
        <p14:creationId xmlns:p14="http://schemas.microsoft.com/office/powerpoint/2010/main" val="24812453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3C5CF6-6B94-461C-861D-F8FD7AF2E8D5}"/>
              </a:ext>
            </a:extLst>
          </p:cNvPr>
          <p:cNvSpPr txBox="1"/>
          <p:nvPr/>
        </p:nvSpPr>
        <p:spPr>
          <a:xfrm>
            <a:off x="1090142" y="426129"/>
            <a:ext cx="10011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Draw or photograph five lighthouse forms/types being used today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8F47DD1-61A3-4D5A-A185-107200920F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Octagonal- has 8 sides</a:t>
            </a:r>
          </a:p>
          <a:p>
            <a:r>
              <a:rPr lang="en-GB" sz="3200" dirty="0"/>
              <a:t>Conical – round with taper, like an inverted ice cream cone</a:t>
            </a:r>
          </a:p>
          <a:p>
            <a:r>
              <a:rPr lang="en-GB" sz="3200" dirty="0"/>
              <a:t>Cylindrical – round having close to the same diameter at the top as the bottom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FA2DA5-3A79-4396-A522-2340AE5492F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Square – 4 sided</a:t>
            </a:r>
          </a:p>
          <a:p>
            <a:r>
              <a:rPr lang="en-GB" sz="3200" dirty="0"/>
              <a:t>Skeletal – base made of steel beams and posts rather than being composed of solid walls</a:t>
            </a:r>
          </a:p>
          <a:p>
            <a:r>
              <a:rPr lang="en-GB" sz="3200" dirty="0"/>
              <a:t>Sparkplug – short, squat, and round like the sparkplug in an engine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7107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776E56-B739-463C-A6CB-19C6B4EC6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87261" y="547703"/>
            <a:ext cx="1316115" cy="17548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68A74E-7290-432B-B5AE-05B10DC83D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413071" y="809625"/>
            <a:ext cx="1652588" cy="261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D3EDA0-3B06-41A6-9B53-07D5A114A1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048218" y="547703"/>
            <a:ext cx="2789808" cy="20923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B5F2CC-38C3-49DC-9CFC-4C77CC3E2D6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000206" y="3066583"/>
            <a:ext cx="1206340" cy="289148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707545-E98A-41B7-BA38-673F9281E1A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688280" y="3709061"/>
            <a:ext cx="2576004" cy="25760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E4A876-AAB7-4D89-823D-ADC96E4AC10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322418" y="3865711"/>
            <a:ext cx="3137003" cy="20923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35881DB-95E6-48F1-A842-F159F2293C29}"/>
              </a:ext>
            </a:extLst>
          </p:cNvPr>
          <p:cNvSpPr txBox="1"/>
          <p:nvPr/>
        </p:nvSpPr>
        <p:spPr>
          <a:xfrm>
            <a:off x="175955" y="6169649"/>
            <a:ext cx="49663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2" tooltip="https://www.flickr.com/photos/21953562@N07/7947213132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3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775000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CB76C-1E9C-483D-90B8-79DD1C056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know the 5 nearest lighthouses to your location?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856EF3-F12E-4ABE-A56B-F2482091E6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04007" y="2295696"/>
            <a:ext cx="8232559" cy="344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363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6326196-B947-4797-ABF5-E931F0EDAC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25316" y="301841"/>
            <a:ext cx="2779166" cy="18629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8F1824-AE42-4D6E-937A-2D2F310C0A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142269" y="553923"/>
            <a:ext cx="2416241" cy="32216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8867A4-4214-444E-8FDE-3FADB5F3BF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019995" y="3261508"/>
            <a:ext cx="1298448" cy="19507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D20510-B211-4EF0-BB82-A664B0B8EC5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19337" y="256051"/>
            <a:ext cx="3137086" cy="219839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5D9D885-DE87-4A92-8B28-74943105F735}"/>
              </a:ext>
            </a:extLst>
          </p:cNvPr>
          <p:cNvSpPr txBox="1"/>
          <p:nvPr/>
        </p:nvSpPr>
        <p:spPr>
          <a:xfrm>
            <a:off x="3844030" y="6402394"/>
            <a:ext cx="63774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://commons.wikimedia.org/wiki/File:Start_Point_Lighthouse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E6CD3D-1278-4501-A4BD-3E81F2EB017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887295" y="3566890"/>
            <a:ext cx="2286000" cy="152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4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22B285-9958-455A-B77A-9E4022541687}"/>
              </a:ext>
            </a:extLst>
          </p:cNvPr>
          <p:cNvSpPr txBox="1"/>
          <p:nvPr/>
        </p:nvSpPr>
        <p:spPr>
          <a:xfrm>
            <a:off x="1003177" y="816746"/>
            <a:ext cx="145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Straight point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ED00D5-BD21-43E3-9D4D-517EEFC7E1EE}"/>
              </a:ext>
            </a:extLst>
          </p:cNvPr>
          <p:cNvSpPr txBox="1"/>
          <p:nvPr/>
        </p:nvSpPr>
        <p:spPr>
          <a:xfrm>
            <a:off x="3844030" y="632080"/>
            <a:ext cx="14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 </a:t>
            </a:r>
            <a:r>
              <a:rPr lang="en-GB" dirty="0" err="1"/>
              <a:t>Catherines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C8D457-9597-4B57-84AC-D56A9DB890D6}"/>
              </a:ext>
            </a:extLst>
          </p:cNvPr>
          <p:cNvSpPr txBox="1"/>
          <p:nvPr/>
        </p:nvSpPr>
        <p:spPr>
          <a:xfrm>
            <a:off x="8229600" y="755301"/>
            <a:ext cx="1662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Royal Sovereign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6AB0A8-11AA-48A7-A248-9BE0B3D34734}"/>
              </a:ext>
            </a:extLst>
          </p:cNvPr>
          <p:cNvSpPr txBox="1"/>
          <p:nvPr/>
        </p:nvSpPr>
        <p:spPr>
          <a:xfrm>
            <a:off x="798990" y="3533313"/>
            <a:ext cx="122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Hurst Point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A7033E-6691-4461-AC53-006334623FF6}"/>
              </a:ext>
            </a:extLst>
          </p:cNvPr>
          <p:cNvSpPr txBox="1"/>
          <p:nvPr/>
        </p:nvSpPr>
        <p:spPr>
          <a:xfrm>
            <a:off x="5069150" y="4039340"/>
            <a:ext cx="1190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Nab Tower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845C17-1DF2-43F0-90C6-EE09ED06E1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03839" y="1348418"/>
            <a:ext cx="2019677" cy="14153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94E62E-A637-414E-806F-0B825A8E24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577246" y="1124633"/>
            <a:ext cx="2779166" cy="18629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A3C7D41-D291-4811-906E-D93005ECEB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825850" y="1264137"/>
            <a:ext cx="2416241" cy="32216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7EE880-915D-4B40-A9B1-EF5AE10290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664889" y="4039340"/>
            <a:ext cx="1298448" cy="19507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A50C9B2-9BCA-4C52-9BF4-7D0E4ED4D76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751593" y="4703825"/>
            <a:ext cx="2286000" cy="152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9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</TotalTime>
  <Words>588</Words>
  <Application>Microsoft Office PowerPoint</Application>
  <PresentationFormat>Widescreen</PresentationFormat>
  <Paragraphs>91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&amp;quot</vt:lpstr>
      <vt:lpstr>AlternateGothic2 BT</vt:lpstr>
      <vt:lpstr>-apple-system</vt:lpstr>
      <vt:lpstr>Arial</vt:lpstr>
      <vt:lpstr>Calibri</vt:lpstr>
      <vt:lpstr>Calibri Light</vt:lpstr>
      <vt:lpstr>Office Theme</vt:lpstr>
      <vt:lpstr>PowerPoint Presentation</vt:lpstr>
      <vt:lpstr>What is the function of a lighthouse?</vt:lpstr>
      <vt:lpstr>When were the first lighthouses of record built?</vt:lpstr>
      <vt:lpstr>PowerPoint Presentation</vt:lpstr>
      <vt:lpstr> Do all lighthouses have keepers? If not how are they run?</vt:lpstr>
      <vt:lpstr>PowerPoint Presentation</vt:lpstr>
      <vt:lpstr>PowerPoint Presentation</vt:lpstr>
      <vt:lpstr>Throughout history what fuels have been used for lighthouse lights?</vt:lpstr>
      <vt:lpstr>First lighthouse to use electricity?</vt:lpstr>
      <vt:lpstr>Are all lighthouses located along sea shores?</vt:lpstr>
      <vt:lpstr>Who is responsible for the upkeep of lighthouses in the United Kingdom?</vt:lpstr>
      <vt:lpstr>Why do lighthouses have different colours and markings?</vt:lpstr>
      <vt:lpstr>PowerPoint Presentation</vt:lpstr>
      <vt:lpstr>PowerPoint Presentation</vt:lpstr>
      <vt:lpstr>Biblical references to ‘lights’</vt:lpstr>
      <vt:lpstr>Memorise:-    John 8:12</vt:lpstr>
      <vt:lpstr>PowerPoint Presentation</vt:lpstr>
      <vt:lpstr>PowerPoint Presentation</vt:lpstr>
      <vt:lpstr>PowerPoint Presentation</vt:lpstr>
      <vt:lpstr>Do you know the 5 nearest lighthouses to your location?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 Catchpole</dc:creator>
  <cp:lastModifiedBy>Natalie Davison</cp:lastModifiedBy>
  <cp:revision>22</cp:revision>
  <dcterms:created xsi:type="dcterms:W3CDTF">2019-09-16T14:12:14Z</dcterms:created>
  <dcterms:modified xsi:type="dcterms:W3CDTF">2020-04-15T12:11:31Z</dcterms:modified>
</cp:coreProperties>
</file>