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3" r:id="rId6"/>
    <p:sldId id="257" r:id="rId7"/>
    <p:sldId id="276" r:id="rId8"/>
    <p:sldId id="274" r:id="rId9"/>
    <p:sldId id="277" r:id="rId10"/>
    <p:sldId id="275" r:id="rId11"/>
    <p:sldId id="259" r:id="rId12"/>
    <p:sldId id="278" r:id="rId13"/>
    <p:sldId id="286" r:id="rId14"/>
    <p:sldId id="281" r:id="rId15"/>
    <p:sldId id="287" r:id="rId16"/>
    <p:sldId id="288" r:id="rId17"/>
    <p:sldId id="289" r:id="rId18"/>
    <p:sldId id="290" r:id="rId19"/>
    <p:sldId id="282" r:id="rId20"/>
    <p:sldId id="291" r:id="rId21"/>
    <p:sldId id="292" r:id="rId22"/>
    <p:sldId id="261" r:id="rId23"/>
    <p:sldId id="262" r:id="rId24"/>
    <p:sldId id="263" r:id="rId25"/>
    <p:sldId id="264" r:id="rId26"/>
    <p:sldId id="265" r:id="rId27"/>
    <p:sldId id="266" r:id="rId28"/>
    <p:sldId id="267" r:id="rId29"/>
    <p:sldId id="270" r:id="rId30"/>
    <p:sldId id="293" r:id="rId31"/>
    <p:sldId id="271" r:id="rId32"/>
    <p:sldId id="272" r:id="rId33"/>
    <p:sldId id="29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p:cViewPr varScale="1">
        <p:scale>
          <a:sx n="83" d="100"/>
          <a:sy n="83" d="100"/>
        </p:scale>
        <p:origin x="30" y="50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762F-4DE4-47F2-80C6-686CFD170D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AC39831-F84D-4B91-ABDA-63257ECCB1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9E4A7C-7803-419A-89D2-2F086683A96C}"/>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A77CAF66-C0CD-4C97-A5FD-74E2E5D275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7A0EBF-76A1-416E-B23B-04538F352F49}"/>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1466494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D1BCA-F4A7-4844-BB8B-FB6B73B346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619114-DF46-4608-89AC-19D06BF353D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9B9533-9E87-4EC8-8D77-5789DCEF5085}"/>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5220AD5B-B5C9-4155-A13A-B0CD2D1F47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8130E7-F0CB-44EA-89A1-EFF89AB858CE}"/>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897379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A2BAE-9F99-41E6-AA21-DE5F45B92C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CA95BB-1D73-49D7-8471-F90B18CFE2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C08B731-BA2F-4D11-AA5D-194D1A6BC4A0}"/>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D2304A02-DB6C-4E06-B116-F305004344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BD4F8B-13D2-4960-9BF9-5404BBDDEEE3}"/>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1953714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D1540-ADB4-4B70-8924-D0DE76F1C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90AF84-B3EB-4DA7-AFD7-019B9F6DF8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FEFC7D-C20B-469C-A0C9-683FF9AD5A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523BB2-4059-4ABD-8E82-72F9FF3F892A}"/>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6" name="Footer Placeholder 5">
            <a:extLst>
              <a:ext uri="{FF2B5EF4-FFF2-40B4-BE49-F238E27FC236}">
                <a16:creationId xmlns:a16="http://schemas.microsoft.com/office/drawing/2014/main" id="{87D1F908-6148-4383-A069-603E45E61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68538B-0CFA-412A-9017-5462D93C2EDA}"/>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2368018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D6219-3BE4-40AB-A547-DD78B47CAD3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5624D9-0EF6-40B6-8CC2-495967F770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EFD2122-B5B5-4694-BD2E-C68A9C8CC79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D3DB9-816A-41C3-ABC2-E965CF8A0C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7CA9D73-6CC8-4F6D-A1BA-CD820898587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E9811D-13C6-497C-9718-963E34D3A118}"/>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8" name="Footer Placeholder 7">
            <a:extLst>
              <a:ext uri="{FF2B5EF4-FFF2-40B4-BE49-F238E27FC236}">
                <a16:creationId xmlns:a16="http://schemas.microsoft.com/office/drawing/2014/main" id="{D5222B78-BF46-4E8D-A23E-7A032C13F6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15A22F-B7F9-47DA-BBB0-F5B1669758E3}"/>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4201144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1B65-B0AC-489D-A92E-749AB8EE018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02D163-FA03-4DBC-AC85-09558C510904}"/>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4" name="Footer Placeholder 3">
            <a:extLst>
              <a:ext uri="{FF2B5EF4-FFF2-40B4-BE49-F238E27FC236}">
                <a16:creationId xmlns:a16="http://schemas.microsoft.com/office/drawing/2014/main" id="{948E9310-D1F4-44BB-84F8-48B125E832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67E8A2-4097-49C8-AC07-76C30CF5548B}"/>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1550917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0E058F-7D62-43B2-8BD7-6D39D5708C6E}"/>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3" name="Footer Placeholder 2">
            <a:extLst>
              <a:ext uri="{FF2B5EF4-FFF2-40B4-BE49-F238E27FC236}">
                <a16:creationId xmlns:a16="http://schemas.microsoft.com/office/drawing/2014/main" id="{CB205185-FE98-4423-B98F-0ABFDCF0E9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8C7FBE8-27C6-4D56-BB87-FF7D8D270435}"/>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665762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E15C4-15B9-4E5C-868A-EA87C37375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97751B-02AB-492D-8B65-AAF76224C1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F40F6CD-BD1F-4B6D-B701-C47D2F3A80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5E9602-E50B-49F8-B3E2-E8B4317A8037}"/>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6" name="Footer Placeholder 5">
            <a:extLst>
              <a:ext uri="{FF2B5EF4-FFF2-40B4-BE49-F238E27FC236}">
                <a16:creationId xmlns:a16="http://schemas.microsoft.com/office/drawing/2014/main" id="{C0021304-8C1F-41B3-B64B-96D10C7B61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3A03CD-5249-4776-A8C2-7DE8A485118C}"/>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1704213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4D20E-E61E-485C-BD24-C295DC795D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2B3A7F-4B7E-4D8D-8A32-272D11FF84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599C1BD-D498-4745-A151-73418850FB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A181ECC-6F06-4210-AA47-B907F58ACF02}"/>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6" name="Footer Placeholder 5">
            <a:extLst>
              <a:ext uri="{FF2B5EF4-FFF2-40B4-BE49-F238E27FC236}">
                <a16:creationId xmlns:a16="http://schemas.microsoft.com/office/drawing/2014/main" id="{6896A3CE-04A1-41C9-BB57-FA9AC3A20B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75EE2B-77BA-41CB-AD8D-4EE275D1245D}"/>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521818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0A039-EBC1-4B86-87CB-1A415A4887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67D6F3-F9C7-4D6F-926B-C909D878A2A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6D3297-7A57-4512-959B-73CA68775EF5}"/>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9A9CFAA2-F9D1-469D-8E77-46183FE94F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F5D5-BC7E-465B-BE24-CB5E4E0A4564}"/>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1949785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97ED3-C49C-4A80-9BE5-9D644C1099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F7C179-713D-4A37-8E84-4768EE73A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1F00A5-BCB5-4481-86E9-D3BA6EE184F1}"/>
              </a:ext>
            </a:extLst>
          </p:cNvPr>
          <p:cNvSpPr>
            <a:spLocks noGrp="1"/>
          </p:cNvSpPr>
          <p:nvPr>
            <p:ph type="dt" sz="half" idx="10"/>
          </p:nvPr>
        </p:nvSpPr>
        <p:spPr/>
        <p:txBody>
          <a:body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9A065DB8-88A9-46E8-A2C2-44EED3BB63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519F4D-CBF2-4EFF-BC52-87E7197AF90A}"/>
              </a:ext>
            </a:extLst>
          </p:cNvPr>
          <p:cNvSpPr>
            <a:spLocks noGrp="1"/>
          </p:cNvSpPr>
          <p:nvPr>
            <p:ph type="sldNum" sz="quarter" idx="12"/>
          </p:nvPr>
        </p:nvSpPr>
        <p:spPr/>
        <p:txBody>
          <a:bodyPr/>
          <a:lstStyle/>
          <a:p>
            <a:fld id="{6671D5EA-CAC0-4755-8DCA-7A5F01597F2F}" type="slidenum">
              <a:rPr lang="en-GB" smtClean="0"/>
              <a:t>‹#›</a:t>
            </a:fld>
            <a:endParaRPr lang="en-GB"/>
          </a:p>
        </p:txBody>
      </p:sp>
    </p:spTree>
    <p:extLst>
      <p:ext uri="{BB962C8B-B14F-4D97-AF65-F5344CB8AC3E}">
        <p14:creationId xmlns:p14="http://schemas.microsoft.com/office/powerpoint/2010/main" val="2762256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72DCCA-A77E-48D3-B691-A44C5774C9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993602-FC2D-4E96-A542-09CCE2053B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D2E26D-57B8-4CE9-B4CB-2E8407CDDF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6AEADD-428D-4931-A1CA-54ACBF896335}" type="datetimeFigureOut">
              <a:rPr lang="en-GB" smtClean="0"/>
              <a:t>30/04/2020</a:t>
            </a:fld>
            <a:endParaRPr lang="en-GB"/>
          </a:p>
        </p:txBody>
      </p:sp>
      <p:sp>
        <p:nvSpPr>
          <p:cNvPr id="5" name="Footer Placeholder 4">
            <a:extLst>
              <a:ext uri="{FF2B5EF4-FFF2-40B4-BE49-F238E27FC236}">
                <a16:creationId xmlns:a16="http://schemas.microsoft.com/office/drawing/2014/main" id="{63ADA34A-A598-49C7-891C-BDB29300FD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4AFDDA2-9E02-47BE-BFA0-017DE79770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71D5EA-CAC0-4755-8DCA-7A5F01597F2F}" type="slidenum">
              <a:rPr lang="en-GB" smtClean="0"/>
              <a:t>‹#›</a:t>
            </a:fld>
            <a:endParaRPr lang="en-GB"/>
          </a:p>
        </p:txBody>
      </p:sp>
    </p:spTree>
    <p:extLst>
      <p:ext uri="{BB962C8B-B14F-4D97-AF65-F5344CB8AC3E}">
        <p14:creationId xmlns:p14="http://schemas.microsoft.com/office/powerpoint/2010/main" val="2107916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99CAF-6F92-4E53-A05F-89F7CB53DD27}"/>
              </a:ext>
            </a:extLst>
          </p:cNvPr>
          <p:cNvSpPr>
            <a:spLocks noGrp="1"/>
          </p:cNvSpPr>
          <p:nvPr>
            <p:ph type="ctrTitle"/>
          </p:nvPr>
        </p:nvSpPr>
        <p:spPr>
          <a:xfrm>
            <a:off x="587829" y="3429000"/>
            <a:ext cx="5116286" cy="1074057"/>
          </a:xfrm>
        </p:spPr>
        <p:txBody>
          <a:bodyPr>
            <a:normAutofit fontScale="90000"/>
          </a:bodyPr>
          <a:lstStyle/>
          <a:p>
            <a:r>
              <a:rPr lang="en-GB" dirty="0"/>
              <a:t>Listening Award</a:t>
            </a:r>
            <a:br>
              <a:rPr lang="en-GB" dirty="0"/>
            </a:br>
            <a:r>
              <a:rPr lang="en-GB" sz="2800" dirty="0"/>
              <a:t>by </a:t>
            </a:r>
            <a:r>
              <a:rPr lang="en-GB" sz="2800" dirty="0" err="1"/>
              <a:t>Rumbi</a:t>
            </a:r>
            <a:r>
              <a:rPr lang="en-GB" sz="2800" dirty="0"/>
              <a:t> Sithole</a:t>
            </a:r>
            <a:endParaRPr lang="en-GB" dirty="0"/>
          </a:p>
        </p:txBody>
      </p:sp>
      <p:pic>
        <p:nvPicPr>
          <p:cNvPr id="2050" name="Picture 2" descr="Agile Coach Toolkit #5: Active Listening | Scrum.org">
            <a:extLst>
              <a:ext uri="{FF2B5EF4-FFF2-40B4-BE49-F238E27FC236}">
                <a16:creationId xmlns:a16="http://schemas.microsoft.com/office/drawing/2014/main" id="{74202470-1184-4E7E-93B9-F87C8901C6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954" y="131762"/>
            <a:ext cx="1029176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Listening - Adventurer Club">
            <a:extLst>
              <a:ext uri="{FF2B5EF4-FFF2-40B4-BE49-F238E27FC236}">
                <a16:creationId xmlns:a16="http://schemas.microsoft.com/office/drawing/2014/main" id="{B9BD8970-224C-44E5-96C6-66E2FD53CA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988" y="217488"/>
            <a:ext cx="1257300" cy="90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013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78F44-EABB-4803-A395-C15F5480F468}"/>
              </a:ext>
            </a:extLst>
          </p:cNvPr>
          <p:cNvSpPr>
            <a:spLocks noGrp="1"/>
          </p:cNvSpPr>
          <p:nvPr>
            <p:ph type="title"/>
          </p:nvPr>
        </p:nvSpPr>
        <p:spPr>
          <a:xfrm>
            <a:off x="0" y="545532"/>
            <a:ext cx="12192000" cy="1325563"/>
          </a:xfrm>
        </p:spPr>
        <p:txBody>
          <a:bodyPr/>
          <a:lstStyle/>
          <a:p>
            <a:pPr algn="ctr"/>
            <a:r>
              <a:rPr lang="en-GB" dirty="0"/>
              <a:t>Why is it important to listen? </a:t>
            </a:r>
          </a:p>
        </p:txBody>
      </p:sp>
      <p:pic>
        <p:nvPicPr>
          <p:cNvPr id="3074" name="Picture 2" descr="File:Nuvola apps important.svg">
            <a:extLst>
              <a:ext uri="{FF2B5EF4-FFF2-40B4-BE49-F238E27FC236}">
                <a16:creationId xmlns:a16="http://schemas.microsoft.com/office/drawing/2014/main" id="{522582DC-609D-4DA2-8DD5-91E98D50FA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9404" y="2055360"/>
            <a:ext cx="4313192" cy="359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190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Memorise 2 ‘listening’ bible verses </a:t>
            </a:r>
          </a:p>
        </p:txBody>
      </p:sp>
      <p:pic>
        <p:nvPicPr>
          <p:cNvPr id="4098" name="Picture 2" descr="The Most Repeated Verse in the Bible | Desiring God">
            <a:extLst>
              <a:ext uri="{FF2B5EF4-FFF2-40B4-BE49-F238E27FC236}">
                <a16:creationId xmlns:a16="http://schemas.microsoft.com/office/drawing/2014/main" id="{3250E3C6-DBDB-47B8-AA04-EAFD6666C54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28144" y="1825625"/>
            <a:ext cx="7735712" cy="43513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000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9A51E-B774-4F49-8785-42B099FF4D41}"/>
              </a:ext>
            </a:extLst>
          </p:cNvPr>
          <p:cNvSpPr>
            <a:spLocks noGrp="1"/>
          </p:cNvSpPr>
          <p:nvPr>
            <p:ph type="title"/>
          </p:nvPr>
        </p:nvSpPr>
        <p:spPr>
          <a:xfrm>
            <a:off x="587829" y="506639"/>
            <a:ext cx="10515600" cy="1325563"/>
          </a:xfrm>
        </p:spPr>
        <p:txBody>
          <a:bodyPr/>
          <a:lstStyle/>
          <a:p>
            <a:r>
              <a:rPr lang="en-GB" dirty="0"/>
              <a:t>Guess the word</a:t>
            </a:r>
          </a:p>
        </p:txBody>
      </p:sp>
      <p:pic>
        <p:nvPicPr>
          <p:cNvPr id="6146" name="Picture 2" descr="It Takes Courage: To Listen — Acres of Hope">
            <a:extLst>
              <a:ext uri="{FF2B5EF4-FFF2-40B4-BE49-F238E27FC236}">
                <a16:creationId xmlns:a16="http://schemas.microsoft.com/office/drawing/2014/main" id="{B3B057BD-E73F-4B53-BAAE-A5AAAD5D97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0008"/>
          <a:stretch/>
        </p:blipFill>
        <p:spPr bwMode="auto">
          <a:xfrm>
            <a:off x="112844" y="2688567"/>
            <a:ext cx="1911899" cy="158808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y son | General English - Audio zone | British Council">
            <a:extLst>
              <a:ext uri="{FF2B5EF4-FFF2-40B4-BE49-F238E27FC236}">
                <a16:creationId xmlns:a16="http://schemas.microsoft.com/office/drawing/2014/main" id="{3F6DDB6A-D9A1-4A85-BEB5-B2D68B8051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7419" y="2708854"/>
            <a:ext cx="2826618" cy="158808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Pointing finger Royalty Free Vector Image - VectorStock">
            <a:extLst>
              <a:ext uri="{FF2B5EF4-FFF2-40B4-BE49-F238E27FC236}">
                <a16:creationId xmlns:a16="http://schemas.microsoft.com/office/drawing/2014/main" id="{4340765B-2122-4553-BB56-2025E4BC29D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7619" b="13968"/>
          <a:stretch/>
        </p:blipFill>
        <p:spPr bwMode="auto">
          <a:xfrm>
            <a:off x="5376713" y="2708854"/>
            <a:ext cx="1875266" cy="1588083"/>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4 Types of Mental 'Noise' You Should Ignore | SUCCESS">
            <a:extLst>
              <a:ext uri="{FF2B5EF4-FFF2-40B4-BE49-F238E27FC236}">
                <a16:creationId xmlns:a16="http://schemas.microsoft.com/office/drawing/2014/main" id="{59E1B158-5F0C-49FC-9724-93C49F9244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0741" y="2708854"/>
            <a:ext cx="2384452" cy="1588083"/>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mother and daughter drawing - Google Search | Mother and daughter ...">
            <a:extLst>
              <a:ext uri="{FF2B5EF4-FFF2-40B4-BE49-F238E27FC236}">
                <a16:creationId xmlns:a16="http://schemas.microsoft.com/office/drawing/2014/main" id="{F7DC97A6-538E-4ADA-9B45-D65D69C6AB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93955" y="2708854"/>
            <a:ext cx="1357088" cy="15880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6F1D141-B1C3-4CFA-BFED-39B8AF15C981}"/>
              </a:ext>
            </a:extLst>
          </p:cNvPr>
          <p:cNvSpPr txBox="1"/>
          <p:nvPr/>
        </p:nvSpPr>
        <p:spPr>
          <a:xfrm>
            <a:off x="785191" y="4437971"/>
            <a:ext cx="586410" cy="477054"/>
          </a:xfrm>
          <a:prstGeom prst="rect">
            <a:avLst/>
          </a:prstGeom>
          <a:noFill/>
        </p:spPr>
        <p:txBody>
          <a:bodyPr wrap="square" rtlCol="0">
            <a:spAutoFit/>
          </a:bodyPr>
          <a:lstStyle/>
          <a:p>
            <a:r>
              <a:rPr lang="en-GB" sz="2500" dirty="0"/>
              <a:t>1</a:t>
            </a:r>
          </a:p>
        </p:txBody>
      </p:sp>
      <p:sp>
        <p:nvSpPr>
          <p:cNvPr id="10" name="TextBox 9">
            <a:extLst>
              <a:ext uri="{FF2B5EF4-FFF2-40B4-BE49-F238E27FC236}">
                <a16:creationId xmlns:a16="http://schemas.microsoft.com/office/drawing/2014/main" id="{85A7CC29-D3B6-4BB8-9FF0-A6C8C268F238}"/>
              </a:ext>
            </a:extLst>
          </p:cNvPr>
          <p:cNvSpPr txBox="1"/>
          <p:nvPr/>
        </p:nvSpPr>
        <p:spPr>
          <a:xfrm>
            <a:off x="3561048" y="4430687"/>
            <a:ext cx="586410" cy="477054"/>
          </a:xfrm>
          <a:prstGeom prst="rect">
            <a:avLst/>
          </a:prstGeom>
          <a:noFill/>
        </p:spPr>
        <p:txBody>
          <a:bodyPr wrap="square" rtlCol="0">
            <a:spAutoFit/>
          </a:bodyPr>
          <a:lstStyle/>
          <a:p>
            <a:r>
              <a:rPr lang="en-GB" sz="2500" dirty="0"/>
              <a:t>2</a:t>
            </a:r>
          </a:p>
        </p:txBody>
      </p:sp>
      <p:sp>
        <p:nvSpPr>
          <p:cNvPr id="11" name="TextBox 10">
            <a:extLst>
              <a:ext uri="{FF2B5EF4-FFF2-40B4-BE49-F238E27FC236}">
                <a16:creationId xmlns:a16="http://schemas.microsoft.com/office/drawing/2014/main" id="{74818B98-36E6-4DEA-95D9-9A1B4DCCC273}"/>
              </a:ext>
            </a:extLst>
          </p:cNvPr>
          <p:cNvSpPr txBox="1"/>
          <p:nvPr/>
        </p:nvSpPr>
        <p:spPr>
          <a:xfrm>
            <a:off x="6096000" y="4430687"/>
            <a:ext cx="586410" cy="477054"/>
          </a:xfrm>
          <a:prstGeom prst="rect">
            <a:avLst/>
          </a:prstGeom>
          <a:noFill/>
        </p:spPr>
        <p:txBody>
          <a:bodyPr wrap="square" rtlCol="0">
            <a:spAutoFit/>
          </a:bodyPr>
          <a:lstStyle/>
          <a:p>
            <a:r>
              <a:rPr lang="en-GB" sz="2500" dirty="0"/>
              <a:t>3</a:t>
            </a:r>
          </a:p>
        </p:txBody>
      </p:sp>
      <p:sp>
        <p:nvSpPr>
          <p:cNvPr id="12" name="TextBox 11">
            <a:extLst>
              <a:ext uri="{FF2B5EF4-FFF2-40B4-BE49-F238E27FC236}">
                <a16:creationId xmlns:a16="http://schemas.microsoft.com/office/drawing/2014/main" id="{8A0EF72A-A493-4A3D-9AE1-ED622BE2B28C}"/>
              </a:ext>
            </a:extLst>
          </p:cNvPr>
          <p:cNvSpPr txBox="1"/>
          <p:nvPr/>
        </p:nvSpPr>
        <p:spPr>
          <a:xfrm>
            <a:off x="8742648" y="4441573"/>
            <a:ext cx="586410" cy="477054"/>
          </a:xfrm>
          <a:prstGeom prst="rect">
            <a:avLst/>
          </a:prstGeom>
          <a:noFill/>
        </p:spPr>
        <p:txBody>
          <a:bodyPr wrap="square" rtlCol="0">
            <a:spAutoFit/>
          </a:bodyPr>
          <a:lstStyle/>
          <a:p>
            <a:r>
              <a:rPr lang="en-GB" sz="2500" dirty="0"/>
              <a:t>4</a:t>
            </a:r>
          </a:p>
        </p:txBody>
      </p:sp>
      <p:sp>
        <p:nvSpPr>
          <p:cNvPr id="13" name="TextBox 12">
            <a:extLst>
              <a:ext uri="{FF2B5EF4-FFF2-40B4-BE49-F238E27FC236}">
                <a16:creationId xmlns:a16="http://schemas.microsoft.com/office/drawing/2014/main" id="{A8B837E2-49CC-4269-83BE-A040A51B1285}"/>
              </a:ext>
            </a:extLst>
          </p:cNvPr>
          <p:cNvSpPr txBox="1"/>
          <p:nvPr/>
        </p:nvSpPr>
        <p:spPr>
          <a:xfrm>
            <a:off x="10932095" y="4441573"/>
            <a:ext cx="586410" cy="477054"/>
          </a:xfrm>
          <a:prstGeom prst="rect">
            <a:avLst/>
          </a:prstGeom>
          <a:noFill/>
        </p:spPr>
        <p:txBody>
          <a:bodyPr wrap="square" rtlCol="0">
            <a:spAutoFit/>
          </a:bodyPr>
          <a:lstStyle/>
          <a:p>
            <a:r>
              <a:rPr lang="en-GB" sz="2500" dirty="0"/>
              <a:t>5</a:t>
            </a:r>
          </a:p>
        </p:txBody>
      </p:sp>
    </p:spTree>
    <p:extLst>
      <p:ext uri="{BB962C8B-B14F-4D97-AF65-F5344CB8AC3E}">
        <p14:creationId xmlns:p14="http://schemas.microsoft.com/office/powerpoint/2010/main" val="2548173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a:xfrm>
            <a:off x="838200" y="707571"/>
            <a:ext cx="10515600" cy="5453744"/>
          </a:xfrm>
        </p:spPr>
        <p:txBody>
          <a:bodyPr>
            <a:normAutofit/>
          </a:bodyPr>
          <a:lstStyle/>
          <a:p>
            <a:r>
              <a:rPr lang="en-GB" b="1" dirty="0"/>
              <a:t>Proverbs 1:8</a:t>
            </a:r>
            <a:br>
              <a:rPr lang="en-GB" dirty="0"/>
            </a:br>
            <a:br>
              <a:rPr lang="en-GB" dirty="0"/>
            </a:br>
            <a:r>
              <a:rPr lang="en-GB" dirty="0"/>
              <a:t>Listen, my son, to your father’s instruction and do not forsake your mother’s teaching.</a:t>
            </a:r>
            <a:br>
              <a:rPr lang="en-GB" dirty="0"/>
            </a:br>
            <a:endParaRPr lang="en-GB" dirty="0"/>
          </a:p>
        </p:txBody>
      </p:sp>
    </p:spTree>
    <p:extLst>
      <p:ext uri="{BB962C8B-B14F-4D97-AF65-F5344CB8AC3E}">
        <p14:creationId xmlns:p14="http://schemas.microsoft.com/office/powerpoint/2010/main" val="502845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60DE8-8E21-4999-BFB5-02B74CF840E8}"/>
              </a:ext>
            </a:extLst>
          </p:cNvPr>
          <p:cNvSpPr>
            <a:spLocks noGrp="1"/>
          </p:cNvSpPr>
          <p:nvPr>
            <p:ph type="title"/>
          </p:nvPr>
        </p:nvSpPr>
        <p:spPr/>
        <p:txBody>
          <a:bodyPr/>
          <a:lstStyle/>
          <a:p>
            <a:r>
              <a:rPr lang="en-GB" dirty="0"/>
              <a:t>Guess the word </a:t>
            </a:r>
          </a:p>
        </p:txBody>
      </p:sp>
      <p:pic>
        <p:nvPicPr>
          <p:cNvPr id="7170" name="Picture 2" descr="Can butterflies hear? - Australian Butterfly Sanctuary">
            <a:extLst>
              <a:ext uri="{FF2B5EF4-FFF2-40B4-BE49-F238E27FC236}">
                <a16:creationId xmlns:a16="http://schemas.microsoft.com/office/drawing/2014/main" id="{4CB4E579-36CA-49B8-874F-D5EB4E180E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778" y="2569740"/>
            <a:ext cx="2446338" cy="177259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EMDR Eye Movement Therapy for Victims of Trauma and PTSD - The ...">
            <a:extLst>
              <a:ext uri="{FF2B5EF4-FFF2-40B4-BE49-F238E27FC236}">
                <a16:creationId xmlns:a16="http://schemas.microsoft.com/office/drawing/2014/main" id="{A45FDB10-2C04-4DAE-8453-6E04B2CC64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5513" y="2569740"/>
            <a:ext cx="3254828" cy="183084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hanging the behavior of an arrogant child">
            <a:extLst>
              <a:ext uri="{FF2B5EF4-FFF2-40B4-BE49-F238E27FC236}">
                <a16:creationId xmlns:a16="http://schemas.microsoft.com/office/drawing/2014/main" id="{9E0D9A49-7E90-4A0E-867E-F14513058A7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409" r="11636"/>
          <a:stretch/>
        </p:blipFill>
        <p:spPr bwMode="auto">
          <a:xfrm>
            <a:off x="6761006" y="2569740"/>
            <a:ext cx="2169984" cy="183084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Speak Carefully to Those Closest to You">
            <a:extLst>
              <a:ext uri="{FF2B5EF4-FFF2-40B4-BE49-F238E27FC236}">
                <a16:creationId xmlns:a16="http://schemas.microsoft.com/office/drawing/2014/main" id="{533FD5E4-5A35-440F-BF05-A10580E696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31655" y="1817914"/>
            <a:ext cx="2628546" cy="268111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4082CB9-7BF5-46CF-B082-DE6606569CE2}"/>
              </a:ext>
            </a:extLst>
          </p:cNvPr>
          <p:cNvSpPr txBox="1"/>
          <p:nvPr/>
        </p:nvSpPr>
        <p:spPr>
          <a:xfrm>
            <a:off x="1432947" y="4695329"/>
            <a:ext cx="586410" cy="477054"/>
          </a:xfrm>
          <a:prstGeom prst="rect">
            <a:avLst/>
          </a:prstGeom>
          <a:noFill/>
        </p:spPr>
        <p:txBody>
          <a:bodyPr wrap="square" rtlCol="0">
            <a:spAutoFit/>
          </a:bodyPr>
          <a:lstStyle/>
          <a:p>
            <a:r>
              <a:rPr lang="en-GB" sz="2500" dirty="0"/>
              <a:t>1</a:t>
            </a:r>
          </a:p>
        </p:txBody>
      </p:sp>
      <p:sp>
        <p:nvSpPr>
          <p:cNvPr id="9" name="TextBox 8">
            <a:extLst>
              <a:ext uri="{FF2B5EF4-FFF2-40B4-BE49-F238E27FC236}">
                <a16:creationId xmlns:a16="http://schemas.microsoft.com/office/drawing/2014/main" id="{326EF8FD-5066-4FF7-8D7A-B13D5FB374B8}"/>
              </a:ext>
            </a:extLst>
          </p:cNvPr>
          <p:cNvSpPr txBox="1"/>
          <p:nvPr/>
        </p:nvSpPr>
        <p:spPr>
          <a:xfrm>
            <a:off x="4540763" y="4695329"/>
            <a:ext cx="586410" cy="477054"/>
          </a:xfrm>
          <a:prstGeom prst="rect">
            <a:avLst/>
          </a:prstGeom>
          <a:noFill/>
        </p:spPr>
        <p:txBody>
          <a:bodyPr wrap="square" rtlCol="0">
            <a:spAutoFit/>
          </a:bodyPr>
          <a:lstStyle/>
          <a:p>
            <a:r>
              <a:rPr lang="en-GB" sz="2500" dirty="0"/>
              <a:t>2</a:t>
            </a:r>
          </a:p>
        </p:txBody>
      </p:sp>
      <p:sp>
        <p:nvSpPr>
          <p:cNvPr id="10" name="TextBox 9">
            <a:extLst>
              <a:ext uri="{FF2B5EF4-FFF2-40B4-BE49-F238E27FC236}">
                <a16:creationId xmlns:a16="http://schemas.microsoft.com/office/drawing/2014/main" id="{8F419481-681A-4DE6-AC7B-0CB4C6399F67}"/>
              </a:ext>
            </a:extLst>
          </p:cNvPr>
          <p:cNvSpPr txBox="1"/>
          <p:nvPr/>
        </p:nvSpPr>
        <p:spPr>
          <a:xfrm>
            <a:off x="7648581" y="4651848"/>
            <a:ext cx="586410" cy="477054"/>
          </a:xfrm>
          <a:prstGeom prst="rect">
            <a:avLst/>
          </a:prstGeom>
          <a:noFill/>
        </p:spPr>
        <p:txBody>
          <a:bodyPr wrap="square" rtlCol="0">
            <a:spAutoFit/>
          </a:bodyPr>
          <a:lstStyle/>
          <a:p>
            <a:r>
              <a:rPr lang="en-GB" sz="2500" dirty="0"/>
              <a:t>3</a:t>
            </a:r>
          </a:p>
        </p:txBody>
      </p:sp>
      <p:sp>
        <p:nvSpPr>
          <p:cNvPr id="11" name="TextBox 10">
            <a:extLst>
              <a:ext uri="{FF2B5EF4-FFF2-40B4-BE49-F238E27FC236}">
                <a16:creationId xmlns:a16="http://schemas.microsoft.com/office/drawing/2014/main" id="{748FDBE6-B3CA-4C8B-9AFE-1DAF53756F28}"/>
              </a:ext>
            </a:extLst>
          </p:cNvPr>
          <p:cNvSpPr txBox="1"/>
          <p:nvPr/>
        </p:nvSpPr>
        <p:spPr>
          <a:xfrm>
            <a:off x="10048634" y="4695329"/>
            <a:ext cx="586410" cy="477054"/>
          </a:xfrm>
          <a:prstGeom prst="rect">
            <a:avLst/>
          </a:prstGeom>
          <a:noFill/>
        </p:spPr>
        <p:txBody>
          <a:bodyPr wrap="square" rtlCol="0">
            <a:spAutoFit/>
          </a:bodyPr>
          <a:lstStyle/>
          <a:p>
            <a:r>
              <a:rPr lang="en-GB" sz="2500" dirty="0"/>
              <a:t>4</a:t>
            </a:r>
          </a:p>
        </p:txBody>
      </p:sp>
    </p:spTree>
    <p:extLst>
      <p:ext uri="{BB962C8B-B14F-4D97-AF65-F5344CB8AC3E}">
        <p14:creationId xmlns:p14="http://schemas.microsoft.com/office/powerpoint/2010/main" val="2657217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a:xfrm>
            <a:off x="838200" y="365125"/>
            <a:ext cx="10515600" cy="5447846"/>
          </a:xfrm>
        </p:spPr>
        <p:txBody>
          <a:bodyPr>
            <a:normAutofit/>
          </a:bodyPr>
          <a:lstStyle/>
          <a:p>
            <a:r>
              <a:rPr lang="en-GB" b="1" dirty="0"/>
              <a:t>Jeremiah 13:15</a:t>
            </a:r>
            <a:br>
              <a:rPr lang="en-GB" dirty="0"/>
            </a:br>
            <a:br>
              <a:rPr lang="en-GB" dirty="0"/>
            </a:br>
            <a:r>
              <a:rPr lang="en-GB" dirty="0"/>
              <a:t>Hear and pay attention, do not be arrogant, for the Lord has spoken</a:t>
            </a:r>
          </a:p>
        </p:txBody>
      </p:sp>
    </p:spTree>
    <p:extLst>
      <p:ext uri="{BB962C8B-B14F-4D97-AF65-F5344CB8AC3E}">
        <p14:creationId xmlns:p14="http://schemas.microsoft.com/office/powerpoint/2010/main" val="2160020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1 Samuel 3 </a:t>
            </a:r>
          </a:p>
        </p:txBody>
      </p:sp>
      <p:pic>
        <p:nvPicPr>
          <p:cNvPr id="8194" name="Picture 2" descr="School Boy Silhouette">
            <a:extLst>
              <a:ext uri="{FF2B5EF4-FFF2-40B4-BE49-F238E27FC236}">
                <a16:creationId xmlns:a16="http://schemas.microsoft.com/office/drawing/2014/main" id="{B9ECDD2D-0C87-449A-A64A-BF5226BCE8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142" t="6114" r="20057" b="9772"/>
          <a:stretch/>
        </p:blipFill>
        <p:spPr bwMode="auto">
          <a:xfrm>
            <a:off x="1687144" y="2336687"/>
            <a:ext cx="1937799" cy="308705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The best free Priest silhouette images. Download from 38 free ...">
            <a:extLst>
              <a:ext uri="{FF2B5EF4-FFF2-40B4-BE49-F238E27FC236}">
                <a16:creationId xmlns:a16="http://schemas.microsoft.com/office/drawing/2014/main" id="{E5AF84D9-DAC5-4BA7-9507-9AE426829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9878" y="1952416"/>
            <a:ext cx="1263118" cy="3529808"/>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Church #2 Silhouette Laser Cut Applique">
            <a:extLst>
              <a:ext uri="{FF2B5EF4-FFF2-40B4-BE49-F238E27FC236}">
                <a16:creationId xmlns:a16="http://schemas.microsoft.com/office/drawing/2014/main" id="{BC3A3EF5-E09F-44C3-8423-29826C6C44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7932" y="792814"/>
            <a:ext cx="2800584" cy="46676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EA3E29A-1DB4-48A5-B67D-290EFDEBAE61}"/>
              </a:ext>
            </a:extLst>
          </p:cNvPr>
          <p:cNvSpPr txBox="1"/>
          <p:nvPr/>
        </p:nvSpPr>
        <p:spPr>
          <a:xfrm>
            <a:off x="2220685" y="5700410"/>
            <a:ext cx="928459" cy="369332"/>
          </a:xfrm>
          <a:prstGeom prst="rect">
            <a:avLst/>
          </a:prstGeom>
          <a:noFill/>
        </p:spPr>
        <p:txBody>
          <a:bodyPr wrap="none" rtlCol="0">
            <a:spAutoFit/>
          </a:bodyPr>
          <a:lstStyle/>
          <a:p>
            <a:r>
              <a:rPr lang="en-GB" dirty="0"/>
              <a:t>Samuel </a:t>
            </a:r>
          </a:p>
        </p:txBody>
      </p:sp>
      <p:sp>
        <p:nvSpPr>
          <p:cNvPr id="9" name="TextBox 8">
            <a:extLst>
              <a:ext uri="{FF2B5EF4-FFF2-40B4-BE49-F238E27FC236}">
                <a16:creationId xmlns:a16="http://schemas.microsoft.com/office/drawing/2014/main" id="{7013F7A0-898E-4173-AE7B-1982FCEA6B2F}"/>
              </a:ext>
            </a:extLst>
          </p:cNvPr>
          <p:cNvSpPr txBox="1"/>
          <p:nvPr/>
        </p:nvSpPr>
        <p:spPr>
          <a:xfrm>
            <a:off x="5166436" y="5700410"/>
            <a:ext cx="1410001" cy="369332"/>
          </a:xfrm>
          <a:prstGeom prst="rect">
            <a:avLst/>
          </a:prstGeom>
          <a:noFill/>
        </p:spPr>
        <p:txBody>
          <a:bodyPr wrap="none" rtlCol="0">
            <a:spAutoFit/>
          </a:bodyPr>
          <a:lstStyle/>
          <a:p>
            <a:r>
              <a:rPr lang="en-GB" dirty="0"/>
              <a:t>Eli the priest </a:t>
            </a:r>
          </a:p>
        </p:txBody>
      </p:sp>
      <p:sp>
        <p:nvSpPr>
          <p:cNvPr id="10" name="TextBox 9">
            <a:extLst>
              <a:ext uri="{FF2B5EF4-FFF2-40B4-BE49-F238E27FC236}">
                <a16:creationId xmlns:a16="http://schemas.microsoft.com/office/drawing/2014/main" id="{89DFB21C-5068-4E89-BE02-4054BBA0EF3D}"/>
              </a:ext>
            </a:extLst>
          </p:cNvPr>
          <p:cNvSpPr txBox="1"/>
          <p:nvPr/>
        </p:nvSpPr>
        <p:spPr>
          <a:xfrm>
            <a:off x="9058643" y="5700410"/>
            <a:ext cx="919162" cy="369332"/>
          </a:xfrm>
          <a:prstGeom prst="rect">
            <a:avLst/>
          </a:prstGeom>
          <a:noFill/>
        </p:spPr>
        <p:txBody>
          <a:bodyPr wrap="none" rtlCol="0">
            <a:spAutoFit/>
          </a:bodyPr>
          <a:lstStyle/>
          <a:p>
            <a:r>
              <a:rPr lang="en-GB" dirty="0"/>
              <a:t>Temple </a:t>
            </a:r>
          </a:p>
        </p:txBody>
      </p:sp>
    </p:spTree>
    <p:extLst>
      <p:ext uri="{BB962C8B-B14F-4D97-AF65-F5344CB8AC3E}">
        <p14:creationId xmlns:p14="http://schemas.microsoft.com/office/powerpoint/2010/main" val="3479085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 best free Sleep silhouette images. Download from 18 free ...">
            <a:extLst>
              <a:ext uri="{FF2B5EF4-FFF2-40B4-BE49-F238E27FC236}">
                <a16:creationId xmlns:a16="http://schemas.microsoft.com/office/drawing/2014/main" id="{7DD1184F-37AC-4CB7-B512-EC7B323551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6096000" y="3401384"/>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338385" y="2166257"/>
            <a:ext cx="4940808" cy="2307772"/>
          </a:xfrm>
          <a:prstGeom prst="rect">
            <a:avLst/>
          </a:prstGeom>
          <a:noFill/>
          <a:extLst>
            <a:ext uri="{909E8E84-426E-40DD-AFC4-6F175D3DCCD1}">
              <a14:hiddenFill xmlns:a14="http://schemas.microsoft.com/office/drawing/2010/main">
                <a:solidFill>
                  <a:srgbClr val="FFFFFF"/>
                </a:solidFill>
              </a14:hiddenFill>
            </a:ext>
          </a:extLst>
        </p:spPr>
      </p:pic>
      <p:sp>
        <p:nvSpPr>
          <p:cNvPr id="4" name="Thought Bubble: Cloud 3">
            <a:extLst>
              <a:ext uri="{FF2B5EF4-FFF2-40B4-BE49-F238E27FC236}">
                <a16:creationId xmlns:a16="http://schemas.microsoft.com/office/drawing/2014/main" id="{02A4D948-1F87-4673-B96F-B062EF1254BB}"/>
              </a:ext>
            </a:extLst>
          </p:cNvPr>
          <p:cNvSpPr/>
          <p:nvPr/>
        </p:nvSpPr>
        <p:spPr>
          <a:xfrm rot="11738057">
            <a:off x="8082107" y="798475"/>
            <a:ext cx="3537628" cy="2221351"/>
          </a:xfrm>
          <a:prstGeom prst="cloudCallout">
            <a:avLst>
              <a:gd name="adj1" fmla="val -42780"/>
              <a:gd name="adj2" fmla="val 9476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TextBox 9">
            <a:extLst>
              <a:ext uri="{FF2B5EF4-FFF2-40B4-BE49-F238E27FC236}">
                <a16:creationId xmlns:a16="http://schemas.microsoft.com/office/drawing/2014/main" id="{12CD02B6-FD3E-49F9-92CF-E8D8FC65199B}"/>
              </a:ext>
            </a:extLst>
          </p:cNvPr>
          <p:cNvSpPr txBox="1"/>
          <p:nvPr/>
        </p:nvSpPr>
        <p:spPr>
          <a:xfrm>
            <a:off x="7772029" y="5524490"/>
            <a:ext cx="928459" cy="369332"/>
          </a:xfrm>
          <a:prstGeom prst="rect">
            <a:avLst/>
          </a:prstGeom>
          <a:noFill/>
        </p:spPr>
        <p:txBody>
          <a:bodyPr wrap="none" rtlCol="0">
            <a:spAutoFit/>
          </a:bodyPr>
          <a:lstStyle/>
          <a:p>
            <a:r>
              <a:rPr lang="en-GB" dirty="0"/>
              <a:t>Samuel </a:t>
            </a:r>
          </a:p>
        </p:txBody>
      </p:sp>
      <p:sp>
        <p:nvSpPr>
          <p:cNvPr id="11" name="TextBox 10">
            <a:extLst>
              <a:ext uri="{FF2B5EF4-FFF2-40B4-BE49-F238E27FC236}">
                <a16:creationId xmlns:a16="http://schemas.microsoft.com/office/drawing/2014/main" id="{67526D09-B768-4801-A1C8-1BC0067DAFDB}"/>
              </a:ext>
            </a:extLst>
          </p:cNvPr>
          <p:cNvSpPr txBox="1"/>
          <p:nvPr/>
        </p:nvSpPr>
        <p:spPr>
          <a:xfrm>
            <a:off x="2118475" y="4474029"/>
            <a:ext cx="508473" cy="369332"/>
          </a:xfrm>
          <a:prstGeom prst="rect">
            <a:avLst/>
          </a:prstGeom>
          <a:noFill/>
        </p:spPr>
        <p:txBody>
          <a:bodyPr wrap="none" rtlCol="0">
            <a:spAutoFit/>
          </a:bodyPr>
          <a:lstStyle/>
          <a:p>
            <a:r>
              <a:rPr lang="en-GB" dirty="0"/>
              <a:t>Eli  </a:t>
            </a:r>
          </a:p>
        </p:txBody>
      </p:sp>
      <p:cxnSp>
        <p:nvCxnSpPr>
          <p:cNvPr id="9" name="Straight Connector 8">
            <a:extLst>
              <a:ext uri="{FF2B5EF4-FFF2-40B4-BE49-F238E27FC236}">
                <a16:creationId xmlns:a16="http://schemas.microsoft.com/office/drawing/2014/main" id="{38821A7F-80B9-4038-AFAA-90A91987A95C}"/>
              </a:ext>
            </a:extLst>
          </p:cNvPr>
          <p:cNvCxnSpPr>
            <a:cxnSpLocks/>
          </p:cNvCxnSpPr>
          <p:nvPr/>
        </p:nvCxnSpPr>
        <p:spPr>
          <a:xfrm>
            <a:off x="5442857" y="2416629"/>
            <a:ext cx="0" cy="4114800"/>
          </a:xfrm>
          <a:prstGeom prst="line">
            <a:avLst/>
          </a:prstGeom>
          <a:ln w="76200"/>
        </p:spPr>
        <p:style>
          <a:lnRef idx="1">
            <a:schemeClr val="dk1"/>
          </a:lnRef>
          <a:fillRef idx="0">
            <a:schemeClr val="dk1"/>
          </a:fillRef>
          <a:effectRef idx="0">
            <a:schemeClr val="dk1"/>
          </a:effectRef>
          <a:fontRef idx="minor">
            <a:schemeClr val="tx1"/>
          </a:fontRef>
        </p:style>
      </p:cxnSp>
      <p:sp>
        <p:nvSpPr>
          <p:cNvPr id="14" name="Flowchart: Connector 13">
            <a:extLst>
              <a:ext uri="{FF2B5EF4-FFF2-40B4-BE49-F238E27FC236}">
                <a16:creationId xmlns:a16="http://schemas.microsoft.com/office/drawing/2014/main" id="{03EB08BA-8511-48D7-9D40-F467D5991AA8}"/>
              </a:ext>
            </a:extLst>
          </p:cNvPr>
          <p:cNvSpPr/>
          <p:nvPr/>
        </p:nvSpPr>
        <p:spPr>
          <a:xfrm>
            <a:off x="266700" y="152400"/>
            <a:ext cx="707571" cy="696685"/>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900" b="1" dirty="0"/>
              <a:t>1</a:t>
            </a:r>
          </a:p>
        </p:txBody>
      </p:sp>
      <p:sp>
        <p:nvSpPr>
          <p:cNvPr id="23" name="TextBox 22">
            <a:extLst>
              <a:ext uri="{FF2B5EF4-FFF2-40B4-BE49-F238E27FC236}">
                <a16:creationId xmlns:a16="http://schemas.microsoft.com/office/drawing/2014/main" id="{E6CB375E-7F21-40D2-90FE-C312B8389FFC}"/>
              </a:ext>
            </a:extLst>
          </p:cNvPr>
          <p:cNvSpPr txBox="1"/>
          <p:nvPr/>
        </p:nvSpPr>
        <p:spPr>
          <a:xfrm>
            <a:off x="9037945" y="1519926"/>
            <a:ext cx="1825999" cy="646331"/>
          </a:xfrm>
          <a:prstGeom prst="rect">
            <a:avLst/>
          </a:prstGeom>
          <a:noFill/>
        </p:spPr>
        <p:txBody>
          <a:bodyPr wrap="square" rtlCol="0">
            <a:spAutoFit/>
          </a:bodyPr>
          <a:lstStyle/>
          <a:p>
            <a:r>
              <a:rPr lang="en-GB" sz="3600" b="1" dirty="0"/>
              <a:t>Samuel</a:t>
            </a:r>
            <a:r>
              <a:rPr lang="en-GB" sz="3600" dirty="0"/>
              <a:t> </a:t>
            </a:r>
          </a:p>
        </p:txBody>
      </p:sp>
    </p:spTree>
    <p:extLst>
      <p:ext uri="{BB962C8B-B14F-4D97-AF65-F5344CB8AC3E}">
        <p14:creationId xmlns:p14="http://schemas.microsoft.com/office/powerpoint/2010/main" val="3766319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 best free Sleep silhouette images. Download from 18 free ...">
            <a:extLst>
              <a:ext uri="{FF2B5EF4-FFF2-40B4-BE49-F238E27FC236}">
                <a16:creationId xmlns:a16="http://schemas.microsoft.com/office/drawing/2014/main" id="{7DD1184F-37AC-4CB7-B512-EC7B323551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6096000" y="3401384"/>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338385" y="2166257"/>
            <a:ext cx="4940808" cy="2307772"/>
          </a:xfrm>
          <a:prstGeom prst="rect">
            <a:avLst/>
          </a:prstGeom>
          <a:noFill/>
          <a:extLst>
            <a:ext uri="{909E8E84-426E-40DD-AFC4-6F175D3DCCD1}">
              <a14:hiddenFill xmlns:a14="http://schemas.microsoft.com/office/drawing/2010/main">
                <a:solidFill>
                  <a:srgbClr val="FFFFFF"/>
                </a:solidFill>
              </a14:hiddenFill>
            </a:ext>
          </a:extLst>
        </p:spPr>
      </p:pic>
      <p:sp>
        <p:nvSpPr>
          <p:cNvPr id="4" name="Thought Bubble: Cloud 3">
            <a:extLst>
              <a:ext uri="{FF2B5EF4-FFF2-40B4-BE49-F238E27FC236}">
                <a16:creationId xmlns:a16="http://schemas.microsoft.com/office/drawing/2014/main" id="{02A4D948-1F87-4673-B96F-B062EF1254BB}"/>
              </a:ext>
            </a:extLst>
          </p:cNvPr>
          <p:cNvSpPr/>
          <p:nvPr/>
        </p:nvSpPr>
        <p:spPr>
          <a:xfrm rot="11738057">
            <a:off x="8082107" y="798475"/>
            <a:ext cx="3537628" cy="2221351"/>
          </a:xfrm>
          <a:prstGeom prst="cloudCallout">
            <a:avLst>
              <a:gd name="adj1" fmla="val -42780"/>
              <a:gd name="adj2" fmla="val 9476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TextBox 9">
            <a:extLst>
              <a:ext uri="{FF2B5EF4-FFF2-40B4-BE49-F238E27FC236}">
                <a16:creationId xmlns:a16="http://schemas.microsoft.com/office/drawing/2014/main" id="{12CD02B6-FD3E-49F9-92CF-E8D8FC65199B}"/>
              </a:ext>
            </a:extLst>
          </p:cNvPr>
          <p:cNvSpPr txBox="1"/>
          <p:nvPr/>
        </p:nvSpPr>
        <p:spPr>
          <a:xfrm>
            <a:off x="7772029" y="5524490"/>
            <a:ext cx="928459" cy="369332"/>
          </a:xfrm>
          <a:prstGeom prst="rect">
            <a:avLst/>
          </a:prstGeom>
          <a:noFill/>
        </p:spPr>
        <p:txBody>
          <a:bodyPr wrap="none" rtlCol="0">
            <a:spAutoFit/>
          </a:bodyPr>
          <a:lstStyle/>
          <a:p>
            <a:r>
              <a:rPr lang="en-GB" dirty="0"/>
              <a:t>Samuel </a:t>
            </a:r>
          </a:p>
        </p:txBody>
      </p:sp>
      <p:sp>
        <p:nvSpPr>
          <p:cNvPr id="11" name="TextBox 10">
            <a:extLst>
              <a:ext uri="{FF2B5EF4-FFF2-40B4-BE49-F238E27FC236}">
                <a16:creationId xmlns:a16="http://schemas.microsoft.com/office/drawing/2014/main" id="{67526D09-B768-4801-A1C8-1BC0067DAFDB}"/>
              </a:ext>
            </a:extLst>
          </p:cNvPr>
          <p:cNvSpPr txBox="1"/>
          <p:nvPr/>
        </p:nvSpPr>
        <p:spPr>
          <a:xfrm>
            <a:off x="2118475" y="4474029"/>
            <a:ext cx="508473" cy="369332"/>
          </a:xfrm>
          <a:prstGeom prst="rect">
            <a:avLst/>
          </a:prstGeom>
          <a:noFill/>
        </p:spPr>
        <p:txBody>
          <a:bodyPr wrap="none" rtlCol="0">
            <a:spAutoFit/>
          </a:bodyPr>
          <a:lstStyle/>
          <a:p>
            <a:r>
              <a:rPr lang="en-GB" dirty="0"/>
              <a:t>Eli  </a:t>
            </a:r>
          </a:p>
        </p:txBody>
      </p:sp>
      <p:cxnSp>
        <p:nvCxnSpPr>
          <p:cNvPr id="9" name="Straight Connector 8">
            <a:extLst>
              <a:ext uri="{FF2B5EF4-FFF2-40B4-BE49-F238E27FC236}">
                <a16:creationId xmlns:a16="http://schemas.microsoft.com/office/drawing/2014/main" id="{38821A7F-80B9-4038-AFAA-90A91987A95C}"/>
              </a:ext>
            </a:extLst>
          </p:cNvPr>
          <p:cNvCxnSpPr>
            <a:cxnSpLocks/>
          </p:cNvCxnSpPr>
          <p:nvPr/>
        </p:nvCxnSpPr>
        <p:spPr>
          <a:xfrm>
            <a:off x="5442857" y="2416629"/>
            <a:ext cx="0" cy="4114800"/>
          </a:xfrm>
          <a:prstGeom prst="line">
            <a:avLst/>
          </a:prstGeom>
          <a:ln w="76200"/>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0A63FD9A-0E78-4204-AAC4-29CE53DC4B69}"/>
              </a:ext>
            </a:extLst>
          </p:cNvPr>
          <p:cNvSpPr txBox="1"/>
          <p:nvPr/>
        </p:nvSpPr>
        <p:spPr>
          <a:xfrm>
            <a:off x="9037945" y="1519926"/>
            <a:ext cx="1825999" cy="646331"/>
          </a:xfrm>
          <a:prstGeom prst="rect">
            <a:avLst/>
          </a:prstGeom>
          <a:noFill/>
        </p:spPr>
        <p:txBody>
          <a:bodyPr wrap="square" rtlCol="0">
            <a:spAutoFit/>
          </a:bodyPr>
          <a:lstStyle/>
          <a:p>
            <a:r>
              <a:rPr lang="en-GB" sz="3600" b="1" dirty="0"/>
              <a:t>Samuel</a:t>
            </a:r>
            <a:r>
              <a:rPr lang="en-GB" sz="3600" dirty="0"/>
              <a:t> </a:t>
            </a:r>
          </a:p>
        </p:txBody>
      </p:sp>
      <p:sp>
        <p:nvSpPr>
          <p:cNvPr id="14" name="Flowchart: Connector 13">
            <a:extLst>
              <a:ext uri="{FF2B5EF4-FFF2-40B4-BE49-F238E27FC236}">
                <a16:creationId xmlns:a16="http://schemas.microsoft.com/office/drawing/2014/main" id="{03EB08BA-8511-48D7-9D40-F467D5991AA8}"/>
              </a:ext>
            </a:extLst>
          </p:cNvPr>
          <p:cNvSpPr/>
          <p:nvPr/>
        </p:nvSpPr>
        <p:spPr>
          <a:xfrm>
            <a:off x="266700" y="152400"/>
            <a:ext cx="707571" cy="696685"/>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900" b="1" dirty="0"/>
              <a:t>1</a:t>
            </a:r>
          </a:p>
        </p:txBody>
      </p:sp>
      <p:sp>
        <p:nvSpPr>
          <p:cNvPr id="12" name="Speech Bubble: Oval 11">
            <a:extLst>
              <a:ext uri="{FF2B5EF4-FFF2-40B4-BE49-F238E27FC236}">
                <a16:creationId xmlns:a16="http://schemas.microsoft.com/office/drawing/2014/main" id="{694CDF0F-6F97-4F0F-A1B1-5164AF67AD4E}"/>
              </a:ext>
            </a:extLst>
          </p:cNvPr>
          <p:cNvSpPr/>
          <p:nvPr/>
        </p:nvSpPr>
        <p:spPr>
          <a:xfrm>
            <a:off x="6542313" y="2752317"/>
            <a:ext cx="1469579" cy="928801"/>
          </a:xfrm>
          <a:prstGeom prst="wedgeEllipseCallout">
            <a:avLst>
              <a:gd name="adj1" fmla="val 107141"/>
              <a:gd name="adj2" fmla="val 70206"/>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solidFill>
                  <a:schemeClr val="tx1"/>
                </a:solidFill>
              </a:rPr>
              <a:t>Here I am </a:t>
            </a:r>
          </a:p>
        </p:txBody>
      </p:sp>
    </p:spTree>
    <p:extLst>
      <p:ext uri="{BB962C8B-B14F-4D97-AF65-F5344CB8AC3E}">
        <p14:creationId xmlns:p14="http://schemas.microsoft.com/office/powerpoint/2010/main" val="1088577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1306922" y="3201759"/>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BOY SILHOUETTE WALL DECALS (Children's Decor)">
            <a:extLst>
              <a:ext uri="{FF2B5EF4-FFF2-40B4-BE49-F238E27FC236}">
                <a16:creationId xmlns:a16="http://schemas.microsoft.com/office/drawing/2014/main" id="{5630545E-2FF7-4582-988B-771F50DE2C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571" r="28400" b="6342"/>
          <a:stretch/>
        </p:blipFill>
        <p:spPr bwMode="auto">
          <a:xfrm>
            <a:off x="8435779" y="2494189"/>
            <a:ext cx="1632898" cy="3396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Speech Bubble: Oval 15">
            <a:extLst>
              <a:ext uri="{FF2B5EF4-FFF2-40B4-BE49-F238E27FC236}">
                <a16:creationId xmlns:a16="http://schemas.microsoft.com/office/drawing/2014/main" id="{705852C3-0284-447C-A64F-4ED1CC779851}"/>
              </a:ext>
            </a:extLst>
          </p:cNvPr>
          <p:cNvSpPr/>
          <p:nvPr/>
        </p:nvSpPr>
        <p:spPr>
          <a:xfrm>
            <a:off x="6378359" y="1265463"/>
            <a:ext cx="2220684" cy="1534886"/>
          </a:xfrm>
          <a:prstGeom prst="wedgeEllipseCallout">
            <a:avLst>
              <a:gd name="adj1" fmla="val 54167"/>
              <a:gd name="adj2" fmla="val 62501"/>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Here I am you called me  </a:t>
            </a:r>
          </a:p>
        </p:txBody>
      </p:sp>
      <p:sp>
        <p:nvSpPr>
          <p:cNvPr id="17" name="Speech Bubble: Oval 16">
            <a:extLst>
              <a:ext uri="{FF2B5EF4-FFF2-40B4-BE49-F238E27FC236}">
                <a16:creationId xmlns:a16="http://schemas.microsoft.com/office/drawing/2014/main" id="{C7A04C7C-DC6F-4297-9907-FDB3FA78183F}"/>
              </a:ext>
            </a:extLst>
          </p:cNvPr>
          <p:cNvSpPr/>
          <p:nvPr/>
        </p:nvSpPr>
        <p:spPr>
          <a:xfrm>
            <a:off x="3504490" y="1265463"/>
            <a:ext cx="2220684" cy="1534886"/>
          </a:xfrm>
          <a:prstGeom prst="wedgeEllipseCallout">
            <a:avLst>
              <a:gd name="adj1" fmla="val -11028"/>
              <a:gd name="adj2" fmla="val 94416"/>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did not call; lie down again</a:t>
            </a:r>
          </a:p>
        </p:txBody>
      </p:sp>
    </p:spTree>
    <p:extLst>
      <p:ext uri="{BB962C8B-B14F-4D97-AF65-F5344CB8AC3E}">
        <p14:creationId xmlns:p14="http://schemas.microsoft.com/office/powerpoint/2010/main" val="1313937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 best free Sleep silhouette images. Download from 18 free ...">
            <a:extLst>
              <a:ext uri="{FF2B5EF4-FFF2-40B4-BE49-F238E27FC236}">
                <a16:creationId xmlns:a16="http://schemas.microsoft.com/office/drawing/2014/main" id="{7DD1184F-37AC-4CB7-B512-EC7B323551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6096000" y="3401384"/>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338385" y="2166257"/>
            <a:ext cx="4940808" cy="2307772"/>
          </a:xfrm>
          <a:prstGeom prst="rect">
            <a:avLst/>
          </a:prstGeom>
          <a:noFill/>
          <a:extLst>
            <a:ext uri="{909E8E84-426E-40DD-AFC4-6F175D3DCCD1}">
              <a14:hiddenFill xmlns:a14="http://schemas.microsoft.com/office/drawing/2010/main">
                <a:solidFill>
                  <a:srgbClr val="FFFFFF"/>
                </a:solidFill>
              </a14:hiddenFill>
            </a:ext>
          </a:extLst>
        </p:spPr>
      </p:pic>
      <p:sp>
        <p:nvSpPr>
          <p:cNvPr id="4" name="Thought Bubble: Cloud 3">
            <a:extLst>
              <a:ext uri="{FF2B5EF4-FFF2-40B4-BE49-F238E27FC236}">
                <a16:creationId xmlns:a16="http://schemas.microsoft.com/office/drawing/2014/main" id="{02A4D948-1F87-4673-B96F-B062EF1254BB}"/>
              </a:ext>
            </a:extLst>
          </p:cNvPr>
          <p:cNvSpPr/>
          <p:nvPr/>
        </p:nvSpPr>
        <p:spPr>
          <a:xfrm rot="11738057">
            <a:off x="8082107" y="798475"/>
            <a:ext cx="3537628" cy="2221351"/>
          </a:xfrm>
          <a:prstGeom prst="cloudCallout">
            <a:avLst>
              <a:gd name="adj1" fmla="val -42780"/>
              <a:gd name="adj2" fmla="val 9476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TextBox 9">
            <a:extLst>
              <a:ext uri="{FF2B5EF4-FFF2-40B4-BE49-F238E27FC236}">
                <a16:creationId xmlns:a16="http://schemas.microsoft.com/office/drawing/2014/main" id="{12CD02B6-FD3E-49F9-92CF-E8D8FC65199B}"/>
              </a:ext>
            </a:extLst>
          </p:cNvPr>
          <p:cNvSpPr txBox="1"/>
          <p:nvPr/>
        </p:nvSpPr>
        <p:spPr>
          <a:xfrm>
            <a:off x="7772029" y="5524490"/>
            <a:ext cx="928459" cy="369332"/>
          </a:xfrm>
          <a:prstGeom prst="rect">
            <a:avLst/>
          </a:prstGeom>
          <a:noFill/>
        </p:spPr>
        <p:txBody>
          <a:bodyPr wrap="none" rtlCol="0">
            <a:spAutoFit/>
          </a:bodyPr>
          <a:lstStyle/>
          <a:p>
            <a:r>
              <a:rPr lang="en-GB" dirty="0"/>
              <a:t>Samuel </a:t>
            </a:r>
          </a:p>
        </p:txBody>
      </p:sp>
      <p:sp>
        <p:nvSpPr>
          <p:cNvPr id="11" name="TextBox 10">
            <a:extLst>
              <a:ext uri="{FF2B5EF4-FFF2-40B4-BE49-F238E27FC236}">
                <a16:creationId xmlns:a16="http://schemas.microsoft.com/office/drawing/2014/main" id="{67526D09-B768-4801-A1C8-1BC0067DAFDB}"/>
              </a:ext>
            </a:extLst>
          </p:cNvPr>
          <p:cNvSpPr txBox="1"/>
          <p:nvPr/>
        </p:nvSpPr>
        <p:spPr>
          <a:xfrm>
            <a:off x="2118475" y="4474029"/>
            <a:ext cx="508473" cy="369332"/>
          </a:xfrm>
          <a:prstGeom prst="rect">
            <a:avLst/>
          </a:prstGeom>
          <a:noFill/>
        </p:spPr>
        <p:txBody>
          <a:bodyPr wrap="none" rtlCol="0">
            <a:spAutoFit/>
          </a:bodyPr>
          <a:lstStyle/>
          <a:p>
            <a:r>
              <a:rPr lang="en-GB" dirty="0"/>
              <a:t>Eli  </a:t>
            </a:r>
          </a:p>
        </p:txBody>
      </p:sp>
      <p:cxnSp>
        <p:nvCxnSpPr>
          <p:cNvPr id="9" name="Straight Connector 8">
            <a:extLst>
              <a:ext uri="{FF2B5EF4-FFF2-40B4-BE49-F238E27FC236}">
                <a16:creationId xmlns:a16="http://schemas.microsoft.com/office/drawing/2014/main" id="{38821A7F-80B9-4038-AFAA-90A91987A95C}"/>
              </a:ext>
            </a:extLst>
          </p:cNvPr>
          <p:cNvCxnSpPr>
            <a:cxnSpLocks/>
          </p:cNvCxnSpPr>
          <p:nvPr/>
        </p:nvCxnSpPr>
        <p:spPr>
          <a:xfrm>
            <a:off x="5442857" y="2416629"/>
            <a:ext cx="0" cy="4114800"/>
          </a:xfrm>
          <a:prstGeom prst="line">
            <a:avLst/>
          </a:prstGeom>
          <a:ln w="76200"/>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0A63FD9A-0E78-4204-AAC4-29CE53DC4B69}"/>
              </a:ext>
            </a:extLst>
          </p:cNvPr>
          <p:cNvSpPr txBox="1"/>
          <p:nvPr/>
        </p:nvSpPr>
        <p:spPr>
          <a:xfrm>
            <a:off x="9037945" y="1519926"/>
            <a:ext cx="1825999" cy="646331"/>
          </a:xfrm>
          <a:prstGeom prst="rect">
            <a:avLst/>
          </a:prstGeom>
          <a:noFill/>
        </p:spPr>
        <p:txBody>
          <a:bodyPr wrap="square" rtlCol="0">
            <a:spAutoFit/>
          </a:bodyPr>
          <a:lstStyle/>
          <a:p>
            <a:r>
              <a:rPr lang="en-GB" sz="3600" b="1" dirty="0"/>
              <a:t>Samuel!</a:t>
            </a:r>
            <a:r>
              <a:rPr lang="en-GB" sz="3600" dirty="0"/>
              <a:t> </a:t>
            </a:r>
          </a:p>
        </p:txBody>
      </p:sp>
      <p:sp>
        <p:nvSpPr>
          <p:cNvPr id="14" name="Flowchart: Connector 13">
            <a:extLst>
              <a:ext uri="{FF2B5EF4-FFF2-40B4-BE49-F238E27FC236}">
                <a16:creationId xmlns:a16="http://schemas.microsoft.com/office/drawing/2014/main" id="{03EB08BA-8511-48D7-9D40-F467D5991AA8}"/>
              </a:ext>
            </a:extLst>
          </p:cNvPr>
          <p:cNvSpPr/>
          <p:nvPr/>
        </p:nvSpPr>
        <p:spPr>
          <a:xfrm>
            <a:off x="266700" y="152400"/>
            <a:ext cx="707571" cy="696685"/>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900" b="1" dirty="0"/>
              <a:t>2</a:t>
            </a:r>
          </a:p>
        </p:txBody>
      </p:sp>
    </p:spTree>
    <p:extLst>
      <p:ext uri="{BB962C8B-B14F-4D97-AF65-F5344CB8AC3E}">
        <p14:creationId xmlns:p14="http://schemas.microsoft.com/office/powerpoint/2010/main" val="1930238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1306922" y="3201759"/>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BOY SILHOUETTE WALL DECALS (Children's Decor)">
            <a:extLst>
              <a:ext uri="{FF2B5EF4-FFF2-40B4-BE49-F238E27FC236}">
                <a16:creationId xmlns:a16="http://schemas.microsoft.com/office/drawing/2014/main" id="{5630545E-2FF7-4582-988B-771F50DE2C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571" r="28400" b="6342"/>
          <a:stretch/>
        </p:blipFill>
        <p:spPr bwMode="auto">
          <a:xfrm>
            <a:off x="8435779" y="2494189"/>
            <a:ext cx="1632898" cy="3396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Speech Bubble: Oval 15">
            <a:extLst>
              <a:ext uri="{FF2B5EF4-FFF2-40B4-BE49-F238E27FC236}">
                <a16:creationId xmlns:a16="http://schemas.microsoft.com/office/drawing/2014/main" id="{705852C3-0284-447C-A64F-4ED1CC779851}"/>
              </a:ext>
            </a:extLst>
          </p:cNvPr>
          <p:cNvSpPr/>
          <p:nvPr/>
        </p:nvSpPr>
        <p:spPr>
          <a:xfrm>
            <a:off x="6378359" y="1265463"/>
            <a:ext cx="2220684" cy="1534886"/>
          </a:xfrm>
          <a:prstGeom prst="wedgeEllipseCallout">
            <a:avLst>
              <a:gd name="adj1" fmla="val 54167"/>
              <a:gd name="adj2" fmla="val 62501"/>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Here I am you called me  </a:t>
            </a:r>
          </a:p>
        </p:txBody>
      </p:sp>
      <p:sp>
        <p:nvSpPr>
          <p:cNvPr id="17" name="Speech Bubble: Oval 16">
            <a:extLst>
              <a:ext uri="{FF2B5EF4-FFF2-40B4-BE49-F238E27FC236}">
                <a16:creationId xmlns:a16="http://schemas.microsoft.com/office/drawing/2014/main" id="{C7A04C7C-DC6F-4297-9907-FDB3FA78183F}"/>
              </a:ext>
            </a:extLst>
          </p:cNvPr>
          <p:cNvSpPr/>
          <p:nvPr/>
        </p:nvSpPr>
        <p:spPr>
          <a:xfrm>
            <a:off x="3504490" y="1265463"/>
            <a:ext cx="2220684" cy="1534886"/>
          </a:xfrm>
          <a:prstGeom prst="wedgeEllipseCallout">
            <a:avLst>
              <a:gd name="adj1" fmla="val -11028"/>
              <a:gd name="adj2" fmla="val 94416"/>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did not call my son; lie down again</a:t>
            </a:r>
          </a:p>
        </p:txBody>
      </p:sp>
    </p:spTree>
    <p:extLst>
      <p:ext uri="{BB962C8B-B14F-4D97-AF65-F5344CB8AC3E}">
        <p14:creationId xmlns:p14="http://schemas.microsoft.com/office/powerpoint/2010/main" val="3562379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 best free Sleep silhouette images. Download from 18 free ...">
            <a:extLst>
              <a:ext uri="{FF2B5EF4-FFF2-40B4-BE49-F238E27FC236}">
                <a16:creationId xmlns:a16="http://schemas.microsoft.com/office/drawing/2014/main" id="{7DD1184F-37AC-4CB7-B512-EC7B323551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6096000" y="3401384"/>
            <a:ext cx="4940808" cy="2307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338385" y="2166257"/>
            <a:ext cx="4940808" cy="2307772"/>
          </a:xfrm>
          <a:prstGeom prst="rect">
            <a:avLst/>
          </a:prstGeom>
          <a:noFill/>
          <a:extLst>
            <a:ext uri="{909E8E84-426E-40DD-AFC4-6F175D3DCCD1}">
              <a14:hiddenFill xmlns:a14="http://schemas.microsoft.com/office/drawing/2010/main">
                <a:solidFill>
                  <a:srgbClr val="FFFFFF"/>
                </a:solidFill>
              </a14:hiddenFill>
            </a:ext>
          </a:extLst>
        </p:spPr>
      </p:pic>
      <p:sp>
        <p:nvSpPr>
          <p:cNvPr id="4" name="Thought Bubble: Cloud 3">
            <a:extLst>
              <a:ext uri="{FF2B5EF4-FFF2-40B4-BE49-F238E27FC236}">
                <a16:creationId xmlns:a16="http://schemas.microsoft.com/office/drawing/2014/main" id="{02A4D948-1F87-4673-B96F-B062EF1254BB}"/>
              </a:ext>
            </a:extLst>
          </p:cNvPr>
          <p:cNvSpPr/>
          <p:nvPr/>
        </p:nvSpPr>
        <p:spPr>
          <a:xfrm rot="11738057">
            <a:off x="8082107" y="798475"/>
            <a:ext cx="3537628" cy="2221351"/>
          </a:xfrm>
          <a:prstGeom prst="cloudCallout">
            <a:avLst>
              <a:gd name="adj1" fmla="val -42780"/>
              <a:gd name="adj2" fmla="val 9476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TextBox 9">
            <a:extLst>
              <a:ext uri="{FF2B5EF4-FFF2-40B4-BE49-F238E27FC236}">
                <a16:creationId xmlns:a16="http://schemas.microsoft.com/office/drawing/2014/main" id="{12CD02B6-FD3E-49F9-92CF-E8D8FC65199B}"/>
              </a:ext>
            </a:extLst>
          </p:cNvPr>
          <p:cNvSpPr txBox="1"/>
          <p:nvPr/>
        </p:nvSpPr>
        <p:spPr>
          <a:xfrm>
            <a:off x="7772029" y="5524490"/>
            <a:ext cx="928459" cy="369332"/>
          </a:xfrm>
          <a:prstGeom prst="rect">
            <a:avLst/>
          </a:prstGeom>
          <a:noFill/>
        </p:spPr>
        <p:txBody>
          <a:bodyPr wrap="none" rtlCol="0">
            <a:spAutoFit/>
          </a:bodyPr>
          <a:lstStyle/>
          <a:p>
            <a:r>
              <a:rPr lang="en-GB" dirty="0"/>
              <a:t>Samuel </a:t>
            </a:r>
          </a:p>
        </p:txBody>
      </p:sp>
      <p:sp>
        <p:nvSpPr>
          <p:cNvPr id="11" name="TextBox 10">
            <a:extLst>
              <a:ext uri="{FF2B5EF4-FFF2-40B4-BE49-F238E27FC236}">
                <a16:creationId xmlns:a16="http://schemas.microsoft.com/office/drawing/2014/main" id="{67526D09-B768-4801-A1C8-1BC0067DAFDB}"/>
              </a:ext>
            </a:extLst>
          </p:cNvPr>
          <p:cNvSpPr txBox="1"/>
          <p:nvPr/>
        </p:nvSpPr>
        <p:spPr>
          <a:xfrm>
            <a:off x="2118475" y="4474029"/>
            <a:ext cx="508473" cy="369332"/>
          </a:xfrm>
          <a:prstGeom prst="rect">
            <a:avLst/>
          </a:prstGeom>
          <a:noFill/>
        </p:spPr>
        <p:txBody>
          <a:bodyPr wrap="none" rtlCol="0">
            <a:spAutoFit/>
          </a:bodyPr>
          <a:lstStyle/>
          <a:p>
            <a:r>
              <a:rPr lang="en-GB" dirty="0"/>
              <a:t>Eli  </a:t>
            </a:r>
          </a:p>
        </p:txBody>
      </p:sp>
      <p:cxnSp>
        <p:nvCxnSpPr>
          <p:cNvPr id="9" name="Straight Connector 8">
            <a:extLst>
              <a:ext uri="{FF2B5EF4-FFF2-40B4-BE49-F238E27FC236}">
                <a16:creationId xmlns:a16="http://schemas.microsoft.com/office/drawing/2014/main" id="{38821A7F-80B9-4038-AFAA-90A91987A95C}"/>
              </a:ext>
            </a:extLst>
          </p:cNvPr>
          <p:cNvCxnSpPr>
            <a:cxnSpLocks/>
          </p:cNvCxnSpPr>
          <p:nvPr/>
        </p:nvCxnSpPr>
        <p:spPr>
          <a:xfrm>
            <a:off x="5442857" y="2416629"/>
            <a:ext cx="0" cy="4114800"/>
          </a:xfrm>
          <a:prstGeom prst="line">
            <a:avLst/>
          </a:prstGeom>
          <a:ln w="76200"/>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0A63FD9A-0E78-4204-AAC4-29CE53DC4B69}"/>
              </a:ext>
            </a:extLst>
          </p:cNvPr>
          <p:cNvSpPr txBox="1"/>
          <p:nvPr/>
        </p:nvSpPr>
        <p:spPr>
          <a:xfrm>
            <a:off x="9037945" y="1519926"/>
            <a:ext cx="1825999" cy="646331"/>
          </a:xfrm>
          <a:prstGeom prst="rect">
            <a:avLst/>
          </a:prstGeom>
          <a:noFill/>
        </p:spPr>
        <p:txBody>
          <a:bodyPr wrap="square" rtlCol="0">
            <a:spAutoFit/>
          </a:bodyPr>
          <a:lstStyle/>
          <a:p>
            <a:r>
              <a:rPr lang="en-GB" sz="3600" b="1" dirty="0"/>
              <a:t>Samuel</a:t>
            </a:r>
            <a:r>
              <a:rPr lang="en-GB" sz="3600" dirty="0"/>
              <a:t> </a:t>
            </a:r>
          </a:p>
        </p:txBody>
      </p:sp>
      <p:sp>
        <p:nvSpPr>
          <p:cNvPr id="14" name="Flowchart: Connector 13">
            <a:extLst>
              <a:ext uri="{FF2B5EF4-FFF2-40B4-BE49-F238E27FC236}">
                <a16:creationId xmlns:a16="http://schemas.microsoft.com/office/drawing/2014/main" id="{03EB08BA-8511-48D7-9D40-F467D5991AA8}"/>
              </a:ext>
            </a:extLst>
          </p:cNvPr>
          <p:cNvSpPr/>
          <p:nvPr/>
        </p:nvSpPr>
        <p:spPr>
          <a:xfrm>
            <a:off x="266700" y="152400"/>
            <a:ext cx="707571" cy="696685"/>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900" b="1" dirty="0"/>
              <a:t>3</a:t>
            </a:r>
          </a:p>
        </p:txBody>
      </p:sp>
    </p:spTree>
    <p:extLst>
      <p:ext uri="{BB962C8B-B14F-4D97-AF65-F5344CB8AC3E}">
        <p14:creationId xmlns:p14="http://schemas.microsoft.com/office/powerpoint/2010/main" val="538083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The best free Sleep silhouette images. Download from 18 free ...">
            <a:extLst>
              <a:ext uri="{FF2B5EF4-FFF2-40B4-BE49-F238E27FC236}">
                <a16:creationId xmlns:a16="http://schemas.microsoft.com/office/drawing/2014/main" id="{2D8FD32F-FE03-4577-B933-2193146932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919" b="19803"/>
          <a:stretch/>
        </p:blipFill>
        <p:spPr bwMode="auto">
          <a:xfrm>
            <a:off x="240179" y="3265713"/>
            <a:ext cx="5619583" cy="2624817"/>
          </a:xfrm>
          <a:prstGeom prst="rect">
            <a:avLst/>
          </a:prstGeom>
          <a:noFill/>
          <a:extLst>
            <a:ext uri="{909E8E84-426E-40DD-AFC4-6F175D3DCCD1}">
              <a14:hiddenFill xmlns:a14="http://schemas.microsoft.com/office/drawing/2010/main">
                <a:solidFill>
                  <a:srgbClr val="FFFFFF"/>
                </a:solidFill>
              </a14:hiddenFill>
            </a:ext>
          </a:extLst>
        </p:spPr>
      </p:pic>
      <p:sp>
        <p:nvSpPr>
          <p:cNvPr id="16" name="Speech Bubble: Oval 15">
            <a:extLst>
              <a:ext uri="{FF2B5EF4-FFF2-40B4-BE49-F238E27FC236}">
                <a16:creationId xmlns:a16="http://schemas.microsoft.com/office/drawing/2014/main" id="{705852C3-0284-447C-A64F-4ED1CC779851}"/>
              </a:ext>
            </a:extLst>
          </p:cNvPr>
          <p:cNvSpPr/>
          <p:nvPr/>
        </p:nvSpPr>
        <p:spPr>
          <a:xfrm>
            <a:off x="6770245" y="674914"/>
            <a:ext cx="2330212" cy="1903642"/>
          </a:xfrm>
          <a:prstGeom prst="wedgeEllipseCallout">
            <a:avLst>
              <a:gd name="adj1" fmla="val 75189"/>
              <a:gd name="adj2" fmla="val 43059"/>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Here I am for you did call me  </a:t>
            </a:r>
          </a:p>
        </p:txBody>
      </p:sp>
      <p:sp>
        <p:nvSpPr>
          <p:cNvPr id="17" name="Speech Bubble: Oval 16">
            <a:extLst>
              <a:ext uri="{FF2B5EF4-FFF2-40B4-BE49-F238E27FC236}">
                <a16:creationId xmlns:a16="http://schemas.microsoft.com/office/drawing/2014/main" id="{C7A04C7C-DC6F-4297-9907-FDB3FA78183F}"/>
              </a:ext>
            </a:extLst>
          </p:cNvPr>
          <p:cNvSpPr/>
          <p:nvPr/>
        </p:nvSpPr>
        <p:spPr>
          <a:xfrm>
            <a:off x="2688771" y="674914"/>
            <a:ext cx="3286775" cy="2036991"/>
          </a:xfrm>
          <a:prstGeom prst="wedgeEllipseCallout">
            <a:avLst>
              <a:gd name="adj1" fmla="val -11028"/>
              <a:gd name="adj2" fmla="val 94416"/>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Go lie down; and it shall be if He calls you, that you must say, “Speak Lord for Your servant hears”</a:t>
            </a:r>
          </a:p>
        </p:txBody>
      </p:sp>
      <p:pic>
        <p:nvPicPr>
          <p:cNvPr id="6" name="Picture 4" descr="Full-size BOY SILHOUETTE DECALS (Children's Decor)">
            <a:extLst>
              <a:ext uri="{FF2B5EF4-FFF2-40B4-BE49-F238E27FC236}">
                <a16:creationId xmlns:a16="http://schemas.microsoft.com/office/drawing/2014/main" id="{54B52017-7C2E-4D31-BB32-ADC732B07D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77" t="4095" r="26571" b="5429"/>
          <a:stretch/>
        </p:blipFill>
        <p:spPr bwMode="auto">
          <a:xfrm>
            <a:off x="9349815" y="1769608"/>
            <a:ext cx="2514920" cy="46481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15675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hought Bubble: Cloud 3">
            <a:extLst>
              <a:ext uri="{FF2B5EF4-FFF2-40B4-BE49-F238E27FC236}">
                <a16:creationId xmlns:a16="http://schemas.microsoft.com/office/drawing/2014/main" id="{02A4D948-1F87-4673-B96F-B062EF1254BB}"/>
              </a:ext>
            </a:extLst>
          </p:cNvPr>
          <p:cNvSpPr/>
          <p:nvPr/>
        </p:nvSpPr>
        <p:spPr>
          <a:xfrm rot="11738057">
            <a:off x="8082107" y="798475"/>
            <a:ext cx="3537628" cy="2221351"/>
          </a:xfrm>
          <a:prstGeom prst="cloudCallout">
            <a:avLst>
              <a:gd name="adj1" fmla="val -42780"/>
              <a:gd name="adj2" fmla="val 9476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pic>
        <p:nvPicPr>
          <p:cNvPr id="13314" name="Picture 2" descr="2d silhouette boy, looking up">
            <a:extLst>
              <a:ext uri="{FF2B5EF4-FFF2-40B4-BE49-F238E27FC236}">
                <a16:creationId xmlns:a16="http://schemas.microsoft.com/office/drawing/2014/main" id="{FBB7A810-5084-43ED-A292-CE3E9BCFB2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331" r="36547"/>
          <a:stretch/>
        </p:blipFill>
        <p:spPr bwMode="auto">
          <a:xfrm>
            <a:off x="6096000" y="2800713"/>
            <a:ext cx="1505068" cy="35311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96409235-A297-458B-9B23-66625794F88F}"/>
              </a:ext>
            </a:extLst>
          </p:cNvPr>
          <p:cNvSpPr txBox="1"/>
          <p:nvPr/>
        </p:nvSpPr>
        <p:spPr>
          <a:xfrm>
            <a:off x="8349343" y="1519926"/>
            <a:ext cx="2928257" cy="477054"/>
          </a:xfrm>
          <a:prstGeom prst="rect">
            <a:avLst/>
          </a:prstGeom>
          <a:noFill/>
        </p:spPr>
        <p:txBody>
          <a:bodyPr wrap="square" rtlCol="0">
            <a:spAutoFit/>
          </a:bodyPr>
          <a:lstStyle/>
          <a:p>
            <a:pPr algn="ctr"/>
            <a:r>
              <a:rPr lang="en-GB" sz="2500" b="1" dirty="0"/>
              <a:t>Samuel! Samuel!</a:t>
            </a:r>
            <a:r>
              <a:rPr lang="en-GB" sz="2500" dirty="0"/>
              <a:t> </a:t>
            </a:r>
          </a:p>
        </p:txBody>
      </p:sp>
      <p:sp>
        <p:nvSpPr>
          <p:cNvPr id="14" name="Speech Bubble: Oval 13">
            <a:extLst>
              <a:ext uri="{FF2B5EF4-FFF2-40B4-BE49-F238E27FC236}">
                <a16:creationId xmlns:a16="http://schemas.microsoft.com/office/drawing/2014/main" id="{8B0FCE64-5F5C-4CC9-BB9B-C80926A61391}"/>
              </a:ext>
            </a:extLst>
          </p:cNvPr>
          <p:cNvSpPr/>
          <p:nvPr/>
        </p:nvSpPr>
        <p:spPr>
          <a:xfrm>
            <a:off x="2405743" y="1382486"/>
            <a:ext cx="2460202" cy="2072936"/>
          </a:xfrm>
          <a:prstGeom prst="wedgeEllipseCallout">
            <a:avLst>
              <a:gd name="adj1" fmla="val 84732"/>
              <a:gd name="adj2" fmla="val 38576"/>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Speak Lord for Your servant hears </a:t>
            </a:r>
          </a:p>
        </p:txBody>
      </p:sp>
      <p:sp>
        <p:nvSpPr>
          <p:cNvPr id="15" name="Flowchart: Connector 14">
            <a:extLst>
              <a:ext uri="{FF2B5EF4-FFF2-40B4-BE49-F238E27FC236}">
                <a16:creationId xmlns:a16="http://schemas.microsoft.com/office/drawing/2014/main" id="{6BA895A1-AB28-4A0E-8C8A-C5A3E232719C}"/>
              </a:ext>
            </a:extLst>
          </p:cNvPr>
          <p:cNvSpPr/>
          <p:nvPr/>
        </p:nvSpPr>
        <p:spPr>
          <a:xfrm>
            <a:off x="266700" y="152400"/>
            <a:ext cx="707571" cy="696685"/>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900" b="1" dirty="0"/>
              <a:t>4</a:t>
            </a:r>
          </a:p>
        </p:txBody>
      </p:sp>
    </p:spTree>
    <p:extLst>
      <p:ext uri="{BB962C8B-B14F-4D97-AF65-F5344CB8AC3E}">
        <p14:creationId xmlns:p14="http://schemas.microsoft.com/office/powerpoint/2010/main" val="3230370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65C3196-845A-4A47-AC6B-20A6150DBABB}"/>
              </a:ext>
            </a:extLst>
          </p:cNvPr>
          <p:cNvSpPr>
            <a:spLocks noGrp="1"/>
          </p:cNvSpPr>
          <p:nvPr>
            <p:ph type="title"/>
          </p:nvPr>
        </p:nvSpPr>
        <p:spPr>
          <a:xfrm>
            <a:off x="838200" y="365125"/>
            <a:ext cx="10515600" cy="5447846"/>
          </a:xfrm>
        </p:spPr>
        <p:txBody>
          <a:bodyPr>
            <a:normAutofit/>
          </a:bodyPr>
          <a:lstStyle/>
          <a:p>
            <a:r>
              <a:rPr lang="en-GB" b="1" dirty="0"/>
              <a:t>The Lord spoke to Samuel </a:t>
            </a:r>
            <a:br>
              <a:rPr lang="en-GB" dirty="0"/>
            </a:br>
            <a:br>
              <a:rPr lang="en-GB" dirty="0"/>
            </a:br>
            <a:r>
              <a:rPr lang="en-GB" dirty="0"/>
              <a:t>“See, I am about to do something in Israel that will make the ears of everyone who hears about it tingle”</a:t>
            </a:r>
          </a:p>
        </p:txBody>
      </p:sp>
      <p:sp>
        <p:nvSpPr>
          <p:cNvPr id="5" name="Title 1">
            <a:extLst>
              <a:ext uri="{FF2B5EF4-FFF2-40B4-BE49-F238E27FC236}">
                <a16:creationId xmlns:a16="http://schemas.microsoft.com/office/drawing/2014/main" id="{CF07641E-CEFF-4169-ADE4-9590E5A7B10F}"/>
              </a:ext>
            </a:extLst>
          </p:cNvPr>
          <p:cNvSpPr txBox="1">
            <a:spLocks/>
          </p:cNvSpPr>
          <p:nvPr/>
        </p:nvSpPr>
        <p:spPr>
          <a:xfrm>
            <a:off x="8458200" y="5736770"/>
            <a:ext cx="3733800" cy="11212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t>Homework: Read 1 Samuel 3</a:t>
            </a:r>
          </a:p>
        </p:txBody>
      </p:sp>
    </p:spTree>
    <p:extLst>
      <p:ext uri="{BB962C8B-B14F-4D97-AF65-F5344CB8AC3E}">
        <p14:creationId xmlns:p14="http://schemas.microsoft.com/office/powerpoint/2010/main" val="4187228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7 principles of listening </a:t>
            </a:r>
          </a:p>
        </p:txBody>
      </p:sp>
      <p:sp>
        <p:nvSpPr>
          <p:cNvPr id="3" name="Content Placeholder 2">
            <a:extLst>
              <a:ext uri="{FF2B5EF4-FFF2-40B4-BE49-F238E27FC236}">
                <a16:creationId xmlns:a16="http://schemas.microsoft.com/office/drawing/2014/main" id="{ADA5961D-D509-4B69-B5F3-BAA9407AA35A}"/>
              </a:ext>
            </a:extLst>
          </p:cNvPr>
          <p:cNvSpPr>
            <a:spLocks noGrp="1"/>
          </p:cNvSpPr>
          <p:nvPr>
            <p:ph idx="1"/>
          </p:nvPr>
        </p:nvSpPr>
        <p:spPr/>
        <p:txBody>
          <a:bodyPr/>
          <a:lstStyle/>
          <a:p>
            <a:pPr marL="0" indent="0">
              <a:buNone/>
            </a:pPr>
            <a:r>
              <a:rPr lang="en-GB" dirty="0"/>
              <a:t>1. Listen to God </a:t>
            </a:r>
          </a:p>
          <a:p>
            <a:pPr marL="0" indent="0">
              <a:buNone/>
            </a:pPr>
            <a:r>
              <a:rPr lang="en-GB" dirty="0"/>
              <a:t>2. Always be ready to listen </a:t>
            </a:r>
          </a:p>
          <a:p>
            <a:pPr marL="0" indent="0">
              <a:buNone/>
            </a:pPr>
            <a:r>
              <a:rPr lang="en-GB" dirty="0"/>
              <a:t>3. Be patient </a:t>
            </a:r>
          </a:p>
          <a:p>
            <a:pPr marL="0" indent="0">
              <a:buNone/>
            </a:pPr>
            <a:r>
              <a:rPr lang="en-GB" dirty="0"/>
              <a:t>4. Be obedient </a:t>
            </a:r>
          </a:p>
          <a:p>
            <a:pPr marL="0" indent="0">
              <a:buNone/>
            </a:pPr>
            <a:r>
              <a:rPr lang="en-GB" dirty="0"/>
              <a:t>5. Be kind </a:t>
            </a:r>
          </a:p>
          <a:p>
            <a:pPr marL="0" indent="0">
              <a:buNone/>
            </a:pPr>
            <a:r>
              <a:rPr lang="en-GB" dirty="0"/>
              <a:t>6. Be respectful</a:t>
            </a:r>
          </a:p>
          <a:p>
            <a:pPr marL="0" indent="0">
              <a:buNone/>
            </a:pPr>
            <a:r>
              <a:rPr lang="en-GB" dirty="0"/>
              <a:t>7. Be attentive </a:t>
            </a:r>
          </a:p>
        </p:txBody>
      </p:sp>
      <p:pic>
        <p:nvPicPr>
          <p:cNvPr id="4" name="Picture 2" descr="Agile Coach Toolkit #5: Active Listening | Scrum.org">
            <a:extLst>
              <a:ext uri="{FF2B5EF4-FFF2-40B4-BE49-F238E27FC236}">
                <a16:creationId xmlns:a16="http://schemas.microsoft.com/office/drawing/2014/main" id="{DB5BD3A7-7348-4CE9-A1CF-AF76F8A35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9725" y="371248"/>
            <a:ext cx="102917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543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1. Listen to God </a:t>
            </a:r>
          </a:p>
        </p:txBody>
      </p:sp>
      <p:pic>
        <p:nvPicPr>
          <p:cNvPr id="4" name="Picture 2" descr="The Most Repeated Verse in the Bible | Desiring God">
            <a:extLst>
              <a:ext uri="{FF2B5EF4-FFF2-40B4-BE49-F238E27FC236}">
                <a16:creationId xmlns:a16="http://schemas.microsoft.com/office/drawing/2014/main" id="{85AA35D3-F381-4124-960F-CC6A38D2DC8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28144" y="1825625"/>
            <a:ext cx="7735712" cy="43513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0350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2. Always be ready to listen </a:t>
            </a:r>
          </a:p>
        </p:txBody>
      </p:sp>
      <p:pic>
        <p:nvPicPr>
          <p:cNvPr id="24578" name="Picture 2" descr="2 Ears...1 Mouth">
            <a:extLst>
              <a:ext uri="{FF2B5EF4-FFF2-40B4-BE49-F238E27FC236}">
                <a16:creationId xmlns:a16="http://schemas.microsoft.com/office/drawing/2014/main" id="{B1F3713E-65A9-49DC-A552-2F4775691A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2579912"/>
            <a:ext cx="4876800" cy="2786743"/>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11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3. Be patient </a:t>
            </a:r>
          </a:p>
        </p:txBody>
      </p:sp>
      <p:pic>
        <p:nvPicPr>
          <p:cNvPr id="25602" name="Picture 2" descr="Is Your Time Running Out?">
            <a:extLst>
              <a:ext uri="{FF2B5EF4-FFF2-40B4-BE49-F238E27FC236}">
                <a16:creationId xmlns:a16="http://schemas.microsoft.com/office/drawing/2014/main" id="{EB90DE2E-3544-4630-A8DD-38FD5D52A6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054" r="27946"/>
          <a:stretch/>
        </p:blipFill>
        <p:spPr bwMode="auto">
          <a:xfrm>
            <a:off x="2013857" y="1690688"/>
            <a:ext cx="2908663" cy="36358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5604" name="Picture 4" descr="The 15 Best Time Management Apps You Should Start Using Yesterday">
            <a:extLst>
              <a:ext uri="{FF2B5EF4-FFF2-40B4-BE49-F238E27FC236}">
                <a16:creationId xmlns:a16="http://schemas.microsoft.com/office/drawing/2014/main" id="{6F1FC628-29EC-4DD5-A682-9DD4FF3D59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341" t="4603" r="27333" b="4920"/>
          <a:stretch/>
        </p:blipFill>
        <p:spPr bwMode="auto">
          <a:xfrm>
            <a:off x="6999514" y="1665920"/>
            <a:ext cx="3048835" cy="35980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2942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4. Be obedient </a:t>
            </a:r>
          </a:p>
        </p:txBody>
      </p:sp>
      <p:pic>
        <p:nvPicPr>
          <p:cNvPr id="26626" name="Picture 2" descr="Rules List Clipart">
            <a:extLst>
              <a:ext uri="{FF2B5EF4-FFF2-40B4-BE49-F238E27FC236}">
                <a16:creationId xmlns:a16="http://schemas.microsoft.com/office/drawing/2014/main" id="{3107BCEA-C5C7-4762-9C09-D214C4719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35" y="1690688"/>
            <a:ext cx="4124975" cy="4071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707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5. Be kind</a:t>
            </a:r>
          </a:p>
        </p:txBody>
      </p:sp>
      <p:pic>
        <p:nvPicPr>
          <p:cNvPr id="29698" name="Picture 2" descr="food, free, giving, people, sharing, unselfish icon">
            <a:extLst>
              <a:ext uri="{FF2B5EF4-FFF2-40B4-BE49-F238E27FC236}">
                <a16:creationId xmlns:a16="http://schemas.microsoft.com/office/drawing/2014/main" id="{B27F4664-7C7D-4BE3-BC90-3FC65D025B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538" y="2323760"/>
            <a:ext cx="2671894" cy="2892198"/>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courteous, generous, gift, giving, present, thoughtful icon">
            <a:extLst>
              <a:ext uri="{FF2B5EF4-FFF2-40B4-BE49-F238E27FC236}">
                <a16:creationId xmlns:a16="http://schemas.microsoft.com/office/drawing/2014/main" id="{99E7F3AC-723F-42FB-86D4-BCA3E16680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8407" y="2440781"/>
            <a:ext cx="2985064" cy="2775177"/>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friend, friendship, helping, trust, trustworthy icon">
            <a:extLst>
              <a:ext uri="{FF2B5EF4-FFF2-40B4-BE49-F238E27FC236}">
                <a16:creationId xmlns:a16="http://schemas.microsoft.com/office/drawing/2014/main" id="{8DAAA60A-BBE0-41BD-A1E2-48F252A4BF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6314" y="2323760"/>
            <a:ext cx="3170891" cy="289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22416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6. Be respectful </a:t>
            </a:r>
          </a:p>
        </p:txBody>
      </p:sp>
      <p:pic>
        <p:nvPicPr>
          <p:cNvPr id="30724" name="Picture 4" descr="Children Talking Silhouette Images, Stock Photos &amp; Vectors ...">
            <a:extLst>
              <a:ext uri="{FF2B5EF4-FFF2-40B4-BE49-F238E27FC236}">
                <a16:creationId xmlns:a16="http://schemas.microsoft.com/office/drawing/2014/main" id="{5D1DA48F-65C8-433F-86EE-F5ACC7376E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3613"/>
          <a:stretch/>
        </p:blipFill>
        <p:spPr bwMode="auto">
          <a:xfrm>
            <a:off x="4870162" y="1771235"/>
            <a:ext cx="2451675" cy="32405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28" name="Picture 8" descr="Couple boy and girl silhouette and kids group boy and girl ...">
            <a:extLst>
              <a:ext uri="{FF2B5EF4-FFF2-40B4-BE49-F238E27FC236}">
                <a16:creationId xmlns:a16="http://schemas.microsoft.com/office/drawing/2014/main" id="{B5BF1088-C643-4761-A7BE-84728BAAF9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763"/>
          <a:stretch/>
        </p:blipFill>
        <p:spPr bwMode="auto">
          <a:xfrm>
            <a:off x="428878" y="2259882"/>
            <a:ext cx="3358243" cy="2751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30" name="Picture 10" descr="Two Children Making Chat Silhouette Vector Stock Vector ...">
            <a:extLst>
              <a:ext uri="{FF2B5EF4-FFF2-40B4-BE49-F238E27FC236}">
                <a16:creationId xmlns:a16="http://schemas.microsoft.com/office/drawing/2014/main" id="{FEF63777-67B2-4747-9627-BB7EDC12BC9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640" r="3852"/>
          <a:stretch/>
        </p:blipFill>
        <p:spPr bwMode="auto">
          <a:xfrm>
            <a:off x="8207827" y="2259882"/>
            <a:ext cx="3461658" cy="2751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0496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7. Be attentive </a:t>
            </a:r>
          </a:p>
        </p:txBody>
      </p:sp>
      <p:pic>
        <p:nvPicPr>
          <p:cNvPr id="31746" name="Picture 2" descr="eye contact Icons PNG - Free PNG and Icons Downloads">
            <a:extLst>
              <a:ext uri="{FF2B5EF4-FFF2-40B4-BE49-F238E27FC236}">
                <a16:creationId xmlns:a16="http://schemas.microsoft.com/office/drawing/2014/main" id="{ADB44443-18DB-411C-948B-EB50F61E24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49601"/>
            <a:ext cx="4837790" cy="2358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2" descr="Agile Coach Toolkit #5: Active Listening | Scrum.org">
            <a:extLst>
              <a:ext uri="{FF2B5EF4-FFF2-40B4-BE49-F238E27FC236}">
                <a16:creationId xmlns:a16="http://schemas.microsoft.com/office/drawing/2014/main" id="{861E0920-B365-4BA7-A9C2-BE9164A1D1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943" y="1213810"/>
            <a:ext cx="5809116" cy="3870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716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normAutofit/>
          </a:bodyPr>
          <a:lstStyle/>
          <a:p>
            <a:r>
              <a:rPr lang="en-GB" sz="4000" dirty="0"/>
              <a:t>Can you remember the 7 principles of listening? </a:t>
            </a:r>
          </a:p>
        </p:txBody>
      </p:sp>
      <p:sp>
        <p:nvSpPr>
          <p:cNvPr id="3" name="Content Placeholder 2">
            <a:extLst>
              <a:ext uri="{FF2B5EF4-FFF2-40B4-BE49-F238E27FC236}">
                <a16:creationId xmlns:a16="http://schemas.microsoft.com/office/drawing/2014/main" id="{ADA5961D-D509-4B69-B5F3-BAA9407AA35A}"/>
              </a:ext>
            </a:extLst>
          </p:cNvPr>
          <p:cNvSpPr>
            <a:spLocks noGrp="1"/>
          </p:cNvSpPr>
          <p:nvPr>
            <p:ph idx="1"/>
          </p:nvPr>
        </p:nvSpPr>
        <p:spPr/>
        <p:txBody>
          <a:bodyPr/>
          <a:lstStyle/>
          <a:p>
            <a:pPr marL="0" indent="0">
              <a:buNone/>
            </a:pPr>
            <a:r>
              <a:rPr lang="en-GB" dirty="0"/>
              <a:t>1. </a:t>
            </a:r>
          </a:p>
          <a:p>
            <a:pPr marL="0" indent="0">
              <a:buNone/>
            </a:pPr>
            <a:r>
              <a:rPr lang="en-GB" dirty="0"/>
              <a:t>2. </a:t>
            </a:r>
          </a:p>
          <a:p>
            <a:pPr marL="0" indent="0">
              <a:buNone/>
            </a:pPr>
            <a:r>
              <a:rPr lang="en-GB" dirty="0"/>
              <a:t>3. </a:t>
            </a:r>
          </a:p>
          <a:p>
            <a:pPr marL="0" indent="0">
              <a:buNone/>
            </a:pPr>
            <a:r>
              <a:rPr lang="en-GB" dirty="0"/>
              <a:t>4. </a:t>
            </a:r>
          </a:p>
          <a:p>
            <a:pPr marL="0" indent="0">
              <a:buNone/>
            </a:pPr>
            <a:r>
              <a:rPr lang="en-GB" dirty="0"/>
              <a:t>5. </a:t>
            </a:r>
          </a:p>
          <a:p>
            <a:pPr marL="0" indent="0">
              <a:buNone/>
            </a:pPr>
            <a:r>
              <a:rPr lang="en-GB" dirty="0"/>
              <a:t>6. </a:t>
            </a:r>
          </a:p>
          <a:p>
            <a:pPr marL="0" indent="0">
              <a:buNone/>
            </a:pPr>
            <a:r>
              <a:rPr lang="en-GB" dirty="0"/>
              <a:t>7. </a:t>
            </a:r>
          </a:p>
        </p:txBody>
      </p:sp>
    </p:spTree>
    <p:extLst>
      <p:ext uri="{BB962C8B-B14F-4D97-AF65-F5344CB8AC3E}">
        <p14:creationId xmlns:p14="http://schemas.microsoft.com/office/powerpoint/2010/main" val="28731942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p:txBody>
          <a:bodyPr/>
          <a:lstStyle/>
          <a:p>
            <a:r>
              <a:rPr lang="en-GB" dirty="0"/>
              <a:t>7 principles of listening </a:t>
            </a:r>
          </a:p>
        </p:txBody>
      </p:sp>
      <p:sp>
        <p:nvSpPr>
          <p:cNvPr id="3" name="Content Placeholder 2">
            <a:extLst>
              <a:ext uri="{FF2B5EF4-FFF2-40B4-BE49-F238E27FC236}">
                <a16:creationId xmlns:a16="http://schemas.microsoft.com/office/drawing/2014/main" id="{ADA5961D-D509-4B69-B5F3-BAA9407AA35A}"/>
              </a:ext>
            </a:extLst>
          </p:cNvPr>
          <p:cNvSpPr>
            <a:spLocks noGrp="1"/>
          </p:cNvSpPr>
          <p:nvPr>
            <p:ph idx="1"/>
          </p:nvPr>
        </p:nvSpPr>
        <p:spPr/>
        <p:txBody>
          <a:bodyPr/>
          <a:lstStyle/>
          <a:p>
            <a:pPr marL="0" indent="0">
              <a:buNone/>
            </a:pPr>
            <a:r>
              <a:rPr lang="en-GB" dirty="0"/>
              <a:t>1. Listen to God </a:t>
            </a:r>
          </a:p>
          <a:p>
            <a:pPr marL="0" indent="0">
              <a:buNone/>
            </a:pPr>
            <a:r>
              <a:rPr lang="en-GB" dirty="0"/>
              <a:t>2. Always be ready to listen </a:t>
            </a:r>
          </a:p>
          <a:p>
            <a:pPr marL="0" indent="0">
              <a:buNone/>
            </a:pPr>
            <a:r>
              <a:rPr lang="en-GB" dirty="0"/>
              <a:t>3. Be patient </a:t>
            </a:r>
          </a:p>
          <a:p>
            <a:pPr marL="0" indent="0">
              <a:buNone/>
            </a:pPr>
            <a:r>
              <a:rPr lang="en-GB" dirty="0"/>
              <a:t>4. Be obedient </a:t>
            </a:r>
          </a:p>
          <a:p>
            <a:pPr marL="0" indent="0">
              <a:buNone/>
            </a:pPr>
            <a:r>
              <a:rPr lang="en-GB" dirty="0"/>
              <a:t>5. Be kind </a:t>
            </a:r>
          </a:p>
          <a:p>
            <a:pPr marL="0" indent="0">
              <a:buNone/>
            </a:pPr>
            <a:r>
              <a:rPr lang="en-GB" dirty="0"/>
              <a:t>6. Be respectful</a:t>
            </a:r>
          </a:p>
          <a:p>
            <a:pPr marL="0" indent="0">
              <a:buNone/>
            </a:pPr>
            <a:r>
              <a:rPr lang="en-GB" dirty="0"/>
              <a:t>7. Be attentive </a:t>
            </a:r>
          </a:p>
        </p:txBody>
      </p:sp>
      <p:pic>
        <p:nvPicPr>
          <p:cNvPr id="4" name="Picture 2" descr="Agile Coach Toolkit #5: Active Listening | Scrum.org">
            <a:extLst>
              <a:ext uri="{FF2B5EF4-FFF2-40B4-BE49-F238E27FC236}">
                <a16:creationId xmlns:a16="http://schemas.microsoft.com/office/drawing/2014/main" id="{DB5BD3A7-7348-4CE9-A1CF-AF76F8A35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9725" y="371248"/>
            <a:ext cx="102917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504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a:xfrm>
            <a:off x="544285" y="887358"/>
            <a:ext cx="6945086" cy="1325563"/>
          </a:xfrm>
        </p:spPr>
        <p:txBody>
          <a:bodyPr/>
          <a:lstStyle/>
          <a:p>
            <a:r>
              <a:rPr lang="en-GB" dirty="0"/>
              <a:t>Listening Craft</a:t>
            </a:r>
            <a:br>
              <a:rPr lang="en-GB" dirty="0"/>
            </a:br>
            <a:r>
              <a:rPr lang="en-GB" sz="3000" dirty="0"/>
              <a:t>Paper telephone </a:t>
            </a:r>
          </a:p>
        </p:txBody>
      </p:sp>
      <p:pic>
        <p:nvPicPr>
          <p:cNvPr id="22530" name="Picture 2" descr="2 Ears &amp; 1 Mouth - Joe Ciccarone - Medium">
            <a:extLst>
              <a:ext uri="{FF2B5EF4-FFF2-40B4-BE49-F238E27FC236}">
                <a16:creationId xmlns:a16="http://schemas.microsoft.com/office/drawing/2014/main" id="{4A8F14AD-D0A5-495D-B7AA-A3291360B7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486" y="2766045"/>
            <a:ext cx="5083629" cy="2541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7DA3F90-4B8B-48B6-A532-45F29549ABD4}"/>
              </a:ext>
            </a:extLst>
          </p:cNvPr>
          <p:cNvSpPr/>
          <p:nvPr/>
        </p:nvSpPr>
        <p:spPr>
          <a:xfrm>
            <a:off x="6487887" y="335845"/>
            <a:ext cx="5475514" cy="6186309"/>
          </a:xfrm>
          <a:prstGeom prst="rect">
            <a:avLst/>
          </a:prstGeom>
          <a:ln w="60325">
            <a:solidFill>
              <a:srgbClr val="000000"/>
            </a:solidFill>
          </a:ln>
        </p:spPr>
        <p:txBody>
          <a:bodyPr wrap="square">
            <a:spAutoFit/>
          </a:bodyPr>
          <a:lstStyle/>
          <a:p>
            <a:endParaRPr lang="en-GB" b="1" dirty="0">
              <a:solidFill>
                <a:srgbClr val="202122"/>
              </a:solidFill>
            </a:endParaRPr>
          </a:p>
          <a:p>
            <a:r>
              <a:rPr lang="en-GB" b="1" dirty="0">
                <a:solidFill>
                  <a:srgbClr val="202122"/>
                </a:solidFill>
              </a:rPr>
              <a:t>What you need</a:t>
            </a:r>
            <a:r>
              <a:rPr lang="en-GB" b="1" i="0" dirty="0">
                <a:solidFill>
                  <a:srgbClr val="202122"/>
                </a:solidFill>
                <a:effectLst/>
              </a:rPr>
              <a:t>:</a:t>
            </a:r>
          </a:p>
          <a:p>
            <a:pPr>
              <a:buFont typeface="Arial" panose="020B0604020202020204" pitchFamily="34" charset="0"/>
              <a:buChar char="•"/>
            </a:pPr>
            <a:r>
              <a:rPr lang="en-GB" b="0" i="0" dirty="0">
                <a:solidFill>
                  <a:srgbClr val="202122"/>
                </a:solidFill>
                <a:effectLst/>
              </a:rPr>
              <a:t>2 plastic or paper cups – a tin can works great too</a:t>
            </a:r>
          </a:p>
          <a:p>
            <a:pPr>
              <a:buFont typeface="Arial" panose="020B0604020202020204" pitchFamily="34" charset="0"/>
              <a:buChar char="•"/>
            </a:pPr>
            <a:r>
              <a:rPr lang="en-GB" b="0" i="0" dirty="0">
                <a:solidFill>
                  <a:srgbClr val="202122"/>
                </a:solidFill>
                <a:effectLst/>
              </a:rPr>
              <a:t>String </a:t>
            </a:r>
          </a:p>
          <a:p>
            <a:pPr>
              <a:buFont typeface="Arial" panose="020B0604020202020204" pitchFamily="34" charset="0"/>
              <a:buChar char="•"/>
            </a:pPr>
            <a:r>
              <a:rPr lang="en-GB" b="0" i="0" dirty="0">
                <a:solidFill>
                  <a:srgbClr val="202122"/>
                </a:solidFill>
                <a:effectLst/>
              </a:rPr>
              <a:t>A friend to hold the other end of the string telephone</a:t>
            </a:r>
          </a:p>
          <a:p>
            <a:pPr>
              <a:buFont typeface="Arial" panose="020B0604020202020204" pitchFamily="34" charset="0"/>
              <a:buChar char="•"/>
            </a:pPr>
            <a:endParaRPr lang="en-GB" dirty="0">
              <a:solidFill>
                <a:srgbClr val="202122"/>
              </a:solidFill>
            </a:endParaRPr>
          </a:p>
          <a:p>
            <a:r>
              <a:rPr lang="en-GB" b="1" i="0" dirty="0">
                <a:solidFill>
                  <a:srgbClr val="202122"/>
                </a:solidFill>
                <a:effectLst/>
              </a:rPr>
              <a:t>Instructions:</a:t>
            </a:r>
          </a:p>
          <a:p>
            <a:pPr>
              <a:buFont typeface="Arial" panose="020B0604020202020204" pitchFamily="34" charset="0"/>
              <a:buChar char="•"/>
            </a:pPr>
            <a:r>
              <a:rPr lang="en-GB" b="0" i="0" dirty="0">
                <a:solidFill>
                  <a:srgbClr val="202122"/>
                </a:solidFill>
                <a:effectLst/>
              </a:rPr>
              <a:t>Make a small hole in the bottom of both cups. </a:t>
            </a:r>
          </a:p>
          <a:p>
            <a:pPr>
              <a:buFont typeface="Arial" panose="020B0604020202020204" pitchFamily="34" charset="0"/>
              <a:buChar char="•"/>
            </a:pPr>
            <a:r>
              <a:rPr lang="en-GB" b="0" i="0" dirty="0">
                <a:solidFill>
                  <a:srgbClr val="202122"/>
                </a:solidFill>
                <a:effectLst/>
              </a:rPr>
              <a:t>If you would like you can decorate your cups. </a:t>
            </a:r>
          </a:p>
          <a:p>
            <a:pPr>
              <a:buFont typeface="Arial" panose="020B0604020202020204" pitchFamily="34" charset="0"/>
              <a:buChar char="•"/>
            </a:pPr>
            <a:r>
              <a:rPr lang="en-GB" b="0" i="0" dirty="0">
                <a:solidFill>
                  <a:srgbClr val="202122"/>
                </a:solidFill>
                <a:effectLst/>
              </a:rPr>
              <a:t>Thread your string through the cup and tie a knot to keep the string from pulling back through. </a:t>
            </a:r>
          </a:p>
          <a:p>
            <a:pPr>
              <a:buFont typeface="Arial" panose="020B0604020202020204" pitchFamily="34" charset="0"/>
              <a:buChar char="•"/>
            </a:pPr>
            <a:r>
              <a:rPr lang="en-GB" dirty="0">
                <a:solidFill>
                  <a:srgbClr val="202122"/>
                </a:solidFill>
              </a:rPr>
              <a:t>Finished</a:t>
            </a:r>
          </a:p>
          <a:p>
            <a:pPr>
              <a:buFont typeface="Arial" panose="020B0604020202020204" pitchFamily="34" charset="0"/>
              <a:buChar char="•"/>
            </a:pPr>
            <a:endParaRPr lang="en-GB" b="0" i="0" dirty="0">
              <a:solidFill>
                <a:srgbClr val="202122"/>
              </a:solidFill>
              <a:effectLst/>
            </a:endParaRPr>
          </a:p>
          <a:p>
            <a:r>
              <a:rPr lang="en-GB" b="1" dirty="0">
                <a:solidFill>
                  <a:srgbClr val="202122"/>
                </a:solidFill>
              </a:rPr>
              <a:t>How to play</a:t>
            </a:r>
            <a:endParaRPr lang="en-GB" b="1" i="0" dirty="0">
              <a:solidFill>
                <a:srgbClr val="202122"/>
              </a:solidFill>
              <a:effectLst/>
            </a:endParaRPr>
          </a:p>
          <a:p>
            <a:pPr>
              <a:buFont typeface="Arial" panose="020B0604020202020204" pitchFamily="34" charset="0"/>
              <a:buChar char="•"/>
            </a:pPr>
            <a:r>
              <a:rPr lang="en-GB" b="0" i="0" dirty="0">
                <a:solidFill>
                  <a:srgbClr val="202122"/>
                </a:solidFill>
                <a:effectLst/>
              </a:rPr>
              <a:t>You take one cup and your friend takes the other. Walk far enough apart to make the string tight. Depending on how long you cut your string will depend on how far you need to stand apart (make sure that the string is not touching anything else)</a:t>
            </a:r>
          </a:p>
          <a:p>
            <a:pPr>
              <a:buFont typeface="Arial" panose="020B0604020202020204" pitchFamily="34" charset="0"/>
              <a:buChar char="•"/>
            </a:pPr>
            <a:r>
              <a:rPr lang="en-GB" b="0" i="0" dirty="0">
                <a:solidFill>
                  <a:srgbClr val="202122"/>
                </a:solidFill>
                <a:effectLst/>
              </a:rPr>
              <a:t>One friend holds the cup to their mouth and talks, while the other friend holds it to their ear and listens.</a:t>
            </a:r>
          </a:p>
          <a:p>
            <a:endParaRPr lang="en-GB" b="0" i="0" dirty="0">
              <a:solidFill>
                <a:srgbClr val="202122"/>
              </a:solidFill>
              <a:effectLst/>
            </a:endParaRPr>
          </a:p>
        </p:txBody>
      </p:sp>
    </p:spTree>
    <p:extLst>
      <p:ext uri="{BB962C8B-B14F-4D97-AF65-F5344CB8AC3E}">
        <p14:creationId xmlns:p14="http://schemas.microsoft.com/office/powerpoint/2010/main" val="823353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92C5-FAAE-464D-A028-220A3DCCD104}"/>
              </a:ext>
            </a:extLst>
          </p:cNvPr>
          <p:cNvSpPr>
            <a:spLocks noGrp="1"/>
          </p:cNvSpPr>
          <p:nvPr>
            <p:ph type="title"/>
          </p:nvPr>
        </p:nvSpPr>
        <p:spPr>
          <a:xfrm>
            <a:off x="838200" y="365125"/>
            <a:ext cx="10515600" cy="1325563"/>
          </a:xfrm>
        </p:spPr>
        <p:txBody>
          <a:bodyPr/>
          <a:lstStyle/>
          <a:p>
            <a:r>
              <a:rPr lang="en-GB" dirty="0"/>
              <a:t>Listening Game</a:t>
            </a:r>
            <a:br>
              <a:rPr lang="en-GB" dirty="0"/>
            </a:br>
            <a:r>
              <a:rPr lang="en-GB" sz="1800" dirty="0"/>
              <a:t>Guess what it is</a:t>
            </a:r>
          </a:p>
        </p:txBody>
      </p:sp>
      <p:pic>
        <p:nvPicPr>
          <p:cNvPr id="1028" name="Picture 4" descr="Silhouette headphones motives listening to Vector Image">
            <a:extLst>
              <a:ext uri="{FF2B5EF4-FFF2-40B4-BE49-F238E27FC236}">
                <a16:creationId xmlns:a16="http://schemas.microsoft.com/office/drawing/2014/main" id="{10A48EC4-F73B-4899-A7A7-86F4F61F69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889" b="10317"/>
          <a:stretch/>
        </p:blipFill>
        <p:spPr bwMode="auto">
          <a:xfrm>
            <a:off x="838200" y="1853638"/>
            <a:ext cx="4437743" cy="3872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4" name="Picture 10" descr="Library of hand up picture royalty free library png files ...">
            <a:extLst>
              <a:ext uri="{FF2B5EF4-FFF2-40B4-BE49-F238E27FC236}">
                <a16:creationId xmlns:a16="http://schemas.microsoft.com/office/drawing/2014/main" id="{A07CB5C0-8CA4-4EA2-8413-51B6D8AFF91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63" r="25645"/>
          <a:stretch/>
        </p:blipFill>
        <p:spPr bwMode="auto">
          <a:xfrm>
            <a:off x="9267368" y="2163190"/>
            <a:ext cx="1172170" cy="2217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File:Nuvola apps important.svg">
            <a:extLst>
              <a:ext uri="{FF2B5EF4-FFF2-40B4-BE49-F238E27FC236}">
                <a16:creationId xmlns:a16="http://schemas.microsoft.com/office/drawing/2014/main" id="{BB8D675C-3A53-4692-9ECA-D55C8BDF42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7368" y="4380809"/>
            <a:ext cx="1405612" cy="1171343"/>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862B6A57-514F-441B-B5C7-7B3B75C83FD8}"/>
              </a:ext>
            </a:extLst>
          </p:cNvPr>
          <p:cNvSpPr txBox="1">
            <a:spLocks/>
          </p:cNvSpPr>
          <p:nvPr/>
        </p:nvSpPr>
        <p:spPr>
          <a:xfrm>
            <a:off x="8590710" y="1190856"/>
            <a:ext cx="252548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000" dirty="0"/>
              <a:t>Hands up</a:t>
            </a:r>
          </a:p>
        </p:txBody>
      </p:sp>
    </p:spTree>
    <p:extLst>
      <p:ext uri="{BB962C8B-B14F-4D97-AF65-F5344CB8AC3E}">
        <p14:creationId xmlns:p14="http://schemas.microsoft.com/office/powerpoint/2010/main" val="1892774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99CAF-6F92-4E53-A05F-89F7CB53DD27}"/>
              </a:ext>
            </a:extLst>
          </p:cNvPr>
          <p:cNvSpPr>
            <a:spLocks noGrp="1"/>
          </p:cNvSpPr>
          <p:nvPr>
            <p:ph type="ctrTitle"/>
          </p:nvPr>
        </p:nvSpPr>
        <p:spPr>
          <a:xfrm>
            <a:off x="522514" y="2354943"/>
            <a:ext cx="5366658" cy="1846943"/>
          </a:xfrm>
        </p:spPr>
        <p:txBody>
          <a:bodyPr>
            <a:normAutofit/>
          </a:bodyPr>
          <a:lstStyle/>
          <a:p>
            <a:r>
              <a:rPr lang="en-GB" dirty="0"/>
              <a:t>Listening Award</a:t>
            </a:r>
            <a:br>
              <a:rPr lang="en-GB" dirty="0"/>
            </a:br>
            <a:r>
              <a:rPr lang="en-GB" sz="2800" dirty="0"/>
              <a:t>I hope you enjoyed it!</a:t>
            </a:r>
          </a:p>
        </p:txBody>
      </p:sp>
      <p:pic>
        <p:nvPicPr>
          <p:cNvPr id="32770" name="Picture 2" descr="well-done-23443783 - Tappy Twins">
            <a:extLst>
              <a:ext uri="{FF2B5EF4-FFF2-40B4-BE49-F238E27FC236}">
                <a16:creationId xmlns:a16="http://schemas.microsoft.com/office/drawing/2014/main" id="{81D145E7-BBBA-41CF-9641-6672DD0585B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30"/>
          <a:stretch/>
        </p:blipFill>
        <p:spPr bwMode="auto">
          <a:xfrm>
            <a:off x="6831466" y="1611085"/>
            <a:ext cx="3303133" cy="4232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292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10E9CECF5F714B9C06AE6D8FD35AA9" ma:contentTypeVersion="10" ma:contentTypeDescription="Create a new document." ma:contentTypeScope="" ma:versionID="1257acb4865d2e9088fe8cf4c074a599">
  <xsd:schema xmlns:xsd="http://www.w3.org/2001/XMLSchema" xmlns:xs="http://www.w3.org/2001/XMLSchema" xmlns:p="http://schemas.microsoft.com/office/2006/metadata/properties" xmlns:ns3="c5e9a889-b8ec-460d-b744-503983fad02c" targetNamespace="http://schemas.microsoft.com/office/2006/metadata/properties" ma:root="true" ma:fieldsID="8f94708ff62681365abd89873310132c" ns3:_="">
    <xsd:import namespace="c5e9a889-b8ec-460d-b744-503983fad02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e9a889-b8ec-460d-b744-503983fad0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2716A6C-8FB2-4627-A073-B4EA1E6219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e9a889-b8ec-460d-b744-503983fad0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EDAF23-08F0-47CB-B4D6-A2DDAC4D8B4F}">
  <ds:schemaRefs>
    <ds:schemaRef ds:uri="http://schemas.microsoft.com/sharepoint/v3/contenttype/forms"/>
  </ds:schemaRefs>
</ds:datastoreItem>
</file>

<file path=customXml/itemProps3.xml><?xml version="1.0" encoding="utf-8"?>
<ds:datastoreItem xmlns:ds="http://schemas.openxmlformats.org/officeDocument/2006/customXml" ds:itemID="{21B918E5-AC4B-492C-AA4A-ACE4BCF07AC9}">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877</TotalTime>
  <Words>519</Words>
  <Application>Microsoft Office PowerPoint</Application>
  <PresentationFormat>Widescreen</PresentationFormat>
  <Paragraphs>103</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Listening Award by Rumbi Sithole</vt:lpstr>
      <vt:lpstr>Why is it important to listen? </vt:lpstr>
      <vt:lpstr>Memorise 2 ‘listening’ bible verses </vt:lpstr>
      <vt:lpstr>Guess the word</vt:lpstr>
      <vt:lpstr>Proverbs 1:8  Listen, my son, to your father’s instruction and do not forsake your mother’s teaching. </vt:lpstr>
      <vt:lpstr>Guess the word </vt:lpstr>
      <vt:lpstr>Jeremiah 13:15  Hear and pay attention, do not be arrogant, for the Lord has spoken</vt:lpstr>
      <vt:lpstr>1 Samuel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Lord spoke to Samuel   “See, I am about to do something in Israel that will make the ears of everyone who hears about it tingle”</vt:lpstr>
      <vt:lpstr>7 principles of listening </vt:lpstr>
      <vt:lpstr>1. Listen to God </vt:lpstr>
      <vt:lpstr>2. Always be ready to listen </vt:lpstr>
      <vt:lpstr>3. Be patient </vt:lpstr>
      <vt:lpstr>4. Be obedient </vt:lpstr>
      <vt:lpstr>5. Be kind</vt:lpstr>
      <vt:lpstr>6. Be respectful </vt:lpstr>
      <vt:lpstr>7. Be attentive </vt:lpstr>
      <vt:lpstr>Can you remember the 7 principles of listening? </vt:lpstr>
      <vt:lpstr>7 principles of listening </vt:lpstr>
      <vt:lpstr>Listening Craft Paper telephone </vt:lpstr>
      <vt:lpstr>Listening Game Guess what it is</vt:lpstr>
      <vt:lpstr>Listening Award I hope you enjoyed 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Listening Award</dc:title>
  <dc:creator>Rumbidzai Sithole</dc:creator>
  <cp:lastModifiedBy>Natalie Davison</cp:lastModifiedBy>
  <cp:revision>25</cp:revision>
  <dcterms:created xsi:type="dcterms:W3CDTF">2020-04-29T20:12:23Z</dcterms:created>
  <dcterms:modified xsi:type="dcterms:W3CDTF">2020-04-30T18:59:09Z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0x010100FD10E9CECF5F714B9C06AE6D8FD35AA9</vt:lpwstr>
  </property>
</Properties>
</file>