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9" r:id="rId4"/>
    <p:sldId id="260" r:id="rId5"/>
    <p:sldId id="261" r:id="rId6"/>
    <p:sldId id="262" r:id="rId7"/>
    <p:sldId id="263" r:id="rId8"/>
    <p:sldId id="264" r:id="rId9"/>
    <p:sldId id="266" r:id="rId10"/>
    <p:sldId id="267" r:id="rId11"/>
    <p:sldId id="265" r:id="rId12"/>
    <p:sldId id="268" r:id="rId13"/>
    <p:sldId id="269" r:id="rId14"/>
    <p:sldId id="270" r:id="rId15"/>
    <p:sldId id="271" r:id="rId16"/>
    <p:sldId id="272" r:id="rId17"/>
    <p:sldId id="276" r:id="rId18"/>
    <p:sldId id="277" r:id="rId19"/>
    <p:sldId id="278" r:id="rId20"/>
    <p:sldId id="279" r:id="rId21"/>
    <p:sldId id="281" r:id="rId22"/>
    <p:sldId id="280" r:id="rId23"/>
    <p:sldId id="282" r:id="rId24"/>
    <p:sldId id="283" r:id="rId25"/>
    <p:sldId id="284" r:id="rId26"/>
    <p:sldId id="286" r:id="rId27"/>
    <p:sldId id="285" r:id="rId28"/>
    <p:sldId id="293" r:id="rId29"/>
    <p:sldId id="288" r:id="rId30"/>
    <p:sldId id="289" r:id="rId31"/>
    <p:sldId id="290" r:id="rId32"/>
    <p:sldId id="291" r:id="rId33"/>
    <p:sldId id="292" r:id="rId34"/>
    <p:sldId id="295" r:id="rId35"/>
    <p:sldId id="301" r:id="rId36"/>
    <p:sldId id="302" r:id="rId37"/>
    <p:sldId id="303" r:id="rId38"/>
    <p:sldId id="306" r:id="rId39"/>
    <p:sldId id="307" r:id="rId40"/>
    <p:sldId id="308" r:id="rId41"/>
    <p:sldId id="309" r:id="rId42"/>
    <p:sldId id="311" r:id="rId43"/>
    <p:sldId id="313" r:id="rId44"/>
    <p:sldId id="314" r:id="rId45"/>
    <p:sldId id="315" r:id="rId46"/>
    <p:sldId id="316" r:id="rId47"/>
    <p:sldId id="317" r:id="rId48"/>
    <p:sldId id="318" r:id="rId49"/>
    <p:sldId id="319" r:id="rId50"/>
    <p:sldId id="320" r:id="rId51"/>
    <p:sldId id="327" r:id="rId52"/>
    <p:sldId id="326" r:id="rId53"/>
    <p:sldId id="321" r:id="rId54"/>
    <p:sldId id="322" r:id="rId55"/>
    <p:sldId id="323" r:id="rId56"/>
    <p:sldId id="324" r:id="rId57"/>
    <p:sldId id="328" r:id="rId58"/>
    <p:sldId id="325" r:id="rId59"/>
    <p:sldId id="329" r:id="rId60"/>
    <p:sldId id="330" r:id="rId61"/>
    <p:sldId id="331" r:id="rId62"/>
    <p:sldId id="332"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17"/>
    <p:restoredTop sz="94757"/>
  </p:normalViewPr>
  <p:slideViewPr>
    <p:cSldViewPr snapToGrid="0" snapToObjects="1">
      <p:cViewPr>
        <p:scale>
          <a:sx n="113" d="100"/>
          <a:sy n="113" d="100"/>
        </p:scale>
        <p:origin x="792"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B5AEF9-72AC-4F09-B638-D06598CEA079}"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D6226052-099D-4232-A6DB-24BBA435E321}">
      <dgm:prSet/>
      <dgm:spPr/>
      <dgm:t>
        <a:bodyPr/>
        <a:lstStyle/>
        <a:p>
          <a:r>
            <a:rPr lang="en-GB" b="0" i="0" dirty="0">
              <a:latin typeface="Century Gothic" panose="020B0502020202020204" pitchFamily="34" charset="0"/>
            </a:rPr>
            <a:t>Ellen G. White uses several biblical passages to remind us that our thoughts become who we are. We must guard our hearts from unholy things, since Satan will use everything he can, including visual media, to distract us and destroy us.</a:t>
          </a:r>
          <a:endParaRPr lang="en-US" b="0" i="0" dirty="0">
            <a:latin typeface="Century Gothic" panose="020B0502020202020204" pitchFamily="34" charset="0"/>
          </a:endParaRPr>
        </a:p>
      </dgm:t>
    </dgm:pt>
    <dgm:pt modelId="{FD680289-5A3A-44F3-8A11-DF1D3741E80A}" type="parTrans" cxnId="{257A068F-531C-4E28-BD7B-F89F832D57BD}">
      <dgm:prSet/>
      <dgm:spPr/>
      <dgm:t>
        <a:bodyPr/>
        <a:lstStyle/>
        <a:p>
          <a:endParaRPr lang="en-US"/>
        </a:p>
      </dgm:t>
    </dgm:pt>
    <dgm:pt modelId="{E86D8EC3-EA32-4BA6-B0E5-B9DF20FAB2B7}" type="sibTrans" cxnId="{257A068F-531C-4E28-BD7B-F89F832D57BD}">
      <dgm:prSet/>
      <dgm:spPr/>
      <dgm:t>
        <a:bodyPr/>
        <a:lstStyle/>
        <a:p>
          <a:endParaRPr lang="en-US"/>
        </a:p>
      </dgm:t>
    </dgm:pt>
    <dgm:pt modelId="{92F9820F-C292-4D17-B43F-4C6047377FBA}">
      <dgm:prSet/>
      <dgm:spPr/>
      <dgm:t>
        <a:bodyPr/>
        <a:lstStyle/>
        <a:p>
          <a:r>
            <a:rPr lang="en-GB" b="0" i="0" dirty="0">
              <a:latin typeface="Century Gothic" panose="020B0502020202020204" pitchFamily="34" charset="0"/>
            </a:rPr>
            <a:t>As for our senses, a large screen, such as those found in a movie theatre combined with its loud volume can subdue the senses of attentiveness, rendering a person unaware of their immediate surroundings.</a:t>
          </a:r>
          <a:endParaRPr lang="en-US" b="0" i="0" dirty="0">
            <a:latin typeface="Century Gothic" panose="020B0502020202020204" pitchFamily="34" charset="0"/>
          </a:endParaRPr>
        </a:p>
      </dgm:t>
    </dgm:pt>
    <dgm:pt modelId="{3EF9DDA6-9374-4147-AF0B-D623D70B2367}" type="parTrans" cxnId="{7064CFBE-6E9A-4807-A6EA-4D6EC1B78EAB}">
      <dgm:prSet/>
      <dgm:spPr/>
      <dgm:t>
        <a:bodyPr/>
        <a:lstStyle/>
        <a:p>
          <a:endParaRPr lang="en-US"/>
        </a:p>
      </dgm:t>
    </dgm:pt>
    <dgm:pt modelId="{3A5D462B-D077-44ED-871C-DAA0162D2192}" type="sibTrans" cxnId="{7064CFBE-6E9A-4807-A6EA-4D6EC1B78EAB}">
      <dgm:prSet/>
      <dgm:spPr/>
      <dgm:t>
        <a:bodyPr/>
        <a:lstStyle/>
        <a:p>
          <a:endParaRPr lang="en-US"/>
        </a:p>
      </dgm:t>
    </dgm:pt>
    <dgm:pt modelId="{1FC75C5C-6FF7-CD48-B930-F22C5DA526D2}" type="pres">
      <dgm:prSet presAssocID="{2CB5AEF9-72AC-4F09-B638-D06598CEA079}" presName="hierChild1" presStyleCnt="0">
        <dgm:presLayoutVars>
          <dgm:chPref val="1"/>
          <dgm:dir/>
          <dgm:animOne val="branch"/>
          <dgm:animLvl val="lvl"/>
          <dgm:resizeHandles/>
        </dgm:presLayoutVars>
      </dgm:prSet>
      <dgm:spPr/>
    </dgm:pt>
    <dgm:pt modelId="{D9D7FDC2-9914-C445-BD7A-331F95EC26CE}" type="pres">
      <dgm:prSet presAssocID="{D6226052-099D-4232-A6DB-24BBA435E321}" presName="hierRoot1" presStyleCnt="0"/>
      <dgm:spPr/>
    </dgm:pt>
    <dgm:pt modelId="{6605EB68-267E-B14E-9DF6-E09FD95CF726}" type="pres">
      <dgm:prSet presAssocID="{D6226052-099D-4232-A6DB-24BBA435E321}" presName="composite" presStyleCnt="0"/>
      <dgm:spPr/>
    </dgm:pt>
    <dgm:pt modelId="{5B358A15-B020-AF41-B864-E142B345EBCF}" type="pres">
      <dgm:prSet presAssocID="{D6226052-099D-4232-A6DB-24BBA435E321}" presName="background" presStyleLbl="node0" presStyleIdx="0" presStyleCnt="2"/>
      <dgm:spPr/>
    </dgm:pt>
    <dgm:pt modelId="{66EA2D05-DD07-CB4C-947B-5A6A419AD2B4}" type="pres">
      <dgm:prSet presAssocID="{D6226052-099D-4232-A6DB-24BBA435E321}" presName="text" presStyleLbl="fgAcc0" presStyleIdx="0" presStyleCnt="2">
        <dgm:presLayoutVars>
          <dgm:chPref val="3"/>
        </dgm:presLayoutVars>
      </dgm:prSet>
      <dgm:spPr/>
    </dgm:pt>
    <dgm:pt modelId="{6F78759D-D565-EF4F-A348-B028CBA183B2}" type="pres">
      <dgm:prSet presAssocID="{D6226052-099D-4232-A6DB-24BBA435E321}" presName="hierChild2" presStyleCnt="0"/>
      <dgm:spPr/>
    </dgm:pt>
    <dgm:pt modelId="{AAD4DAC5-9B0C-F241-997F-8015C4B74143}" type="pres">
      <dgm:prSet presAssocID="{92F9820F-C292-4D17-B43F-4C6047377FBA}" presName="hierRoot1" presStyleCnt="0"/>
      <dgm:spPr/>
    </dgm:pt>
    <dgm:pt modelId="{1BAA2AD7-F76A-6D44-BC26-C0D78DB31244}" type="pres">
      <dgm:prSet presAssocID="{92F9820F-C292-4D17-B43F-4C6047377FBA}" presName="composite" presStyleCnt="0"/>
      <dgm:spPr/>
    </dgm:pt>
    <dgm:pt modelId="{DC21DD57-0162-1A44-8C76-2E9BDC680B25}" type="pres">
      <dgm:prSet presAssocID="{92F9820F-C292-4D17-B43F-4C6047377FBA}" presName="background" presStyleLbl="node0" presStyleIdx="1" presStyleCnt="2"/>
      <dgm:spPr/>
    </dgm:pt>
    <dgm:pt modelId="{758024BA-892E-DC4A-BBAA-CBA2D6DFB71F}" type="pres">
      <dgm:prSet presAssocID="{92F9820F-C292-4D17-B43F-4C6047377FBA}" presName="text" presStyleLbl="fgAcc0" presStyleIdx="1" presStyleCnt="2">
        <dgm:presLayoutVars>
          <dgm:chPref val="3"/>
        </dgm:presLayoutVars>
      </dgm:prSet>
      <dgm:spPr/>
    </dgm:pt>
    <dgm:pt modelId="{072947FB-F441-594E-87E8-2C7BCB848AA8}" type="pres">
      <dgm:prSet presAssocID="{92F9820F-C292-4D17-B43F-4C6047377FBA}" presName="hierChild2" presStyleCnt="0"/>
      <dgm:spPr/>
    </dgm:pt>
  </dgm:ptLst>
  <dgm:cxnLst>
    <dgm:cxn modelId="{E2ED9767-62A2-324A-961F-CDB566115B94}" type="presOf" srcId="{2CB5AEF9-72AC-4F09-B638-D06598CEA079}" destId="{1FC75C5C-6FF7-CD48-B930-F22C5DA526D2}" srcOrd="0" destOrd="0" presId="urn:microsoft.com/office/officeart/2005/8/layout/hierarchy1"/>
    <dgm:cxn modelId="{257A068F-531C-4E28-BD7B-F89F832D57BD}" srcId="{2CB5AEF9-72AC-4F09-B638-D06598CEA079}" destId="{D6226052-099D-4232-A6DB-24BBA435E321}" srcOrd="0" destOrd="0" parTransId="{FD680289-5A3A-44F3-8A11-DF1D3741E80A}" sibTransId="{E86D8EC3-EA32-4BA6-B0E5-B9DF20FAB2B7}"/>
    <dgm:cxn modelId="{DE0AA1B4-72BB-724B-8EEE-F7AB997C2ED5}" type="presOf" srcId="{92F9820F-C292-4D17-B43F-4C6047377FBA}" destId="{758024BA-892E-DC4A-BBAA-CBA2D6DFB71F}" srcOrd="0" destOrd="0" presId="urn:microsoft.com/office/officeart/2005/8/layout/hierarchy1"/>
    <dgm:cxn modelId="{7064CFBE-6E9A-4807-A6EA-4D6EC1B78EAB}" srcId="{2CB5AEF9-72AC-4F09-B638-D06598CEA079}" destId="{92F9820F-C292-4D17-B43F-4C6047377FBA}" srcOrd="1" destOrd="0" parTransId="{3EF9DDA6-9374-4147-AF0B-D623D70B2367}" sibTransId="{3A5D462B-D077-44ED-871C-DAA0162D2192}"/>
    <dgm:cxn modelId="{5A7968EB-70AF-6E4A-95DA-F73BC0A74F5A}" type="presOf" srcId="{D6226052-099D-4232-A6DB-24BBA435E321}" destId="{66EA2D05-DD07-CB4C-947B-5A6A419AD2B4}" srcOrd="0" destOrd="0" presId="urn:microsoft.com/office/officeart/2005/8/layout/hierarchy1"/>
    <dgm:cxn modelId="{A6D07345-F2A2-AE48-8258-2DD4AC67D277}" type="presParOf" srcId="{1FC75C5C-6FF7-CD48-B930-F22C5DA526D2}" destId="{D9D7FDC2-9914-C445-BD7A-331F95EC26CE}" srcOrd="0" destOrd="0" presId="urn:microsoft.com/office/officeart/2005/8/layout/hierarchy1"/>
    <dgm:cxn modelId="{D6FEB720-20CF-574D-A80F-44DF771F8686}" type="presParOf" srcId="{D9D7FDC2-9914-C445-BD7A-331F95EC26CE}" destId="{6605EB68-267E-B14E-9DF6-E09FD95CF726}" srcOrd="0" destOrd="0" presId="urn:microsoft.com/office/officeart/2005/8/layout/hierarchy1"/>
    <dgm:cxn modelId="{617C2A6F-64B5-EA42-BE0D-2A9BA95AB91D}" type="presParOf" srcId="{6605EB68-267E-B14E-9DF6-E09FD95CF726}" destId="{5B358A15-B020-AF41-B864-E142B345EBCF}" srcOrd="0" destOrd="0" presId="urn:microsoft.com/office/officeart/2005/8/layout/hierarchy1"/>
    <dgm:cxn modelId="{89A970CE-AD86-8549-9590-ED01B86CFEC8}" type="presParOf" srcId="{6605EB68-267E-B14E-9DF6-E09FD95CF726}" destId="{66EA2D05-DD07-CB4C-947B-5A6A419AD2B4}" srcOrd="1" destOrd="0" presId="urn:microsoft.com/office/officeart/2005/8/layout/hierarchy1"/>
    <dgm:cxn modelId="{5E537C7F-5F02-1B44-BC50-4539262FFF53}" type="presParOf" srcId="{D9D7FDC2-9914-C445-BD7A-331F95EC26CE}" destId="{6F78759D-D565-EF4F-A348-B028CBA183B2}" srcOrd="1" destOrd="0" presId="urn:microsoft.com/office/officeart/2005/8/layout/hierarchy1"/>
    <dgm:cxn modelId="{957428AA-5609-5F44-9249-2CB0D5EF31AE}" type="presParOf" srcId="{1FC75C5C-6FF7-CD48-B930-F22C5DA526D2}" destId="{AAD4DAC5-9B0C-F241-997F-8015C4B74143}" srcOrd="1" destOrd="0" presId="urn:microsoft.com/office/officeart/2005/8/layout/hierarchy1"/>
    <dgm:cxn modelId="{89329E0D-E047-BC4D-8578-3F0240CD4389}" type="presParOf" srcId="{AAD4DAC5-9B0C-F241-997F-8015C4B74143}" destId="{1BAA2AD7-F76A-6D44-BC26-C0D78DB31244}" srcOrd="0" destOrd="0" presId="urn:microsoft.com/office/officeart/2005/8/layout/hierarchy1"/>
    <dgm:cxn modelId="{67316797-0F36-764D-A2B2-A09880DA3E11}" type="presParOf" srcId="{1BAA2AD7-F76A-6D44-BC26-C0D78DB31244}" destId="{DC21DD57-0162-1A44-8C76-2E9BDC680B25}" srcOrd="0" destOrd="0" presId="urn:microsoft.com/office/officeart/2005/8/layout/hierarchy1"/>
    <dgm:cxn modelId="{9511401D-54D6-DB44-BC71-9461C2919F95}" type="presParOf" srcId="{1BAA2AD7-F76A-6D44-BC26-C0D78DB31244}" destId="{758024BA-892E-DC4A-BBAA-CBA2D6DFB71F}" srcOrd="1" destOrd="0" presId="urn:microsoft.com/office/officeart/2005/8/layout/hierarchy1"/>
    <dgm:cxn modelId="{F6C768DB-488D-2140-99C7-14136D190CE5}" type="presParOf" srcId="{AAD4DAC5-9B0C-F241-997F-8015C4B74143}" destId="{072947FB-F441-594E-87E8-2C7BCB848AA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358A15-B020-AF41-B864-E142B345EBCF}">
      <dsp:nvSpPr>
        <dsp:cNvPr id="0" name=""/>
        <dsp:cNvSpPr/>
      </dsp:nvSpPr>
      <dsp:spPr>
        <a:xfrm>
          <a:off x="133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EA2D05-DD07-CB4C-947B-5A6A419AD2B4}">
      <dsp:nvSpPr>
        <dsp:cNvPr id="0" name=""/>
        <dsp:cNvSpPr/>
      </dsp:nvSpPr>
      <dsp:spPr>
        <a:xfrm>
          <a:off x="521008"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0" i="0" kern="1200" dirty="0">
              <a:latin typeface="Century Gothic" panose="020B0502020202020204" pitchFamily="34" charset="0"/>
            </a:rPr>
            <a:t>Ellen G. White uses several biblical passages to remind us that our thoughts become who we are. We must guard our hearts from unholy things, since Satan will use everything he can, including visual media, to distract us and destroy us.</a:t>
          </a:r>
          <a:endParaRPr lang="en-US" sz="2200" b="0" i="0" kern="1200" dirty="0">
            <a:latin typeface="Century Gothic" panose="020B0502020202020204" pitchFamily="34" charset="0"/>
          </a:endParaRPr>
        </a:p>
      </dsp:txBody>
      <dsp:txXfrm>
        <a:off x="607995" y="588328"/>
        <a:ext cx="4503113" cy="2795976"/>
      </dsp:txXfrm>
    </dsp:sp>
    <dsp:sp modelId="{DC21DD57-0162-1A44-8C76-2E9BDC680B25}">
      <dsp:nvSpPr>
        <dsp:cNvPr id="0" name=""/>
        <dsp:cNvSpPr/>
      </dsp:nvSpPr>
      <dsp:spPr>
        <a:xfrm>
          <a:off x="571777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8024BA-892E-DC4A-BBAA-CBA2D6DFB71F}">
      <dsp:nvSpPr>
        <dsp:cNvPr id="0" name=""/>
        <dsp:cNvSpPr/>
      </dsp:nvSpPr>
      <dsp:spPr>
        <a:xfrm>
          <a:off x="6237449"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0" i="0" kern="1200" dirty="0">
              <a:latin typeface="Century Gothic" panose="020B0502020202020204" pitchFamily="34" charset="0"/>
            </a:rPr>
            <a:t>As for our senses, a large screen, such as those found in a movie theatre combined with its loud volume can subdue the senses of attentiveness, rendering a person unaware of their immediate surroundings.</a:t>
          </a:r>
          <a:endParaRPr lang="en-US" sz="2200" b="0" i="0" kern="1200" dirty="0">
            <a:latin typeface="Century Gothic" panose="020B0502020202020204" pitchFamily="34" charset="0"/>
          </a:endParaRPr>
        </a:p>
      </dsp:txBody>
      <dsp:txXfrm>
        <a:off x="6324436" y="588328"/>
        <a:ext cx="4503113" cy="279597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11T10:57:11.953"/>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11T10:58:56.755"/>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11T11:00:14.445"/>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11T11:02:57.828"/>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11T11:05:09.052"/>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11T11:06:58.432"/>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11T11:59:35.221"/>
    </inkml:context>
    <inkml:brush xml:id="br0">
      <inkml:brushProperty name="width" value="0.1" units="cm"/>
      <inkml:brushProperty name="height" value="0.1" units="cm"/>
      <inkml:brushProperty name="color" value="#FFFFFF"/>
    </inkml:brush>
  </inkml:definitions>
  <inkml:trace contextRef="#ctx0" brushRef="#br0">1 0 128,'0'6'0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168038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82346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38019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161944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141284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2611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1117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0465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4555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808104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5/10/20</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052915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5/10/20</a:t>
            </a:fld>
            <a:endParaRPr lang="en-US"/>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a:p>
        </p:txBody>
      </p:sp>
    </p:spTree>
    <p:extLst>
      <p:ext uri="{BB962C8B-B14F-4D97-AF65-F5344CB8AC3E}">
        <p14:creationId xmlns:p14="http://schemas.microsoft.com/office/powerpoint/2010/main" val="353890944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hyperlink" Target="http://moviesegmentstoassessgrammargoals.blogspot.com/2014/10/frozen-future-will-x-simple-past.html" TargetMode="External"/><Relationship Id="rId3" Type="http://schemas.openxmlformats.org/officeDocument/2006/relationships/hyperlink" Target="https://roughlydaily.com/2018/06/05/news-is-what-someone-wants-suppressed-everything-else-is-advertising/" TargetMode="External"/><Relationship Id="rId7" Type="http://schemas.openxmlformats.org/officeDocument/2006/relationships/hyperlink" Target="https://askleo.com/the_first_eight_things_to_do_with_your_new_computer/" TargetMode="External"/><Relationship Id="rId12"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4.jpg"/><Relationship Id="rId11" Type="http://schemas.openxmlformats.org/officeDocument/2006/relationships/hyperlink" Target="https://en.wikipedia.org/wiki/Television" TargetMode="External"/><Relationship Id="rId5" Type="http://schemas.openxmlformats.org/officeDocument/2006/relationships/hyperlink" Target="http://tech-min.blogspot.com/2011/12/possibilities-of-tech-in-worship-space.html" TargetMode="External"/><Relationship Id="rId15" Type="http://schemas.openxmlformats.org/officeDocument/2006/relationships/hyperlink" Target="https://achurchforstarvingartists.wordpress.com/page/2/" TargetMode="External"/><Relationship Id="rId10" Type="http://schemas.openxmlformats.org/officeDocument/2006/relationships/image" Target="../media/image6.jpg"/><Relationship Id="rId4" Type="http://schemas.openxmlformats.org/officeDocument/2006/relationships/image" Target="../media/image3.jpg"/><Relationship Id="rId9" Type="http://schemas.openxmlformats.org/officeDocument/2006/relationships/hyperlink" Target="https://pixabay.com/en/iphone-smartphone-apps-apple-inc-410311/" TargetMode="External"/><Relationship Id="rId14" Type="http://schemas.openxmlformats.org/officeDocument/2006/relationships/image" Target="../media/image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hyperlink" Target="https://rageharder123.wordpress.com/2018/08/05/my-timeline-of-the-different-technologies-pre-industrial-industrial-electronic-and-digital-used-in-my-lifetime-as-of-2018/" TargetMode="External"/><Relationship Id="rId7" Type="http://schemas.openxmlformats.org/officeDocument/2006/relationships/hyperlink" Target="http://www.groundreport.com/6-ways-online-live-streaming-changed-lives/" TargetMode="External"/><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hyperlink" Target="https://vimeo.com/24538445" TargetMode="External"/><Relationship Id="rId4" Type="http://schemas.openxmlformats.org/officeDocument/2006/relationships/image" Target="../media/image1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4.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7.xml"/><Relationship Id="rId1" Type="http://schemas.openxmlformats.org/officeDocument/2006/relationships/slideLayout" Target="../slideLayouts/slideLayout2.xml"/><Relationship Id="rId5" Type="http://schemas.openxmlformats.org/officeDocument/2006/relationships/hyperlink" Target="http://www.thechildrensbookreview.com/weblog/2011/04/family-reading-reading-together-reading-aloud.html" TargetMode="External"/><Relationship Id="rId4" Type="http://schemas.openxmlformats.org/officeDocument/2006/relationships/image" Target="../media/image24.jpg"/></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hyperlink" Target="http://moviesegmentstoassessgrammargoals.blogspot.com/2014/10/frozen-future-will-x-simple-past.html" TargetMode="External"/><Relationship Id="rId3" Type="http://schemas.openxmlformats.org/officeDocument/2006/relationships/hyperlink" Target="https://roughlydaily.com/2018/06/05/news-is-what-someone-wants-suppressed-everything-else-is-advertising/" TargetMode="External"/><Relationship Id="rId7" Type="http://schemas.openxmlformats.org/officeDocument/2006/relationships/hyperlink" Target="https://askleo.com/the_first_eight_things_to_do_with_your_new_computer/" TargetMode="External"/><Relationship Id="rId12"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4.jpg"/><Relationship Id="rId11" Type="http://schemas.openxmlformats.org/officeDocument/2006/relationships/hyperlink" Target="https://en.wikipedia.org/wiki/Television" TargetMode="External"/><Relationship Id="rId5" Type="http://schemas.openxmlformats.org/officeDocument/2006/relationships/hyperlink" Target="http://tech-min.blogspot.com/2011/12/possibilities-of-tech-in-worship-space.html" TargetMode="External"/><Relationship Id="rId15" Type="http://schemas.openxmlformats.org/officeDocument/2006/relationships/hyperlink" Target="https://achurchforstarvingartists.wordpress.com/page/2/" TargetMode="External"/><Relationship Id="rId10" Type="http://schemas.openxmlformats.org/officeDocument/2006/relationships/image" Target="../media/image6.jpg"/><Relationship Id="rId4" Type="http://schemas.openxmlformats.org/officeDocument/2006/relationships/image" Target="../media/image3.jpg"/><Relationship Id="rId9" Type="http://schemas.openxmlformats.org/officeDocument/2006/relationships/hyperlink" Target="https://pixabay.com/en/iphone-smartphone-apps-apple-inc-410311/" TargetMode="External"/><Relationship Id="rId14" Type="http://schemas.openxmlformats.org/officeDocument/2006/relationships/image" Target="../media/image8.jpg"/></Relationships>
</file>

<file path=ppt/slides/_rels/slide5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g"/><Relationship Id="rId1" Type="http://schemas.openxmlformats.org/officeDocument/2006/relationships/slideLayout" Target="../slideLayouts/slideLayout2.xml"/><Relationship Id="rId4" Type="http://schemas.openxmlformats.org/officeDocument/2006/relationships/image" Target="../media/image31.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www.thechildrensbookreview.com/weblog/2011/04/family-reading-reading-together-reading-aloud.html"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g"/><Relationship Id="rId1" Type="http://schemas.openxmlformats.org/officeDocument/2006/relationships/slideLayout" Target="../slideLayouts/slideLayout2.xml"/><Relationship Id="rId4" Type="http://schemas.openxmlformats.org/officeDocument/2006/relationships/image" Target="../media/image31.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32E7F3-0EF4-46BC-A4DC-5F7C78A5DB68}"/>
              </a:ext>
            </a:extLst>
          </p:cNvPr>
          <p:cNvPicPr>
            <a:picLocks noChangeAspect="1"/>
          </p:cNvPicPr>
          <p:nvPr/>
        </p:nvPicPr>
        <p:blipFill rotWithShape="1">
          <a:blip r:embed="rId2">
            <a:alphaModFix/>
          </a:blip>
          <a:srcRect t="7063" r="-1" b="8645"/>
          <a:stretch/>
        </p:blipFill>
        <p:spPr>
          <a:xfrm>
            <a:off x="20" y="10"/>
            <a:ext cx="12188930" cy="6857990"/>
          </a:xfrm>
          <a:prstGeom prst="rect">
            <a:avLst/>
          </a:prstGeom>
        </p:spPr>
      </p:pic>
      <p:sp>
        <p:nvSpPr>
          <p:cNvPr id="20" name="Rectangle 19">
            <a:extLst>
              <a:ext uri="{FF2B5EF4-FFF2-40B4-BE49-F238E27FC236}">
                <a16:creationId xmlns:a16="http://schemas.microsoft.com/office/drawing/2014/main" id="{8F51725E-A483-43B2-A6F2-C44F502FE0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37549"/>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45E0E5-E2FE-B94E-BC76-5EE2337E9D80}"/>
              </a:ext>
            </a:extLst>
          </p:cNvPr>
          <p:cNvSpPr>
            <a:spLocks noGrp="1"/>
          </p:cNvSpPr>
          <p:nvPr>
            <p:ph type="ctrTitle"/>
          </p:nvPr>
        </p:nvSpPr>
        <p:spPr>
          <a:xfrm>
            <a:off x="1524000" y="1122363"/>
            <a:ext cx="9144000" cy="3063240"/>
          </a:xfrm>
        </p:spPr>
        <p:txBody>
          <a:bodyPr>
            <a:normAutofit/>
          </a:bodyPr>
          <a:lstStyle/>
          <a:p>
            <a:pPr algn="ctr">
              <a:lnSpc>
                <a:spcPct val="90000"/>
              </a:lnSpc>
            </a:pPr>
            <a:r>
              <a:rPr lang="en-GB" sz="10800" dirty="0">
                <a:solidFill>
                  <a:schemeClr val="bg1"/>
                </a:solidFill>
                <a:latin typeface="Century Gothic" panose="020B0502020202020204" pitchFamily="34" charset="0"/>
              </a:rPr>
              <a:t>Visual Media Critic</a:t>
            </a:r>
            <a:endParaRPr lang="en-US" sz="10800" dirty="0">
              <a:solidFill>
                <a:schemeClr val="bg1"/>
              </a:solidFill>
              <a:latin typeface="Century Gothic" panose="020B0502020202020204" pitchFamily="34" charset="0"/>
            </a:endParaRPr>
          </a:p>
        </p:txBody>
      </p:sp>
      <p:sp>
        <p:nvSpPr>
          <p:cNvPr id="3" name="Subtitle 2">
            <a:extLst>
              <a:ext uri="{FF2B5EF4-FFF2-40B4-BE49-F238E27FC236}">
                <a16:creationId xmlns:a16="http://schemas.microsoft.com/office/drawing/2014/main" id="{22E9FE8F-B579-FB4E-8584-7A07469E8B63}"/>
              </a:ext>
            </a:extLst>
          </p:cNvPr>
          <p:cNvSpPr>
            <a:spLocks noGrp="1"/>
          </p:cNvSpPr>
          <p:nvPr>
            <p:ph type="subTitle" idx="1"/>
          </p:nvPr>
        </p:nvSpPr>
        <p:spPr>
          <a:xfrm>
            <a:off x="1527048" y="4599432"/>
            <a:ext cx="9144000" cy="1536192"/>
          </a:xfrm>
        </p:spPr>
        <p:txBody>
          <a:bodyPr>
            <a:normAutofit/>
          </a:bodyPr>
          <a:lstStyle/>
          <a:p>
            <a:pPr algn="ctr"/>
            <a:r>
              <a:rPr lang="en-US" sz="3200" dirty="0">
                <a:solidFill>
                  <a:schemeClr val="bg1"/>
                </a:solidFill>
                <a:latin typeface="Century Gothic" panose="020B0502020202020204" pitchFamily="34" charset="0"/>
              </a:rPr>
              <a:t>E-</a:t>
            </a:r>
            <a:r>
              <a:rPr lang="en-US" sz="3200" dirty="0" err="1">
                <a:solidFill>
                  <a:schemeClr val="bg1"/>
                </a:solidFill>
                <a:latin typeface="Century Gothic" panose="020B0502020202020204" pitchFamily="34" charset="0"/>
              </a:rPr>
              <a:t>Honour</a:t>
            </a:r>
            <a:r>
              <a:rPr lang="en-US" sz="3200" dirty="0">
                <a:solidFill>
                  <a:schemeClr val="bg1"/>
                </a:solidFill>
                <a:latin typeface="Century Gothic" panose="020B0502020202020204" pitchFamily="34" charset="0"/>
              </a:rPr>
              <a:t> for Pathfinders</a:t>
            </a:r>
          </a:p>
        </p:txBody>
      </p:sp>
      <p:sp>
        <p:nvSpPr>
          <p:cNvPr id="22" name="Rectangle 6">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5649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1</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1. As a group, create a list of the various types of visual media. Then participate in an in-depth discussion on how varying types of media can be used to spread the gospel of Christ. Present a summary of your discussion to a different group, or share your conclusions online.</a:t>
            </a:r>
          </a:p>
        </p:txBody>
      </p:sp>
    </p:spTree>
    <p:extLst>
      <p:ext uri="{BB962C8B-B14F-4D97-AF65-F5344CB8AC3E}">
        <p14:creationId xmlns:p14="http://schemas.microsoft.com/office/powerpoint/2010/main" val="1023628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2</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2. Read Patriarchs and Prophets, chapter 41, The Apostasy at Jordan, the two paragraphs beginning with “Keep thy heart with all diligence …”. Discuss how this relates to visual media consumption and how your senses and your awareness of the surroundings are impacted.</a:t>
            </a:r>
          </a:p>
        </p:txBody>
      </p:sp>
    </p:spTree>
    <p:extLst>
      <p:ext uri="{BB962C8B-B14F-4D97-AF65-F5344CB8AC3E}">
        <p14:creationId xmlns:p14="http://schemas.microsoft.com/office/powerpoint/2010/main" val="1929603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3</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3. Compare and contrast the various ratings systems for video games, movies, and television programs with the guidance provided in Philippians 4:8.</a:t>
            </a:r>
          </a:p>
        </p:txBody>
      </p:sp>
    </p:spTree>
    <p:extLst>
      <p:ext uri="{BB962C8B-B14F-4D97-AF65-F5344CB8AC3E}">
        <p14:creationId xmlns:p14="http://schemas.microsoft.com/office/powerpoint/2010/main" val="139058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4</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4. Discuss the importance of parental involvement in the selection of media.</a:t>
            </a:r>
          </a:p>
        </p:txBody>
      </p:sp>
    </p:spTree>
    <p:extLst>
      <p:ext uri="{BB962C8B-B14F-4D97-AF65-F5344CB8AC3E}">
        <p14:creationId xmlns:p14="http://schemas.microsoft.com/office/powerpoint/2010/main" val="836784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5</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5. Discuss the impact violence in visual media plays in shaping society and its expectations.</a:t>
            </a:r>
          </a:p>
        </p:txBody>
      </p:sp>
    </p:spTree>
    <p:extLst>
      <p:ext uri="{BB962C8B-B14F-4D97-AF65-F5344CB8AC3E}">
        <p14:creationId xmlns:p14="http://schemas.microsoft.com/office/powerpoint/2010/main" val="2811030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6</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6. Follow the current news for three days and evaluate the sources and accuracy of what has been reported. Evaluate on a scale of one to five where each report falls, with one representing pure entertainment and five representing strictly informational news. Prepare and present your findings to your group.</a:t>
            </a:r>
          </a:p>
        </p:txBody>
      </p:sp>
    </p:spTree>
    <p:extLst>
      <p:ext uri="{BB962C8B-B14F-4D97-AF65-F5344CB8AC3E}">
        <p14:creationId xmlns:p14="http://schemas.microsoft.com/office/powerpoint/2010/main" val="2283973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7</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7. Search the writings of Ellen White for counsel on the wise use of time. Select and read a passage discovered during your search.</a:t>
            </a:r>
          </a:p>
        </p:txBody>
      </p:sp>
    </p:spTree>
    <p:extLst>
      <p:ext uri="{BB962C8B-B14F-4D97-AF65-F5344CB8AC3E}">
        <p14:creationId xmlns:p14="http://schemas.microsoft.com/office/powerpoint/2010/main" val="4100416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8</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8. Keep a detailed record of the amount of time and types of all visual media you consume during a four-day period. Include the following data in your records:</a:t>
            </a:r>
          </a:p>
          <a:p>
            <a:pPr marL="0" indent="0">
              <a:buNone/>
            </a:pPr>
            <a:r>
              <a:rPr lang="en-GB" dirty="0">
                <a:latin typeface="Century Gothic" panose="020B0502020202020204" pitchFamily="34" charset="0"/>
              </a:rPr>
              <a:t>a. Time spent viewing</a:t>
            </a:r>
            <a:br>
              <a:rPr lang="en-GB" dirty="0">
                <a:latin typeface="Century Gothic" panose="020B0502020202020204" pitchFamily="34" charset="0"/>
              </a:rPr>
            </a:br>
            <a:r>
              <a:rPr lang="en-GB" dirty="0">
                <a:latin typeface="Century Gothic" panose="020B0502020202020204" pitchFamily="34" charset="0"/>
              </a:rPr>
              <a:t>b. Media rating and rating organization (if available)</a:t>
            </a:r>
            <a:br>
              <a:rPr lang="en-GB" dirty="0">
                <a:latin typeface="Century Gothic" panose="020B0502020202020204" pitchFamily="34" charset="0"/>
              </a:rPr>
            </a:br>
            <a:r>
              <a:rPr lang="en-GB" dirty="0">
                <a:latin typeface="Century Gothic" panose="020B0502020202020204" pitchFamily="34" charset="0"/>
              </a:rPr>
              <a:t>c. The plot or theme</a:t>
            </a:r>
            <a:br>
              <a:rPr lang="en-GB" dirty="0">
                <a:latin typeface="Century Gothic" panose="020B0502020202020204" pitchFamily="34" charset="0"/>
              </a:rPr>
            </a:br>
            <a:r>
              <a:rPr lang="en-GB" dirty="0">
                <a:latin typeface="Century Gothic" panose="020B0502020202020204" pitchFamily="34" charset="0"/>
              </a:rPr>
              <a:t>d. Purity of content vs sexual and/or violent themes</a:t>
            </a:r>
            <a:br>
              <a:rPr lang="en-GB" dirty="0">
                <a:latin typeface="Century Gothic" panose="020B0502020202020204" pitchFamily="34" charset="0"/>
              </a:rPr>
            </a:br>
            <a:r>
              <a:rPr lang="en-GB" dirty="0">
                <a:latin typeface="Century Gothic" panose="020B0502020202020204" pitchFamily="34" charset="0"/>
              </a:rPr>
              <a:t>e. The message that was presented by the media</a:t>
            </a:r>
          </a:p>
        </p:txBody>
      </p:sp>
    </p:spTree>
    <p:extLst>
      <p:ext uri="{BB962C8B-B14F-4D97-AF65-F5344CB8AC3E}">
        <p14:creationId xmlns:p14="http://schemas.microsoft.com/office/powerpoint/2010/main" val="4230435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8</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Prepare a graph or chart illustrating your findings. What changes, if any, do you need to make to your viewing habits? Evaluate how being a Christian should affect your use of media. Be detailed and honest, taking into account what you have experienced in this honour. Share your evaluation in a letter, report, or journal with a trusted friend or leader.</a:t>
            </a:r>
          </a:p>
        </p:txBody>
      </p:sp>
    </p:spTree>
    <p:extLst>
      <p:ext uri="{BB962C8B-B14F-4D97-AF65-F5344CB8AC3E}">
        <p14:creationId xmlns:p14="http://schemas.microsoft.com/office/powerpoint/2010/main" val="2071888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9</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lnSpc>
                <a:spcPct val="100000"/>
              </a:lnSpc>
              <a:buNone/>
            </a:pPr>
            <a:r>
              <a:rPr lang="en-GB" dirty="0">
                <a:latin typeface="Century Gothic" panose="020B0502020202020204" pitchFamily="34" charset="0"/>
              </a:rPr>
              <a:t>9. View a media presentation with your family. After the viewing, interview your family members using the following questions:</a:t>
            </a:r>
            <a:endParaRPr lang="en-GB">
              <a:latin typeface="Century Gothic" panose="020B0502020202020204" pitchFamily="34" charset="0"/>
            </a:endParaRPr>
          </a:p>
          <a:p>
            <a:pPr marL="0" indent="0">
              <a:lnSpc>
                <a:spcPct val="100000"/>
              </a:lnSpc>
              <a:buNone/>
            </a:pPr>
            <a:r>
              <a:rPr lang="en-GB" dirty="0">
                <a:latin typeface="Century Gothic" panose="020B0502020202020204" pitchFamily="34" charset="0"/>
              </a:rPr>
              <a:t>a. Did you find the presentation entertaining?</a:t>
            </a:r>
            <a:br>
              <a:rPr lang="en-GB" dirty="0">
                <a:latin typeface="Century Gothic" panose="020B0502020202020204" pitchFamily="34" charset="0"/>
              </a:rPr>
            </a:br>
            <a:r>
              <a:rPr lang="en-GB" dirty="0">
                <a:latin typeface="Century Gothic" panose="020B0502020202020204" pitchFamily="34" charset="0"/>
              </a:rPr>
              <a:t>b. Did you learn anything valuable?</a:t>
            </a:r>
            <a:br>
              <a:rPr lang="en-GB" dirty="0">
                <a:latin typeface="Century Gothic" panose="020B0502020202020204" pitchFamily="34" charset="0"/>
              </a:rPr>
            </a:br>
            <a:r>
              <a:rPr lang="en-GB" dirty="0">
                <a:latin typeface="Century Gothic" panose="020B0502020202020204" pitchFamily="34" charset="0"/>
              </a:rPr>
              <a:t>c. Would you watch the presentation again? Why or why not?</a:t>
            </a:r>
            <a:br>
              <a:rPr lang="en-GB" dirty="0">
                <a:latin typeface="Century Gothic" panose="020B0502020202020204" pitchFamily="34" charset="0"/>
              </a:rPr>
            </a:br>
            <a:r>
              <a:rPr lang="en-GB" dirty="0">
                <a:latin typeface="Century Gothic" panose="020B0502020202020204" pitchFamily="34" charset="0"/>
              </a:rPr>
              <a:t>d. Did you feel your time was well spent in watching the media?</a:t>
            </a:r>
            <a:endParaRPr lang="en-GB">
              <a:latin typeface="Century Gothic" panose="020B0502020202020204" pitchFamily="34" charset="0"/>
            </a:endParaRPr>
          </a:p>
        </p:txBody>
      </p:sp>
    </p:spTree>
    <p:extLst>
      <p:ext uri="{BB962C8B-B14F-4D97-AF65-F5344CB8AC3E}">
        <p14:creationId xmlns:p14="http://schemas.microsoft.com/office/powerpoint/2010/main" val="4084623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10</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10. Create a speech, presentation, or game that shows what you have learned about the critique of visual media while earning this honour. Share this presentation with a group.</a:t>
            </a:r>
          </a:p>
        </p:txBody>
      </p:sp>
    </p:spTree>
    <p:extLst>
      <p:ext uri="{BB962C8B-B14F-4D97-AF65-F5344CB8AC3E}">
        <p14:creationId xmlns:p14="http://schemas.microsoft.com/office/powerpoint/2010/main" val="2663305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4"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0CD5DF-2903-4B44-89DF-0237F2E5F8D2}"/>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9600" dirty="0">
                <a:solidFill>
                  <a:srgbClr val="D13EA1"/>
                </a:solidFill>
                <a:latin typeface="Century Gothic" panose="020B0502020202020204" pitchFamily="34" charset="0"/>
              </a:rPr>
              <a:t>Definitions…</a:t>
            </a:r>
          </a:p>
        </p:txBody>
      </p:sp>
      <p:sp>
        <p:nvSpPr>
          <p:cNvPr id="12" name="Rectangle 6">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1419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70F514-82C3-A943-A9CC-BC3FF6BD2713}"/>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What is a critic?</a:t>
            </a:r>
          </a:p>
        </p:txBody>
      </p:sp>
      <p:sp>
        <p:nvSpPr>
          <p:cNvPr id="3" name="Content Placeholder 2">
            <a:extLst>
              <a:ext uri="{FF2B5EF4-FFF2-40B4-BE49-F238E27FC236}">
                <a16:creationId xmlns:a16="http://schemas.microsoft.com/office/drawing/2014/main" id="{1E4E86F3-D68D-774D-88B0-1EB2E9C1B09C}"/>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A </a:t>
            </a:r>
            <a:r>
              <a:rPr lang="en-GB" dirty="0">
                <a:solidFill>
                  <a:srgbClr val="FF0000"/>
                </a:solidFill>
                <a:latin typeface="Century Gothic" panose="020B0502020202020204" pitchFamily="34" charset="0"/>
              </a:rPr>
              <a:t>critic</a:t>
            </a:r>
            <a:r>
              <a:rPr lang="en-GB" dirty="0">
                <a:latin typeface="Century Gothic" panose="020B0502020202020204" pitchFamily="34" charset="0"/>
              </a:rPr>
              <a:t> is a professional who communicates an assessment and an opinion of various forms of creative works such as art, literature, music, cinema, theatre, fashion, architecture, and food. Does, what they assess, achieve its purpose and its creator's intention. </a:t>
            </a:r>
          </a:p>
          <a:p>
            <a:pPr marL="0" indent="0">
              <a:buNone/>
            </a:pPr>
            <a:r>
              <a:rPr lang="en-GB" dirty="0">
                <a:solidFill>
                  <a:srgbClr val="FF0000"/>
                </a:solidFill>
                <a:latin typeface="Century Gothic" panose="020B0502020202020204" pitchFamily="34" charset="0"/>
              </a:rPr>
              <a:t>Critical thinking </a:t>
            </a:r>
            <a:r>
              <a:rPr lang="en-GB" dirty="0">
                <a:latin typeface="Century Gothic" panose="020B0502020202020204" pitchFamily="34" charset="0"/>
              </a:rPr>
              <a:t>is the analysis of facts to form a judgment.</a:t>
            </a:r>
            <a:endParaRPr lang="en-US" dirty="0">
              <a:latin typeface="Century Gothic" panose="020B0502020202020204" pitchFamily="34" charset="0"/>
            </a:endParaRPr>
          </a:p>
          <a:p>
            <a:pPr marL="0" indent="0">
              <a:buNone/>
            </a:pPr>
            <a:r>
              <a:rPr lang="en-GB" sz="1600" dirty="0">
                <a:latin typeface="Century Gothic" panose="020B0502020202020204" pitchFamily="34" charset="0"/>
              </a:rPr>
              <a:t>Edward M. Glaser. "Defining Critical Thinking". The International </a:t>
            </a:r>
            <a:r>
              <a:rPr lang="en-GB" sz="1600" dirty="0" err="1">
                <a:latin typeface="Century Gothic" panose="020B0502020202020204" pitchFamily="34" charset="0"/>
              </a:rPr>
              <a:t>Center</a:t>
            </a:r>
            <a:r>
              <a:rPr lang="en-GB" sz="1600" dirty="0">
                <a:latin typeface="Century Gothic" panose="020B0502020202020204" pitchFamily="34" charset="0"/>
              </a:rPr>
              <a:t> for the Assessment of Higher Order Thinking (ICAT, US)/Critical Thinking Community. Retrieved 22 March 2017.</a:t>
            </a:r>
            <a:endParaRPr lang="en-US" sz="1600" dirty="0">
              <a:latin typeface="Century Gothic" panose="020B0502020202020204" pitchFamily="34" charset="0"/>
            </a:endParaRPr>
          </a:p>
        </p:txBody>
      </p:sp>
    </p:spTree>
    <p:extLst>
      <p:ext uri="{BB962C8B-B14F-4D97-AF65-F5344CB8AC3E}">
        <p14:creationId xmlns:p14="http://schemas.microsoft.com/office/powerpoint/2010/main" val="379751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3774C1-F3EC-D241-B00E-FF9C2D626D12}"/>
              </a:ext>
            </a:extLst>
          </p:cNvPr>
          <p:cNvSpPr>
            <a:spLocks noGrp="1"/>
          </p:cNvSpPr>
          <p:nvPr>
            <p:ph type="title"/>
          </p:nvPr>
        </p:nvSpPr>
        <p:spPr>
          <a:xfrm>
            <a:off x="5297762" y="329184"/>
            <a:ext cx="6251110" cy="1783080"/>
          </a:xfrm>
        </p:spPr>
        <p:txBody>
          <a:bodyPr anchor="b">
            <a:normAutofit/>
          </a:bodyPr>
          <a:lstStyle/>
          <a:p>
            <a:pPr>
              <a:lnSpc>
                <a:spcPct val="90000"/>
              </a:lnSpc>
            </a:pPr>
            <a:r>
              <a:rPr lang="en-US" sz="6100">
                <a:latin typeface="Century Gothic" panose="020B0502020202020204" pitchFamily="34" charset="0"/>
              </a:rPr>
              <a:t>What is Media?</a:t>
            </a:r>
          </a:p>
        </p:txBody>
      </p:sp>
      <p:sp>
        <p:nvSpPr>
          <p:cNvPr id="11"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49FF8B3-0F41-354E-A52C-7155D95B074D}"/>
              </a:ext>
            </a:extLst>
          </p:cNvPr>
          <p:cNvSpPr>
            <a:spLocks noGrp="1"/>
          </p:cNvSpPr>
          <p:nvPr>
            <p:ph idx="1"/>
          </p:nvPr>
        </p:nvSpPr>
        <p:spPr>
          <a:xfrm>
            <a:off x="5297761" y="2706624"/>
            <a:ext cx="6515297" cy="3822192"/>
          </a:xfrm>
        </p:spPr>
        <p:txBody>
          <a:bodyPr>
            <a:normAutofit lnSpcReduction="10000"/>
          </a:bodyPr>
          <a:lstStyle/>
          <a:p>
            <a:pPr marL="0" indent="0">
              <a:lnSpc>
                <a:spcPct val="100000"/>
              </a:lnSpc>
              <a:spcBef>
                <a:spcPts val="0"/>
              </a:spcBef>
              <a:buNone/>
            </a:pPr>
            <a:r>
              <a:rPr lang="en-GB" dirty="0">
                <a:latin typeface="Century Gothic" panose="020B0502020202020204" pitchFamily="34" charset="0"/>
              </a:rPr>
              <a:t>media</a:t>
            </a:r>
          </a:p>
          <a:p>
            <a:pPr marL="0" indent="0">
              <a:lnSpc>
                <a:spcPct val="100000"/>
              </a:lnSpc>
              <a:spcBef>
                <a:spcPts val="0"/>
              </a:spcBef>
              <a:buNone/>
            </a:pPr>
            <a:r>
              <a:rPr lang="en-GB" baseline="30000" dirty="0">
                <a:latin typeface="Century Gothic" panose="020B0502020202020204" pitchFamily="34" charset="0"/>
              </a:rPr>
              <a:t>[ </a:t>
            </a:r>
            <a:r>
              <a:rPr lang="en-GB" baseline="30000" dirty="0" err="1">
                <a:latin typeface="Century Gothic" panose="020B0502020202020204" pitchFamily="34" charset="0"/>
              </a:rPr>
              <a:t>mee</a:t>
            </a:r>
            <a:r>
              <a:rPr lang="en-GB" baseline="30000" dirty="0">
                <a:latin typeface="Century Gothic" panose="020B0502020202020204" pitchFamily="34" charset="0"/>
              </a:rPr>
              <a:t>-dee-uh ]</a:t>
            </a:r>
            <a:endParaRPr lang="en-GB" dirty="0">
              <a:latin typeface="Century Gothic" panose="020B0502020202020204" pitchFamily="34" charset="0"/>
            </a:endParaRPr>
          </a:p>
          <a:p>
            <a:pPr marL="0" indent="0">
              <a:lnSpc>
                <a:spcPct val="100000"/>
              </a:lnSpc>
              <a:spcBef>
                <a:spcPts val="0"/>
              </a:spcBef>
              <a:buNone/>
            </a:pPr>
            <a:r>
              <a:rPr lang="en-GB" dirty="0">
                <a:latin typeface="Century Gothic" panose="020B0502020202020204" pitchFamily="34" charset="0"/>
              </a:rPr>
              <a:t>noun</a:t>
            </a:r>
          </a:p>
          <a:p>
            <a:pPr marL="0" indent="0">
              <a:lnSpc>
                <a:spcPct val="100000"/>
              </a:lnSpc>
              <a:spcBef>
                <a:spcPts val="0"/>
              </a:spcBef>
              <a:buNone/>
            </a:pPr>
            <a:r>
              <a:rPr lang="en-GB" dirty="0">
                <a:latin typeface="Century Gothic" panose="020B0502020202020204" pitchFamily="34" charset="0"/>
              </a:rPr>
              <a:t>a plural of medium.</a:t>
            </a:r>
          </a:p>
          <a:p>
            <a:pPr marL="0" indent="0">
              <a:lnSpc>
                <a:spcPct val="100000"/>
              </a:lnSpc>
              <a:spcBef>
                <a:spcPts val="0"/>
              </a:spcBef>
              <a:buNone/>
            </a:pPr>
            <a:r>
              <a:rPr lang="en-GB" dirty="0">
                <a:latin typeface="Century Gothic" panose="020B0502020202020204" pitchFamily="34" charset="0"/>
              </a:rPr>
              <a:t>(usually used with a plural verb) </a:t>
            </a:r>
            <a:r>
              <a:rPr lang="en-GB" b="1" dirty="0">
                <a:latin typeface="Century Gothic" panose="020B0502020202020204" pitchFamily="34" charset="0"/>
              </a:rPr>
              <a:t>the means of communication</a:t>
            </a:r>
            <a:r>
              <a:rPr lang="en-GB" dirty="0">
                <a:latin typeface="Century Gothic" panose="020B0502020202020204" pitchFamily="34" charset="0"/>
              </a:rPr>
              <a:t>, as radio and television, newspapers, magazines, and the Internet, that reach or influence people widely.</a:t>
            </a:r>
          </a:p>
          <a:p>
            <a:pPr marL="0" indent="0">
              <a:lnSpc>
                <a:spcPct val="100000"/>
              </a:lnSpc>
              <a:buNone/>
            </a:pPr>
            <a:endParaRPr lang="en-US" sz="2000" dirty="0">
              <a:latin typeface="Century Gothic" panose="020B0502020202020204" pitchFamily="34" charset="0"/>
            </a:endParaRPr>
          </a:p>
        </p:txBody>
      </p:sp>
      <p:pic>
        <p:nvPicPr>
          <p:cNvPr id="5" name="Picture 4">
            <a:extLst>
              <a:ext uri="{FF2B5EF4-FFF2-40B4-BE49-F238E27FC236}">
                <a16:creationId xmlns:a16="http://schemas.microsoft.com/office/drawing/2014/main" id="{AC9F4524-755A-4021-A53D-4032631D1A6A}"/>
              </a:ext>
            </a:extLst>
          </p:cNvPr>
          <p:cNvPicPr>
            <a:picLocks noChangeAspect="1"/>
          </p:cNvPicPr>
          <p:nvPr/>
        </p:nvPicPr>
        <p:blipFill rotWithShape="1">
          <a:blip r:embed="rId2"/>
          <a:srcRect l="14779" r="39890"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2754229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50928B-C77A-244C-A04A-AEC72525CDAC}"/>
              </a:ext>
            </a:extLst>
          </p:cNvPr>
          <p:cNvSpPr>
            <a:spLocks noGrp="1"/>
          </p:cNvSpPr>
          <p:nvPr>
            <p:ph type="title"/>
          </p:nvPr>
        </p:nvSpPr>
        <p:spPr>
          <a:xfrm>
            <a:off x="635000" y="640823"/>
            <a:ext cx="3418659" cy="5583148"/>
          </a:xfrm>
        </p:spPr>
        <p:txBody>
          <a:bodyPr anchor="ctr">
            <a:normAutofit/>
          </a:bodyPr>
          <a:lstStyle/>
          <a:p>
            <a:r>
              <a:rPr lang="en-US" sz="6000" dirty="0">
                <a:latin typeface="Century Gothic" panose="020B0502020202020204" pitchFamily="34" charset="0"/>
              </a:rPr>
              <a:t>Types of Visual Media</a:t>
            </a:r>
          </a:p>
        </p:txBody>
      </p:sp>
      <p:sp>
        <p:nvSpPr>
          <p:cNvPr id="37"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rgbClr val="D13EA1"/>
          </a:solidFill>
          <a:ln w="34925">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8E8625-73BB-FE41-AD4C-03185F0D9EF8}"/>
              </a:ext>
            </a:extLst>
          </p:cNvPr>
          <p:cNvSpPr txBox="1"/>
          <p:nvPr/>
        </p:nvSpPr>
        <p:spPr>
          <a:xfrm>
            <a:off x="444843" y="494270"/>
            <a:ext cx="3447535" cy="369332"/>
          </a:xfrm>
          <a:prstGeom prst="rect">
            <a:avLst/>
          </a:prstGeom>
          <a:noFill/>
        </p:spPr>
        <p:txBody>
          <a:bodyPr wrap="square" rtlCol="0">
            <a:spAutoFit/>
          </a:bodyPr>
          <a:lstStyle/>
          <a:p>
            <a:r>
              <a:rPr lang="en-GB" dirty="0">
                <a:latin typeface="Century Gothic" panose="020B0502020202020204" pitchFamily="34" charset="0"/>
              </a:rPr>
              <a:t>Requirement 1</a:t>
            </a:r>
            <a:r>
              <a:rPr lang="en-GB" b="1" dirty="0"/>
              <a:t>:</a:t>
            </a:r>
            <a:endParaRPr lang="en-US" dirty="0"/>
          </a:p>
        </p:txBody>
      </p:sp>
      <p:sp>
        <p:nvSpPr>
          <p:cNvPr id="6" name="Content Placeholder 5">
            <a:extLst>
              <a:ext uri="{FF2B5EF4-FFF2-40B4-BE49-F238E27FC236}">
                <a16:creationId xmlns:a16="http://schemas.microsoft.com/office/drawing/2014/main" id="{0F90DD21-F7A7-F046-944D-23EDDE650278}"/>
              </a:ext>
            </a:extLst>
          </p:cNvPr>
          <p:cNvSpPr>
            <a:spLocks noGrp="1"/>
          </p:cNvSpPr>
          <p:nvPr>
            <p:ph idx="1"/>
          </p:nvPr>
        </p:nvSpPr>
        <p:spPr>
          <a:xfrm>
            <a:off x="4594612" y="1779372"/>
            <a:ext cx="6759187" cy="4401971"/>
          </a:xfrm>
        </p:spPr>
        <p:txBody>
          <a:bodyPr/>
          <a:lstStyle/>
          <a:p>
            <a:pPr lvl="0">
              <a:lnSpc>
                <a:spcPct val="100000"/>
              </a:lnSpc>
              <a:spcAft>
                <a:spcPts val="0"/>
              </a:spcAft>
            </a:pPr>
            <a:r>
              <a:rPr lang="en-GB" dirty="0">
                <a:latin typeface="Century Gothic" panose="020B0502020202020204" pitchFamily="34" charset="0"/>
              </a:rPr>
              <a:t>digital and printed images, </a:t>
            </a:r>
          </a:p>
          <a:p>
            <a:pPr lvl="0">
              <a:lnSpc>
                <a:spcPct val="100000"/>
              </a:lnSpc>
              <a:spcAft>
                <a:spcPts val="0"/>
              </a:spcAft>
            </a:pPr>
            <a:r>
              <a:rPr lang="en-GB" dirty="0">
                <a:latin typeface="Century Gothic" panose="020B0502020202020204" pitchFamily="34" charset="0"/>
              </a:rPr>
              <a:t>photography, </a:t>
            </a:r>
          </a:p>
          <a:p>
            <a:pPr lvl="0">
              <a:lnSpc>
                <a:spcPct val="100000"/>
              </a:lnSpc>
              <a:spcAft>
                <a:spcPts val="0"/>
              </a:spcAft>
            </a:pPr>
            <a:r>
              <a:rPr lang="en-GB" dirty="0">
                <a:latin typeface="Century Gothic" panose="020B0502020202020204" pitchFamily="34" charset="0"/>
              </a:rPr>
              <a:t>graphic design, </a:t>
            </a:r>
          </a:p>
          <a:p>
            <a:pPr lvl="0">
              <a:lnSpc>
                <a:spcPct val="100000"/>
              </a:lnSpc>
              <a:spcAft>
                <a:spcPts val="0"/>
              </a:spcAft>
            </a:pPr>
            <a:r>
              <a:rPr lang="en-GB" dirty="0">
                <a:latin typeface="Century Gothic" panose="020B0502020202020204" pitchFamily="34" charset="0"/>
              </a:rPr>
              <a:t>fashion, videos, </a:t>
            </a:r>
          </a:p>
          <a:p>
            <a:pPr lvl="0">
              <a:lnSpc>
                <a:spcPct val="100000"/>
              </a:lnSpc>
              <a:spcAft>
                <a:spcPts val="0"/>
              </a:spcAft>
            </a:pPr>
            <a:r>
              <a:rPr lang="en-GB" dirty="0">
                <a:latin typeface="Century Gothic" panose="020B0502020202020204" pitchFamily="34" charset="0"/>
              </a:rPr>
              <a:t>architectural structures and fine arts.</a:t>
            </a:r>
          </a:p>
        </p:txBody>
      </p:sp>
      <p:sp>
        <p:nvSpPr>
          <p:cNvPr id="7" name="TextBox 6">
            <a:extLst>
              <a:ext uri="{FF2B5EF4-FFF2-40B4-BE49-F238E27FC236}">
                <a16:creationId xmlns:a16="http://schemas.microsoft.com/office/drawing/2014/main" id="{92DBB074-7FBD-5847-875F-CC3AB6EE7E4F}"/>
              </a:ext>
            </a:extLst>
          </p:cNvPr>
          <p:cNvSpPr txBox="1"/>
          <p:nvPr/>
        </p:nvSpPr>
        <p:spPr>
          <a:xfrm>
            <a:off x="4720281" y="598195"/>
            <a:ext cx="6437870" cy="523220"/>
          </a:xfrm>
          <a:prstGeom prst="rect">
            <a:avLst/>
          </a:prstGeom>
          <a:noFill/>
        </p:spPr>
        <p:txBody>
          <a:bodyPr wrap="square" rtlCol="0">
            <a:spAutoFit/>
          </a:bodyPr>
          <a:lstStyle/>
          <a:p>
            <a:pPr lvl="0">
              <a:lnSpc>
                <a:spcPct val="100000"/>
              </a:lnSpc>
              <a:spcAft>
                <a:spcPts val="0"/>
              </a:spcAft>
            </a:pPr>
            <a:r>
              <a:rPr lang="en-GB" sz="2800" b="1" dirty="0">
                <a:latin typeface="Century Gothic" panose="020B0502020202020204" pitchFamily="34" charset="0"/>
              </a:rPr>
              <a:t>Types of visual media include </a:t>
            </a:r>
          </a:p>
        </p:txBody>
      </p:sp>
    </p:spTree>
    <p:extLst>
      <p:ext uri="{BB962C8B-B14F-4D97-AF65-F5344CB8AC3E}">
        <p14:creationId xmlns:p14="http://schemas.microsoft.com/office/powerpoint/2010/main" val="895297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close up of a newspaper&#10;&#10;Description automatically generated">
            <a:extLst>
              <a:ext uri="{FF2B5EF4-FFF2-40B4-BE49-F238E27FC236}">
                <a16:creationId xmlns:a16="http://schemas.microsoft.com/office/drawing/2014/main" id="{481CA951-2801-6543-81DE-597ECC725D5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029374" y="4082434"/>
            <a:ext cx="3056953" cy="1701261"/>
          </a:xfrm>
          <a:prstGeom prst="rect">
            <a:avLst/>
          </a:prstGeom>
        </p:spPr>
      </p:pic>
      <p:sp>
        <p:nvSpPr>
          <p:cNvPr id="2" name="Title 1">
            <a:extLst>
              <a:ext uri="{FF2B5EF4-FFF2-40B4-BE49-F238E27FC236}">
                <a16:creationId xmlns:a16="http://schemas.microsoft.com/office/drawing/2014/main" id="{BD50928B-C77A-244C-A04A-AEC72525CDAC}"/>
              </a:ext>
            </a:extLst>
          </p:cNvPr>
          <p:cNvSpPr>
            <a:spLocks noGrp="1"/>
          </p:cNvSpPr>
          <p:nvPr>
            <p:ph type="title"/>
          </p:nvPr>
        </p:nvSpPr>
        <p:spPr>
          <a:xfrm>
            <a:off x="3415271" y="257763"/>
            <a:ext cx="8331886" cy="1583393"/>
          </a:xfrm>
        </p:spPr>
        <p:txBody>
          <a:bodyPr anchor="ctr">
            <a:normAutofit fontScale="90000"/>
          </a:bodyPr>
          <a:lstStyle/>
          <a:p>
            <a:r>
              <a:rPr lang="en-GB" sz="6000" dirty="0">
                <a:latin typeface="Century Gothic" panose="020B0502020202020204" pitchFamily="34" charset="0"/>
              </a:rPr>
              <a:t>Visual media is seen on</a:t>
            </a:r>
            <a:endParaRPr lang="en-US" sz="6000" dirty="0">
              <a:latin typeface="Century Gothic" panose="020B0502020202020204" pitchFamily="34" charset="0"/>
            </a:endParaRPr>
          </a:p>
        </p:txBody>
      </p:sp>
      <p:sp>
        <p:nvSpPr>
          <p:cNvPr id="6" name="TextBox 5">
            <a:extLst>
              <a:ext uri="{FF2B5EF4-FFF2-40B4-BE49-F238E27FC236}">
                <a16:creationId xmlns:a16="http://schemas.microsoft.com/office/drawing/2014/main" id="{9E4257C1-8829-B34D-A0A8-F46890C219C2}"/>
              </a:ext>
            </a:extLst>
          </p:cNvPr>
          <p:cNvSpPr txBox="1"/>
          <p:nvPr/>
        </p:nvSpPr>
        <p:spPr>
          <a:xfrm>
            <a:off x="444843" y="494270"/>
            <a:ext cx="3447535" cy="369332"/>
          </a:xfrm>
          <a:prstGeom prst="rect">
            <a:avLst/>
          </a:prstGeom>
          <a:noFill/>
        </p:spPr>
        <p:txBody>
          <a:bodyPr wrap="square" rtlCol="0">
            <a:spAutoFit/>
          </a:bodyPr>
          <a:lstStyle/>
          <a:p>
            <a:r>
              <a:rPr lang="en-GB" dirty="0">
                <a:latin typeface="Century Gothic" panose="020B0502020202020204" pitchFamily="34" charset="0"/>
              </a:rPr>
              <a:t>Requirement 1</a:t>
            </a:r>
            <a:r>
              <a:rPr lang="en-GB" b="1" dirty="0"/>
              <a:t>:</a:t>
            </a:r>
            <a:endParaRPr lang="en-US" dirty="0"/>
          </a:p>
        </p:txBody>
      </p:sp>
      <p:sp>
        <p:nvSpPr>
          <p:cNvPr id="3" name="Content Placeholder 2">
            <a:extLst>
              <a:ext uri="{FF2B5EF4-FFF2-40B4-BE49-F238E27FC236}">
                <a16:creationId xmlns:a16="http://schemas.microsoft.com/office/drawing/2014/main" id="{DDE2B835-C0B6-CC4E-B0B1-71CA80972394}"/>
              </a:ext>
            </a:extLst>
          </p:cNvPr>
          <p:cNvSpPr>
            <a:spLocks noGrp="1"/>
          </p:cNvSpPr>
          <p:nvPr>
            <p:ph idx="1"/>
          </p:nvPr>
        </p:nvSpPr>
        <p:spPr>
          <a:xfrm>
            <a:off x="6096000" y="2001795"/>
            <a:ext cx="5257800" cy="4179548"/>
          </a:xfrm>
        </p:spPr>
        <p:txBody>
          <a:bodyPr>
            <a:normAutofit fontScale="92500" lnSpcReduction="10000"/>
          </a:bodyPr>
          <a:lstStyle/>
          <a:p>
            <a:r>
              <a:rPr lang="en-GB" dirty="0">
                <a:latin typeface="Century Gothic" panose="020B0502020202020204" pitchFamily="34" charset="0"/>
              </a:rPr>
              <a:t>billboards, </a:t>
            </a:r>
          </a:p>
          <a:p>
            <a:r>
              <a:rPr lang="en-GB" dirty="0">
                <a:latin typeface="Century Gothic" panose="020B0502020202020204" pitchFamily="34" charset="0"/>
              </a:rPr>
              <a:t>smartphones, </a:t>
            </a:r>
          </a:p>
          <a:p>
            <a:r>
              <a:rPr lang="en-GB" dirty="0">
                <a:latin typeface="Century Gothic" panose="020B0502020202020204" pitchFamily="34" charset="0"/>
              </a:rPr>
              <a:t>newspapers, </a:t>
            </a:r>
          </a:p>
          <a:p>
            <a:r>
              <a:rPr lang="en-GB" dirty="0">
                <a:latin typeface="Century Gothic" panose="020B0502020202020204" pitchFamily="34" charset="0"/>
              </a:rPr>
              <a:t>screen projectors, </a:t>
            </a:r>
          </a:p>
          <a:p>
            <a:r>
              <a:rPr lang="en-GB" dirty="0">
                <a:latin typeface="Century Gothic" panose="020B0502020202020204" pitchFamily="34" charset="0"/>
              </a:rPr>
              <a:t>posters, </a:t>
            </a:r>
          </a:p>
          <a:p>
            <a:r>
              <a:rPr lang="en-GB" dirty="0">
                <a:latin typeface="Century Gothic" panose="020B0502020202020204" pitchFamily="34" charset="0"/>
              </a:rPr>
              <a:t>televisions, </a:t>
            </a:r>
          </a:p>
          <a:p>
            <a:r>
              <a:rPr lang="en-GB" dirty="0">
                <a:latin typeface="Century Gothic" panose="020B0502020202020204" pitchFamily="34" charset="0"/>
              </a:rPr>
              <a:t>computers and various other mediums and devices.</a:t>
            </a:r>
          </a:p>
          <a:p>
            <a:endParaRPr lang="en-US" dirty="0"/>
          </a:p>
        </p:txBody>
      </p:sp>
      <p:pic>
        <p:nvPicPr>
          <p:cNvPr id="10" name="Picture 9" descr="A picture containing light&#10;&#10;Description automatically generated">
            <a:extLst>
              <a:ext uri="{FF2B5EF4-FFF2-40B4-BE49-F238E27FC236}">
                <a16:creationId xmlns:a16="http://schemas.microsoft.com/office/drawing/2014/main" id="{A94C7594-7690-7242-A6F9-8B48A1872A58}"/>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240314" y="2926402"/>
            <a:ext cx="2771228" cy="1835938"/>
          </a:xfrm>
          <a:prstGeom prst="rect">
            <a:avLst/>
          </a:prstGeom>
        </p:spPr>
      </p:pic>
      <p:pic>
        <p:nvPicPr>
          <p:cNvPr id="11" name="Picture 10" descr="A desktop computer monitor sitting on top of a desk&#10;&#10;Description automatically generated">
            <a:extLst>
              <a:ext uri="{FF2B5EF4-FFF2-40B4-BE49-F238E27FC236}">
                <a16:creationId xmlns:a16="http://schemas.microsoft.com/office/drawing/2014/main" id="{1C1F030B-AAC9-8D46-B04F-24849A8A16E2}"/>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4003589" y="5325202"/>
            <a:ext cx="2274193" cy="1516128"/>
          </a:xfrm>
          <a:prstGeom prst="rect">
            <a:avLst/>
          </a:prstGeom>
        </p:spPr>
      </p:pic>
      <p:pic>
        <p:nvPicPr>
          <p:cNvPr id="13" name="Picture 12" descr="A hand holding a cellphone&#10;&#10;Description automatically generated">
            <a:extLst>
              <a:ext uri="{FF2B5EF4-FFF2-40B4-BE49-F238E27FC236}">
                <a16:creationId xmlns:a16="http://schemas.microsoft.com/office/drawing/2014/main" id="{2CDA68A4-F7BB-8040-B962-56F89FFD3BB8}"/>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222421" y="4834044"/>
            <a:ext cx="2908986" cy="1939324"/>
          </a:xfrm>
          <a:prstGeom prst="rect">
            <a:avLst/>
          </a:prstGeom>
        </p:spPr>
      </p:pic>
      <p:pic>
        <p:nvPicPr>
          <p:cNvPr id="14" name="Picture 13" descr="A picture containing indoor, person, television, video&#10;&#10;Description automatically generated">
            <a:extLst>
              <a:ext uri="{FF2B5EF4-FFF2-40B4-BE49-F238E27FC236}">
                <a16:creationId xmlns:a16="http://schemas.microsoft.com/office/drawing/2014/main" id="{27A4998A-575D-0A4D-A55F-8694D5C293E3}"/>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9483812" y="2289090"/>
            <a:ext cx="2170669" cy="1628002"/>
          </a:xfrm>
          <a:prstGeom prst="rect">
            <a:avLst/>
          </a:prstGeom>
        </p:spPr>
      </p:pic>
      <p:pic>
        <p:nvPicPr>
          <p:cNvPr id="16" name="Picture 15" descr="A picture containing dark, animal, mountain, star&#10;&#10;Description automatically generated">
            <a:extLst>
              <a:ext uri="{FF2B5EF4-FFF2-40B4-BE49-F238E27FC236}">
                <a16:creationId xmlns:a16="http://schemas.microsoft.com/office/drawing/2014/main" id="{84BE3AAF-6258-3D47-9768-5782A6ADD720}"/>
              </a:ext>
            </a:extLst>
          </p:cNvPr>
          <p:cNvPicPr>
            <a:picLocks noChangeAspect="1"/>
          </p:cNvPicPr>
          <p:nvPr/>
        </p:nvPicPr>
        <p:blipFill>
          <a:blip r:embed="rId12">
            <a:extLst>
              <a:ext uri="{837473B0-CC2E-450A-ABE3-18F120FF3D39}">
                <a1611:picAttrSrcUrl xmlns:a1611="http://schemas.microsoft.com/office/drawing/2016/11/main" r:id="rId13"/>
              </a:ext>
            </a:extLst>
          </a:blip>
          <a:stretch>
            <a:fillRect/>
          </a:stretch>
        </p:blipFill>
        <p:spPr>
          <a:xfrm>
            <a:off x="4312223" y="2001795"/>
            <a:ext cx="1656923" cy="2456388"/>
          </a:xfrm>
          <a:prstGeom prst="rect">
            <a:avLst/>
          </a:prstGeom>
        </p:spPr>
      </p:pic>
      <p:pic>
        <p:nvPicPr>
          <p:cNvPr id="9" name="Content Placeholder 4" descr="A Billboard">
            <a:extLst>
              <a:ext uri="{FF2B5EF4-FFF2-40B4-BE49-F238E27FC236}">
                <a16:creationId xmlns:a16="http://schemas.microsoft.com/office/drawing/2014/main" id="{079768CE-1C58-A943-97F4-FECF3A56DFBC}"/>
              </a:ext>
              <a:ext uri="{C183D7F6-B498-43B3-948B-1728B52AA6E4}">
                <adec:decorative xmlns:adec="http://schemas.microsoft.com/office/drawing/2017/decorative" val="0"/>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a:off x="122252" y="1788676"/>
            <a:ext cx="2496065" cy="1441313"/>
          </a:xfrm>
          <a:prstGeom prst="rect">
            <a:avLst/>
          </a:prstGeom>
        </p:spPr>
      </p:pic>
    </p:spTree>
    <p:extLst>
      <p:ext uri="{BB962C8B-B14F-4D97-AF65-F5344CB8AC3E}">
        <p14:creationId xmlns:p14="http://schemas.microsoft.com/office/powerpoint/2010/main" val="26028737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2500A6-AAB3-8A43-8B4B-08B06A7D73BE}"/>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Types of Visual Media</a:t>
            </a:r>
          </a:p>
        </p:txBody>
      </p:sp>
      <p:sp>
        <p:nvSpPr>
          <p:cNvPr id="3" name="Content Placeholder 2">
            <a:extLst>
              <a:ext uri="{FF2B5EF4-FFF2-40B4-BE49-F238E27FC236}">
                <a16:creationId xmlns:a16="http://schemas.microsoft.com/office/drawing/2014/main" id="{95B3E8F1-9943-D349-BFAB-29F28E2AFC3F}"/>
              </a:ext>
            </a:extLst>
          </p:cNvPr>
          <p:cNvSpPr>
            <a:spLocks noGrp="1"/>
          </p:cNvSpPr>
          <p:nvPr>
            <p:ph idx="1"/>
          </p:nvPr>
        </p:nvSpPr>
        <p:spPr>
          <a:xfrm>
            <a:off x="838200" y="1929384"/>
            <a:ext cx="10515600" cy="4251960"/>
          </a:xfrm>
        </p:spPr>
        <p:txBody>
          <a:bodyPr>
            <a:normAutofit/>
          </a:bodyPr>
          <a:lstStyle/>
          <a:p>
            <a:r>
              <a:rPr lang="en-GB" b="1" dirty="0">
                <a:latin typeface="Century Gothic" panose="020B0502020202020204" pitchFamily="34" charset="0"/>
              </a:rPr>
              <a:t>Photography</a:t>
            </a:r>
            <a:r>
              <a:rPr lang="en-GB" dirty="0">
                <a:latin typeface="Century Gothic" panose="020B0502020202020204" pitchFamily="34" charset="0"/>
              </a:rPr>
              <a:t> and </a:t>
            </a:r>
            <a:r>
              <a:rPr lang="en-GB" b="1" dirty="0">
                <a:latin typeface="Century Gothic" panose="020B0502020202020204" pitchFamily="34" charset="0"/>
              </a:rPr>
              <a:t>video</a:t>
            </a:r>
          </a:p>
          <a:p>
            <a:r>
              <a:rPr lang="en-GB" b="1" dirty="0">
                <a:latin typeface="Century Gothic" panose="020B0502020202020204" pitchFamily="34" charset="0"/>
              </a:rPr>
              <a:t>Painting</a:t>
            </a:r>
            <a:r>
              <a:rPr lang="en-GB" dirty="0">
                <a:latin typeface="Century Gothic" panose="020B0502020202020204" pitchFamily="34" charset="0"/>
              </a:rPr>
              <a:t>, and </a:t>
            </a:r>
            <a:r>
              <a:rPr lang="en-GB" b="1" dirty="0">
                <a:latin typeface="Century Gothic" panose="020B0502020202020204" pitchFamily="34" charset="0"/>
              </a:rPr>
              <a:t>drawing</a:t>
            </a:r>
            <a:r>
              <a:rPr lang="en-GB" dirty="0">
                <a:latin typeface="Century Gothic" panose="020B0502020202020204" pitchFamily="34" charset="0"/>
              </a:rPr>
              <a:t> </a:t>
            </a:r>
          </a:p>
          <a:p>
            <a:r>
              <a:rPr lang="en-GB" b="1" dirty="0">
                <a:latin typeface="Century Gothic" panose="020B0502020202020204" pitchFamily="34" charset="0"/>
              </a:rPr>
              <a:t>Graphic design</a:t>
            </a:r>
            <a:r>
              <a:rPr lang="en-GB" dirty="0">
                <a:latin typeface="Century Gothic" panose="020B0502020202020204" pitchFamily="34" charset="0"/>
              </a:rPr>
              <a:t> and </a:t>
            </a:r>
            <a:r>
              <a:rPr lang="en-GB" b="1" dirty="0">
                <a:latin typeface="Century Gothic" panose="020B0502020202020204" pitchFamily="34" charset="0"/>
              </a:rPr>
              <a:t>drafting</a:t>
            </a:r>
            <a:r>
              <a:rPr lang="en-GB" dirty="0">
                <a:latin typeface="Century Gothic" panose="020B0502020202020204" pitchFamily="34" charset="0"/>
              </a:rPr>
              <a:t> use computer-aided imaging software to create visual representations of life or art. </a:t>
            </a:r>
          </a:p>
          <a:p>
            <a:r>
              <a:rPr lang="en-GB" b="1" dirty="0">
                <a:latin typeface="Century Gothic" panose="020B0502020202020204" pitchFamily="34" charset="0"/>
              </a:rPr>
              <a:t>Architecture</a:t>
            </a:r>
            <a:r>
              <a:rPr lang="en-GB" dirty="0">
                <a:latin typeface="Century Gothic" panose="020B0502020202020204" pitchFamily="34" charset="0"/>
              </a:rPr>
              <a:t> relies on visual guidelines and appeals to visual senses, as does </a:t>
            </a:r>
            <a:r>
              <a:rPr lang="en-GB" b="1" dirty="0">
                <a:latin typeface="Century Gothic" panose="020B0502020202020204" pitchFamily="34" charset="0"/>
              </a:rPr>
              <a:t>fashion</a:t>
            </a:r>
            <a:r>
              <a:rPr lang="en-GB" dirty="0">
                <a:latin typeface="Century Gothic" panose="020B0502020202020204" pitchFamily="34" charset="0"/>
              </a:rPr>
              <a:t>.</a:t>
            </a:r>
            <a:endParaRPr lang="en-US" dirty="0">
              <a:latin typeface="Century Gothic" panose="020B0502020202020204" pitchFamily="34" charset="0"/>
            </a:endParaRPr>
          </a:p>
        </p:txBody>
      </p:sp>
      <p:sp>
        <p:nvSpPr>
          <p:cNvPr id="6" name="TextBox 5">
            <a:extLst>
              <a:ext uri="{FF2B5EF4-FFF2-40B4-BE49-F238E27FC236}">
                <a16:creationId xmlns:a16="http://schemas.microsoft.com/office/drawing/2014/main" id="{6A7C949B-28C1-BA44-BDC2-370AE8B28F03}"/>
              </a:ext>
            </a:extLst>
          </p:cNvPr>
          <p:cNvSpPr txBox="1"/>
          <p:nvPr/>
        </p:nvSpPr>
        <p:spPr>
          <a:xfrm>
            <a:off x="8744465" y="5965674"/>
            <a:ext cx="3447535" cy="369332"/>
          </a:xfrm>
          <a:prstGeom prst="rect">
            <a:avLst/>
          </a:prstGeom>
          <a:noFill/>
        </p:spPr>
        <p:txBody>
          <a:bodyPr wrap="square" rtlCol="0">
            <a:spAutoFit/>
          </a:bodyPr>
          <a:lstStyle/>
          <a:p>
            <a:r>
              <a:rPr lang="en-GB" dirty="0">
                <a:latin typeface="Century Gothic" panose="020B0502020202020204" pitchFamily="34" charset="0"/>
              </a:rPr>
              <a:t>Requirement 1</a:t>
            </a:r>
            <a:r>
              <a:rPr lang="en-GB" b="1" dirty="0"/>
              <a:t>:</a:t>
            </a:r>
            <a:endParaRPr lang="en-US" dirty="0"/>
          </a:p>
        </p:txBody>
      </p:sp>
    </p:spTree>
    <p:extLst>
      <p:ext uri="{BB962C8B-B14F-4D97-AF65-F5344CB8AC3E}">
        <p14:creationId xmlns:p14="http://schemas.microsoft.com/office/powerpoint/2010/main" val="2294792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2500A6-AAB3-8A43-8B4B-08B06A7D73BE}"/>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Types of Visual Media</a:t>
            </a:r>
          </a:p>
        </p:txBody>
      </p:sp>
      <p:sp>
        <p:nvSpPr>
          <p:cNvPr id="3" name="Content Placeholder 2">
            <a:extLst>
              <a:ext uri="{FF2B5EF4-FFF2-40B4-BE49-F238E27FC236}">
                <a16:creationId xmlns:a16="http://schemas.microsoft.com/office/drawing/2014/main" id="{95B3E8F1-9943-D349-BFAB-29F28E2AFC3F}"/>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All these mediums can be used to spread the gospel message. </a:t>
            </a:r>
          </a:p>
          <a:p>
            <a:pPr marL="0" indent="0">
              <a:buNone/>
            </a:pPr>
            <a:r>
              <a:rPr lang="en-GB" dirty="0">
                <a:latin typeface="Century Gothic" panose="020B0502020202020204" pitchFamily="34" charset="0"/>
              </a:rPr>
              <a:t>Some examples include </a:t>
            </a:r>
          </a:p>
          <a:p>
            <a:r>
              <a:rPr lang="en-GB" b="1" dirty="0">
                <a:latin typeface="Century Gothic" panose="020B0502020202020204" pitchFamily="34" charset="0"/>
              </a:rPr>
              <a:t>3ABN, </a:t>
            </a:r>
          </a:p>
          <a:p>
            <a:r>
              <a:rPr lang="en-GB" b="1" dirty="0">
                <a:latin typeface="Century Gothic" panose="020B0502020202020204" pitchFamily="34" charset="0"/>
              </a:rPr>
              <a:t>Adventist World Radio, </a:t>
            </a:r>
          </a:p>
          <a:p>
            <a:r>
              <a:rPr lang="en-GB" b="1" dirty="0">
                <a:latin typeface="Century Gothic" panose="020B0502020202020204" pitchFamily="34" charset="0"/>
              </a:rPr>
              <a:t>Hope Channel, </a:t>
            </a:r>
          </a:p>
          <a:p>
            <a:r>
              <a:rPr lang="en-GB" b="1" dirty="0">
                <a:latin typeface="Century Gothic" panose="020B0502020202020204" pitchFamily="34" charset="0"/>
              </a:rPr>
              <a:t>or </a:t>
            </a:r>
            <a:r>
              <a:rPr lang="en-GB" b="1" dirty="0" err="1">
                <a:latin typeface="Century Gothic" panose="020B0502020202020204" pitchFamily="34" charset="0"/>
              </a:rPr>
              <a:t>PraizeVision</a:t>
            </a:r>
            <a:r>
              <a:rPr lang="en-GB" b="1" dirty="0">
                <a:latin typeface="Century Gothic" panose="020B0502020202020204" pitchFamily="34" charset="0"/>
              </a:rPr>
              <a:t>.</a:t>
            </a:r>
            <a:endParaRPr lang="en-US" b="1" dirty="0">
              <a:latin typeface="Century Gothic" panose="020B0502020202020204" pitchFamily="34" charset="0"/>
            </a:endParaRPr>
          </a:p>
        </p:txBody>
      </p:sp>
      <p:pic>
        <p:nvPicPr>
          <p:cNvPr id="5" name="Picture 4" descr="A picture containing drawing&#10;&#10;Description automatically generated">
            <a:extLst>
              <a:ext uri="{FF2B5EF4-FFF2-40B4-BE49-F238E27FC236}">
                <a16:creationId xmlns:a16="http://schemas.microsoft.com/office/drawing/2014/main" id="{F19DB0D8-3A11-8948-A558-29867A90116C}"/>
              </a:ext>
            </a:extLst>
          </p:cNvPr>
          <p:cNvPicPr>
            <a:picLocks noChangeAspect="1"/>
          </p:cNvPicPr>
          <p:nvPr/>
        </p:nvPicPr>
        <p:blipFill>
          <a:blip r:embed="rId2"/>
          <a:stretch>
            <a:fillRect/>
          </a:stretch>
        </p:blipFill>
        <p:spPr>
          <a:xfrm>
            <a:off x="7419718" y="2535532"/>
            <a:ext cx="3886200" cy="1347916"/>
          </a:xfrm>
          <a:prstGeom prst="rect">
            <a:avLst/>
          </a:prstGeom>
        </p:spPr>
      </p:pic>
      <p:pic>
        <p:nvPicPr>
          <p:cNvPr id="7" name="Picture 6" descr="A close up of a sign&#10;&#10;Description automatically generated">
            <a:extLst>
              <a:ext uri="{FF2B5EF4-FFF2-40B4-BE49-F238E27FC236}">
                <a16:creationId xmlns:a16="http://schemas.microsoft.com/office/drawing/2014/main" id="{52661CF1-3D64-EE46-AFCE-271B5701FE9E}"/>
              </a:ext>
            </a:extLst>
          </p:cNvPr>
          <p:cNvPicPr>
            <a:picLocks noChangeAspect="1"/>
          </p:cNvPicPr>
          <p:nvPr/>
        </p:nvPicPr>
        <p:blipFill>
          <a:blip r:embed="rId3"/>
          <a:stretch>
            <a:fillRect/>
          </a:stretch>
        </p:blipFill>
        <p:spPr>
          <a:xfrm>
            <a:off x="6096000" y="3720127"/>
            <a:ext cx="3826476" cy="1309657"/>
          </a:xfrm>
          <a:prstGeom prst="rect">
            <a:avLst/>
          </a:prstGeom>
        </p:spPr>
      </p:pic>
      <p:pic>
        <p:nvPicPr>
          <p:cNvPr id="11" name="Picture 10" descr="A picture containing drawing, food&#10;&#10;Description automatically generated">
            <a:extLst>
              <a:ext uri="{FF2B5EF4-FFF2-40B4-BE49-F238E27FC236}">
                <a16:creationId xmlns:a16="http://schemas.microsoft.com/office/drawing/2014/main" id="{7A06E4CE-F553-8E4D-863F-D5BC26AEFED2}"/>
              </a:ext>
            </a:extLst>
          </p:cNvPr>
          <p:cNvPicPr>
            <a:picLocks noChangeAspect="1"/>
          </p:cNvPicPr>
          <p:nvPr/>
        </p:nvPicPr>
        <p:blipFill>
          <a:blip r:embed="rId4"/>
          <a:stretch>
            <a:fillRect/>
          </a:stretch>
        </p:blipFill>
        <p:spPr>
          <a:xfrm>
            <a:off x="4105018" y="5088912"/>
            <a:ext cx="3314700" cy="1257300"/>
          </a:xfrm>
          <a:prstGeom prst="rect">
            <a:avLst/>
          </a:prstGeom>
        </p:spPr>
      </p:pic>
      <p:sp>
        <p:nvSpPr>
          <p:cNvPr id="12" name="TextBox 11">
            <a:extLst>
              <a:ext uri="{FF2B5EF4-FFF2-40B4-BE49-F238E27FC236}">
                <a16:creationId xmlns:a16="http://schemas.microsoft.com/office/drawing/2014/main" id="{29223918-2A86-4D40-B441-575179E723AC}"/>
              </a:ext>
            </a:extLst>
          </p:cNvPr>
          <p:cNvSpPr txBox="1"/>
          <p:nvPr/>
        </p:nvSpPr>
        <p:spPr>
          <a:xfrm>
            <a:off x="8744465" y="5965674"/>
            <a:ext cx="3447535" cy="369332"/>
          </a:xfrm>
          <a:prstGeom prst="rect">
            <a:avLst/>
          </a:prstGeom>
          <a:noFill/>
        </p:spPr>
        <p:txBody>
          <a:bodyPr wrap="square" rtlCol="0">
            <a:spAutoFit/>
          </a:bodyPr>
          <a:lstStyle/>
          <a:p>
            <a:r>
              <a:rPr lang="en-GB" dirty="0">
                <a:latin typeface="Century Gothic" panose="020B0502020202020204" pitchFamily="34" charset="0"/>
              </a:rPr>
              <a:t>Requirement 1</a:t>
            </a:r>
            <a:r>
              <a:rPr lang="en-GB" b="1" dirty="0"/>
              <a:t>:</a:t>
            </a:r>
            <a:endParaRPr lang="en-US" dirty="0"/>
          </a:p>
        </p:txBody>
      </p:sp>
    </p:spTree>
    <p:extLst>
      <p:ext uri="{BB962C8B-B14F-4D97-AF65-F5344CB8AC3E}">
        <p14:creationId xmlns:p14="http://schemas.microsoft.com/office/powerpoint/2010/main" val="30084367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59C6B72-F8E6-4281-8F3E-93FC0DC98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2500A6-AAB3-8A43-8B4B-08B06A7D73BE}"/>
              </a:ext>
            </a:extLst>
          </p:cNvPr>
          <p:cNvSpPr>
            <a:spLocks noGrp="1"/>
          </p:cNvSpPr>
          <p:nvPr>
            <p:ph type="title"/>
          </p:nvPr>
        </p:nvSpPr>
        <p:spPr>
          <a:xfrm>
            <a:off x="612648" y="365125"/>
            <a:ext cx="5295015" cy="2063808"/>
          </a:xfrm>
        </p:spPr>
        <p:txBody>
          <a:bodyPr anchor="b">
            <a:normAutofit/>
          </a:bodyPr>
          <a:lstStyle/>
          <a:p>
            <a:r>
              <a:rPr lang="en-US">
                <a:latin typeface="Century Gothic" panose="020B0502020202020204" pitchFamily="34" charset="0"/>
              </a:rPr>
              <a:t>Types of Visual Media</a:t>
            </a:r>
          </a:p>
        </p:txBody>
      </p:sp>
      <p:pic>
        <p:nvPicPr>
          <p:cNvPr id="9" name="Picture 8" descr="A picture containing dark, light, man&#10;&#10;Description automatically generated">
            <a:extLst>
              <a:ext uri="{FF2B5EF4-FFF2-40B4-BE49-F238E27FC236}">
                <a16:creationId xmlns:a16="http://schemas.microsoft.com/office/drawing/2014/main" id="{BAD2DE99-08C6-394B-B542-56E2EE9016D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32916" y="598622"/>
            <a:ext cx="2540538" cy="1727565"/>
          </a:xfrm>
          <a:prstGeom prst="rect">
            <a:avLst/>
          </a:prstGeom>
        </p:spPr>
      </p:pic>
      <p:pic>
        <p:nvPicPr>
          <p:cNvPr id="13" name="Picture 12" descr="A group of people sitting at a table&#10;&#10;Description automatically generated">
            <a:extLst>
              <a:ext uri="{FF2B5EF4-FFF2-40B4-BE49-F238E27FC236}">
                <a16:creationId xmlns:a16="http://schemas.microsoft.com/office/drawing/2014/main" id="{45757124-3DD6-4141-B030-F277850AB6DB}"/>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287394" y="747879"/>
            <a:ext cx="2540538" cy="1429052"/>
          </a:xfrm>
          <a:prstGeom prst="rect">
            <a:avLst/>
          </a:prstGeom>
        </p:spPr>
      </p:pic>
      <p:sp>
        <p:nvSpPr>
          <p:cNvPr id="20" name="Rectangle 6">
            <a:extLst>
              <a:ext uri="{FF2B5EF4-FFF2-40B4-BE49-F238E27FC236}">
                <a16:creationId xmlns:a16="http://schemas.microsoft.com/office/drawing/2014/main" id="{35AD8443-F80F-481A-A3DE-89A2D0BA7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648" y="265475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B3E8F1-9943-D349-BFAB-29F28E2AFC3F}"/>
              </a:ext>
            </a:extLst>
          </p:cNvPr>
          <p:cNvSpPr>
            <a:spLocks noGrp="1"/>
          </p:cNvSpPr>
          <p:nvPr>
            <p:ph idx="1"/>
          </p:nvPr>
        </p:nvSpPr>
        <p:spPr>
          <a:xfrm>
            <a:off x="612648" y="2908005"/>
            <a:ext cx="5917220" cy="3678146"/>
          </a:xfrm>
        </p:spPr>
        <p:txBody>
          <a:bodyPr>
            <a:normAutofit lnSpcReduction="10000"/>
          </a:bodyPr>
          <a:lstStyle/>
          <a:p>
            <a:pPr marL="0" indent="0">
              <a:lnSpc>
                <a:spcPct val="100000"/>
              </a:lnSpc>
              <a:buNone/>
            </a:pPr>
            <a:r>
              <a:rPr lang="en-GB" dirty="0">
                <a:latin typeface="Century Gothic" panose="020B0502020202020204" pitchFamily="34" charset="0"/>
              </a:rPr>
              <a:t>In addition, </a:t>
            </a:r>
          </a:p>
          <a:p>
            <a:pPr>
              <a:lnSpc>
                <a:spcPct val="100000"/>
              </a:lnSpc>
            </a:pPr>
            <a:r>
              <a:rPr lang="en-GB" b="1" dirty="0">
                <a:latin typeface="Century Gothic" panose="020B0502020202020204" pitchFamily="34" charset="0"/>
              </a:rPr>
              <a:t>media technology</a:t>
            </a:r>
            <a:r>
              <a:rPr lang="en-GB" dirty="0">
                <a:latin typeface="Century Gothic" panose="020B0502020202020204" pitchFamily="34" charset="0"/>
              </a:rPr>
              <a:t>, </a:t>
            </a:r>
          </a:p>
          <a:p>
            <a:pPr>
              <a:lnSpc>
                <a:spcPct val="100000"/>
              </a:lnSpc>
            </a:pPr>
            <a:r>
              <a:rPr lang="en-GB" b="1" dirty="0">
                <a:latin typeface="Century Gothic" panose="020B0502020202020204" pitchFamily="34" charset="0"/>
              </a:rPr>
              <a:t>live streaming broadcasting</a:t>
            </a:r>
            <a:r>
              <a:rPr lang="en-GB" dirty="0">
                <a:latin typeface="Century Gothic" panose="020B0502020202020204" pitchFamily="34" charset="0"/>
              </a:rPr>
              <a:t>, </a:t>
            </a:r>
          </a:p>
          <a:p>
            <a:pPr>
              <a:lnSpc>
                <a:spcPct val="100000"/>
              </a:lnSpc>
            </a:pPr>
            <a:r>
              <a:rPr lang="en-GB" b="1" dirty="0">
                <a:latin typeface="Century Gothic" panose="020B0502020202020204" pitchFamily="34" charset="0"/>
              </a:rPr>
              <a:t>archived media services</a:t>
            </a:r>
            <a:r>
              <a:rPr lang="en-GB" dirty="0">
                <a:latin typeface="Century Gothic" panose="020B0502020202020204" pitchFamily="34" charset="0"/>
              </a:rPr>
              <a:t>, </a:t>
            </a:r>
          </a:p>
          <a:p>
            <a:pPr>
              <a:lnSpc>
                <a:spcPct val="100000"/>
              </a:lnSpc>
            </a:pPr>
            <a:r>
              <a:rPr lang="en-GB" b="1" dirty="0">
                <a:latin typeface="Century Gothic" panose="020B0502020202020204" pitchFamily="34" charset="0"/>
              </a:rPr>
              <a:t>radio webcasting </a:t>
            </a:r>
          </a:p>
          <a:p>
            <a:pPr marL="0" indent="0">
              <a:lnSpc>
                <a:spcPct val="100000"/>
              </a:lnSpc>
              <a:buNone/>
            </a:pPr>
            <a:r>
              <a:rPr lang="en-GB" dirty="0">
                <a:latin typeface="Century Gothic" panose="020B0502020202020204" pitchFamily="34" charset="0"/>
              </a:rPr>
              <a:t>are also mediums that are used to spread the Word.</a:t>
            </a:r>
          </a:p>
        </p:txBody>
      </p:sp>
      <p:pic>
        <p:nvPicPr>
          <p:cNvPr id="5" name="Picture 4" descr="A screen shot of a computer&#10;&#10;Description automatically generated">
            <a:extLst>
              <a:ext uri="{FF2B5EF4-FFF2-40B4-BE49-F238E27FC236}">
                <a16:creationId xmlns:a16="http://schemas.microsoft.com/office/drawing/2014/main" id="{E5D85031-FD16-164A-9EF7-6D3C4AEC0CDA}"/>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532916" y="3008858"/>
            <a:ext cx="5295016" cy="2925496"/>
          </a:xfrm>
          <a:prstGeom prst="rect">
            <a:avLst/>
          </a:prstGeom>
        </p:spPr>
      </p:pic>
      <p:sp>
        <p:nvSpPr>
          <p:cNvPr id="19" name="TextBox 18">
            <a:extLst>
              <a:ext uri="{FF2B5EF4-FFF2-40B4-BE49-F238E27FC236}">
                <a16:creationId xmlns:a16="http://schemas.microsoft.com/office/drawing/2014/main" id="{C8A8C6BC-1DCC-1D4F-9390-2C13B92BCD94}"/>
              </a:ext>
            </a:extLst>
          </p:cNvPr>
          <p:cNvSpPr txBox="1"/>
          <p:nvPr/>
        </p:nvSpPr>
        <p:spPr>
          <a:xfrm>
            <a:off x="8744465" y="5965674"/>
            <a:ext cx="3447535" cy="369332"/>
          </a:xfrm>
          <a:prstGeom prst="rect">
            <a:avLst/>
          </a:prstGeom>
          <a:noFill/>
        </p:spPr>
        <p:txBody>
          <a:bodyPr wrap="square" rtlCol="0">
            <a:spAutoFit/>
          </a:bodyPr>
          <a:lstStyle/>
          <a:p>
            <a:r>
              <a:rPr lang="en-GB" dirty="0">
                <a:latin typeface="Century Gothic" panose="020B0502020202020204" pitchFamily="34" charset="0"/>
              </a:rPr>
              <a:t>Requirement 1</a:t>
            </a:r>
            <a:r>
              <a:rPr lang="en-GB" b="1" dirty="0"/>
              <a:t>:</a:t>
            </a:r>
            <a:endParaRPr lang="en-US" dirty="0"/>
          </a:p>
        </p:txBody>
      </p:sp>
    </p:spTree>
    <p:extLst>
      <p:ext uri="{BB962C8B-B14F-4D97-AF65-F5344CB8AC3E}">
        <p14:creationId xmlns:p14="http://schemas.microsoft.com/office/powerpoint/2010/main" val="2053530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2</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2. Read Patriarchs and Prophets, chapter 41, The Apostasy at Jordan, the two paragraphs beginning with “Keep thy heart with all diligence …”. Discuss how this relates to visual media consumption and how your senses and your awareness of the surroundings are impacted.</a:t>
            </a:r>
          </a:p>
        </p:txBody>
      </p:sp>
    </p:spTree>
    <p:extLst>
      <p:ext uri="{BB962C8B-B14F-4D97-AF65-F5344CB8AC3E}">
        <p14:creationId xmlns:p14="http://schemas.microsoft.com/office/powerpoint/2010/main" val="225736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2500A6-AAB3-8A43-8B4B-08B06A7D73BE}"/>
              </a:ext>
            </a:extLst>
          </p:cNvPr>
          <p:cNvSpPr>
            <a:spLocks noGrp="1"/>
          </p:cNvSpPr>
          <p:nvPr>
            <p:ph type="title"/>
          </p:nvPr>
        </p:nvSpPr>
        <p:spPr>
          <a:xfrm>
            <a:off x="838200" y="365125"/>
            <a:ext cx="10515600" cy="1325563"/>
          </a:xfrm>
        </p:spPr>
        <p:txBody>
          <a:bodyPr>
            <a:normAutofit/>
          </a:bodyPr>
          <a:lstStyle/>
          <a:p>
            <a:pPr>
              <a:lnSpc>
                <a:spcPct val="90000"/>
              </a:lnSpc>
            </a:pPr>
            <a:r>
              <a:rPr lang="en-GB" sz="4600" dirty="0">
                <a:latin typeface="Century Gothic" panose="020B0502020202020204" pitchFamily="34" charset="0"/>
              </a:rPr>
              <a:t>Patriarchs and Prophets, chapter 41</a:t>
            </a:r>
          </a:p>
        </p:txBody>
      </p:sp>
      <p:sp>
        <p:nvSpPr>
          <p:cNvPr id="9" name="Content Placeholder 8">
            <a:extLst>
              <a:ext uri="{FF2B5EF4-FFF2-40B4-BE49-F238E27FC236}">
                <a16:creationId xmlns:a16="http://schemas.microsoft.com/office/drawing/2014/main" id="{010289AA-5E5E-AB48-A5F8-DC9364893B32}"/>
              </a:ext>
            </a:extLst>
          </p:cNvPr>
          <p:cNvSpPr>
            <a:spLocks noGrp="1"/>
          </p:cNvSpPr>
          <p:nvPr>
            <p:ph idx="1"/>
          </p:nvPr>
        </p:nvSpPr>
        <p:spPr>
          <a:xfrm>
            <a:off x="211755" y="1763840"/>
            <a:ext cx="11977197" cy="5075872"/>
          </a:xfrm>
        </p:spPr>
        <p:txBody>
          <a:bodyPr>
            <a:normAutofit fontScale="92500"/>
          </a:bodyPr>
          <a:lstStyle/>
          <a:p>
            <a:pPr marL="0" indent="0">
              <a:buNone/>
            </a:pPr>
            <a:r>
              <a:rPr lang="en-GB" dirty="0">
                <a:latin typeface="Century Gothic" panose="020B0502020202020204" pitchFamily="34" charset="0"/>
              </a:rPr>
              <a:t>“Keep thy heart with all diligence,” is the counsel of the wise man; “for out of it are the issues of life.” Proverbs 4:23. As man “thinketh in his heart, so is he.” Proverbs 23:7. The heart must be renewed by divine grace, or it will be in vain to seek for purity of life. He who attempts to build up a noble, virtuous character independent of the grace of Christ is building his house upon the shifting sand. In the fierce storms of temptation it will surely be overthrown. David's prayer should be the petition of every soul: “Create in me a clean heart, O God; and renew a right spirit within me.” Psalm 51:10. And having become partakers of the heavenly gift, we are to go on unto perfection, being “kept by the power of God through faith.” 1 Peter 1:5.</a:t>
            </a:r>
            <a:endParaRPr lang="en-US" dirty="0">
              <a:latin typeface="Century Gothic" panose="020B0502020202020204" pitchFamily="34" charset="0"/>
            </a:endParaRPr>
          </a:p>
        </p:txBody>
      </p:sp>
      <p:sp>
        <p:nvSpPr>
          <p:cNvPr id="11" name="TextBox 10">
            <a:extLst>
              <a:ext uri="{FF2B5EF4-FFF2-40B4-BE49-F238E27FC236}">
                <a16:creationId xmlns:a16="http://schemas.microsoft.com/office/drawing/2014/main" id="{C9328942-62F4-0B44-94B6-2137BACE5695}"/>
              </a:ext>
            </a:extLst>
          </p:cNvPr>
          <p:cNvSpPr txBox="1"/>
          <p:nvPr/>
        </p:nvSpPr>
        <p:spPr>
          <a:xfrm>
            <a:off x="8649730" y="6227805"/>
            <a:ext cx="3212756" cy="369332"/>
          </a:xfrm>
          <a:prstGeom prst="rect">
            <a:avLst/>
          </a:prstGeom>
          <a:noFill/>
        </p:spPr>
        <p:txBody>
          <a:bodyPr wrap="square" rtlCol="0">
            <a:spAutoFit/>
          </a:bodyPr>
          <a:lstStyle/>
          <a:p>
            <a:r>
              <a:rPr lang="en-US" dirty="0">
                <a:latin typeface="Century Gothic" panose="020B0502020202020204" pitchFamily="34" charset="0"/>
              </a:rPr>
              <a:t>Requirement 2</a:t>
            </a:r>
          </a:p>
        </p:txBody>
      </p:sp>
    </p:spTree>
    <p:extLst>
      <p:ext uri="{BB962C8B-B14F-4D97-AF65-F5344CB8AC3E}">
        <p14:creationId xmlns:p14="http://schemas.microsoft.com/office/powerpoint/2010/main" val="34150750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2500A6-AAB3-8A43-8B4B-08B06A7D73BE}"/>
              </a:ext>
            </a:extLst>
          </p:cNvPr>
          <p:cNvSpPr>
            <a:spLocks noGrp="1"/>
          </p:cNvSpPr>
          <p:nvPr>
            <p:ph type="title"/>
          </p:nvPr>
        </p:nvSpPr>
        <p:spPr>
          <a:xfrm>
            <a:off x="838200" y="365125"/>
            <a:ext cx="10515600" cy="1325563"/>
          </a:xfrm>
        </p:spPr>
        <p:txBody>
          <a:bodyPr>
            <a:normAutofit/>
          </a:bodyPr>
          <a:lstStyle/>
          <a:p>
            <a:pPr>
              <a:lnSpc>
                <a:spcPct val="90000"/>
              </a:lnSpc>
            </a:pPr>
            <a:r>
              <a:rPr lang="en-GB" sz="4600" dirty="0">
                <a:latin typeface="Century Gothic" panose="020B0502020202020204" pitchFamily="34" charset="0"/>
              </a:rPr>
              <a:t>Patriarchs and Prophets, chapter 41</a:t>
            </a:r>
          </a:p>
        </p:txBody>
      </p:sp>
      <p:sp>
        <p:nvSpPr>
          <p:cNvPr id="9" name="Content Placeholder 8">
            <a:extLst>
              <a:ext uri="{FF2B5EF4-FFF2-40B4-BE49-F238E27FC236}">
                <a16:creationId xmlns:a16="http://schemas.microsoft.com/office/drawing/2014/main" id="{010289AA-5E5E-AB48-A5F8-DC9364893B32}"/>
              </a:ext>
            </a:extLst>
          </p:cNvPr>
          <p:cNvSpPr>
            <a:spLocks noGrp="1"/>
          </p:cNvSpPr>
          <p:nvPr>
            <p:ph idx="1"/>
          </p:nvPr>
        </p:nvSpPr>
        <p:spPr>
          <a:xfrm>
            <a:off x="0" y="1929384"/>
            <a:ext cx="12118206" cy="4928616"/>
          </a:xfrm>
        </p:spPr>
        <p:txBody>
          <a:bodyPr>
            <a:normAutofit fontScale="92500" lnSpcReduction="10000"/>
          </a:bodyPr>
          <a:lstStyle/>
          <a:p>
            <a:pPr marL="0" indent="0">
              <a:lnSpc>
                <a:spcPct val="100000"/>
              </a:lnSpc>
              <a:buNone/>
            </a:pPr>
            <a:r>
              <a:rPr lang="en-GB" dirty="0">
                <a:latin typeface="Century Gothic" panose="020B0502020202020204" pitchFamily="34" charset="0"/>
              </a:rPr>
              <a:t>Yet we have a work to do to resist temptation. Those who would not fall a prey to Satan's devices must guard well the avenues of the soul; they must avoid </a:t>
            </a:r>
            <a:r>
              <a:rPr lang="en-GB" b="1" dirty="0">
                <a:latin typeface="Century Gothic" panose="020B0502020202020204" pitchFamily="34" charset="0"/>
              </a:rPr>
              <a:t>reading, seeing, or hearing </a:t>
            </a:r>
            <a:r>
              <a:rPr lang="en-GB" dirty="0">
                <a:latin typeface="Century Gothic" panose="020B0502020202020204" pitchFamily="34" charset="0"/>
              </a:rPr>
              <a:t>that which will suggest impure thoughts. The mind should not be left to wander at random upon every subject that the adversary of souls may suggest. “Girding up the loins of your mind,” says the apostle Peter, “Be sober, ... not fashioning yourselves according to your former lusts in ... your ignorance: but like as He which called you is holy, be ye yourselves also holy in all manner of living.” 1 Peter 1:13-15, R.V. Says Paul, “Whatsoever things are true, whatsoever things are honest, whatsoever things are just, whatsoever things are pure, whatsoever things are lovely, whatsoever things are of good report; if there be any virtue, and if there be any praise, think on these things.” Philippians 4:8. This will require earnest prayer and unceasing watchfulness. </a:t>
            </a:r>
            <a:endParaRPr lang="en-US" dirty="0">
              <a:latin typeface="Century Gothic" panose="020B0502020202020204" pitchFamily="34" charset="0"/>
            </a:endParaRPr>
          </a:p>
        </p:txBody>
      </p:sp>
      <p:sp>
        <p:nvSpPr>
          <p:cNvPr id="11" name="TextBox 10">
            <a:extLst>
              <a:ext uri="{FF2B5EF4-FFF2-40B4-BE49-F238E27FC236}">
                <a16:creationId xmlns:a16="http://schemas.microsoft.com/office/drawing/2014/main" id="{F2E25248-9DA5-354A-8F56-C3F97DA578BE}"/>
              </a:ext>
            </a:extLst>
          </p:cNvPr>
          <p:cNvSpPr txBox="1"/>
          <p:nvPr/>
        </p:nvSpPr>
        <p:spPr>
          <a:xfrm>
            <a:off x="9011569" y="6306489"/>
            <a:ext cx="3212756" cy="369332"/>
          </a:xfrm>
          <a:prstGeom prst="rect">
            <a:avLst/>
          </a:prstGeom>
          <a:noFill/>
        </p:spPr>
        <p:txBody>
          <a:bodyPr wrap="square" rtlCol="0">
            <a:spAutoFit/>
          </a:bodyPr>
          <a:lstStyle/>
          <a:p>
            <a:r>
              <a:rPr lang="en-US" dirty="0">
                <a:latin typeface="Century Gothic" panose="020B0502020202020204" pitchFamily="34" charset="0"/>
              </a:rPr>
              <a:t>Requirement 2</a:t>
            </a:r>
          </a:p>
        </p:txBody>
      </p:sp>
    </p:spTree>
    <p:extLst>
      <p:ext uri="{BB962C8B-B14F-4D97-AF65-F5344CB8AC3E}">
        <p14:creationId xmlns:p14="http://schemas.microsoft.com/office/powerpoint/2010/main" val="3166738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8FCD0F-461A-CD42-AE89-0C8C57EBDE14}"/>
              </a:ext>
            </a:extLst>
          </p:cNvPr>
          <p:cNvSpPr>
            <a:spLocks noGrp="1"/>
          </p:cNvSpPr>
          <p:nvPr>
            <p:ph type="title"/>
          </p:nvPr>
        </p:nvSpPr>
        <p:spPr>
          <a:xfrm>
            <a:off x="838200" y="365125"/>
            <a:ext cx="10515600" cy="1325563"/>
          </a:xfrm>
        </p:spPr>
        <p:txBody>
          <a:bodyPr>
            <a:normAutofit/>
          </a:bodyPr>
          <a:lstStyle/>
          <a:p>
            <a:pPr>
              <a:lnSpc>
                <a:spcPct val="90000"/>
              </a:lnSpc>
            </a:pPr>
            <a:r>
              <a:rPr lang="en-GB" sz="4600">
                <a:latin typeface="Century Gothic" panose="020B0502020202020204" pitchFamily="34" charset="0"/>
              </a:rPr>
              <a:t>Patriarchs and Prophets, chapter 41</a:t>
            </a:r>
            <a:endParaRPr lang="en-US" sz="4600"/>
          </a:p>
        </p:txBody>
      </p:sp>
      <p:sp>
        <p:nvSpPr>
          <p:cNvPr id="3" name="Content Placeholder 2">
            <a:extLst>
              <a:ext uri="{FF2B5EF4-FFF2-40B4-BE49-F238E27FC236}">
                <a16:creationId xmlns:a16="http://schemas.microsoft.com/office/drawing/2014/main" id="{0815E47B-8314-AE4C-B75D-75E717FDF7A4}"/>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We must be aided by the abiding influence of the Holy Spirit, which will attract the mind upward, and habituate it to dwell on pure and holy things. And we must give diligent study to the word of God. “Wherewithal shall a young man cleanse his way? by taking heed thereto according to Thy word.” “Thy word,” says the psalmist, “have I hid in mine heart, that I might not sin against Thee.” Psalm 119:9, 11.</a:t>
            </a:r>
            <a:endParaRPr lang="en-US" dirty="0"/>
          </a:p>
        </p:txBody>
      </p:sp>
      <p:sp>
        <p:nvSpPr>
          <p:cNvPr id="6" name="TextBox 5">
            <a:extLst>
              <a:ext uri="{FF2B5EF4-FFF2-40B4-BE49-F238E27FC236}">
                <a16:creationId xmlns:a16="http://schemas.microsoft.com/office/drawing/2014/main" id="{ABB8D321-A136-A34C-A4E7-5F8586A0AA08}"/>
              </a:ext>
            </a:extLst>
          </p:cNvPr>
          <p:cNvSpPr txBox="1"/>
          <p:nvPr/>
        </p:nvSpPr>
        <p:spPr>
          <a:xfrm>
            <a:off x="8649730" y="6227805"/>
            <a:ext cx="3212756" cy="369332"/>
          </a:xfrm>
          <a:prstGeom prst="rect">
            <a:avLst/>
          </a:prstGeom>
          <a:noFill/>
        </p:spPr>
        <p:txBody>
          <a:bodyPr wrap="square" rtlCol="0">
            <a:spAutoFit/>
          </a:bodyPr>
          <a:lstStyle/>
          <a:p>
            <a:r>
              <a:rPr lang="en-US" dirty="0">
                <a:latin typeface="Century Gothic" panose="020B0502020202020204" pitchFamily="34" charset="0"/>
              </a:rPr>
              <a:t>Requirement 2</a:t>
            </a:r>
          </a:p>
        </p:txBody>
      </p:sp>
    </p:spTree>
    <p:extLst>
      <p:ext uri="{BB962C8B-B14F-4D97-AF65-F5344CB8AC3E}">
        <p14:creationId xmlns:p14="http://schemas.microsoft.com/office/powerpoint/2010/main" val="2264599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7145CF-C61E-CE48-BC82-AB4154B22EF5}"/>
              </a:ext>
            </a:extLst>
          </p:cNvPr>
          <p:cNvSpPr>
            <a:spLocks noGrp="1"/>
          </p:cNvSpPr>
          <p:nvPr>
            <p:ph type="title"/>
          </p:nvPr>
        </p:nvSpPr>
        <p:spPr>
          <a:xfrm>
            <a:off x="635000" y="634029"/>
            <a:ext cx="10921640" cy="1314698"/>
          </a:xfrm>
        </p:spPr>
        <p:txBody>
          <a:bodyPr anchor="ctr">
            <a:normAutofit/>
          </a:bodyPr>
          <a:lstStyle/>
          <a:p>
            <a:pPr algn="ctr">
              <a:lnSpc>
                <a:spcPct val="90000"/>
              </a:lnSpc>
            </a:pPr>
            <a:r>
              <a:rPr lang="en-GB" sz="2900">
                <a:latin typeface="Century Gothic" panose="020B0502020202020204" pitchFamily="34" charset="0"/>
              </a:rPr>
              <a:t>How does this relate to visual media consumption, how are your senses and your awareness of the surroundings impacted?</a:t>
            </a:r>
            <a:endParaRPr lang="en-US" sz="2900">
              <a:latin typeface="Century Gothic" panose="020B0502020202020204" pitchFamily="34" charset="0"/>
            </a:endParaRPr>
          </a:p>
        </p:txBody>
      </p:sp>
      <p:sp>
        <p:nvSpPr>
          <p:cNvPr id="19"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D13EA1"/>
          </a:solidFill>
          <a:ln w="34925">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Content Placeholder 2">
            <a:extLst>
              <a:ext uri="{FF2B5EF4-FFF2-40B4-BE49-F238E27FC236}">
                <a16:creationId xmlns:a16="http://schemas.microsoft.com/office/drawing/2014/main" id="{AE69F5A5-D373-44C6-9E00-5F3173924B59}"/>
              </a:ext>
            </a:extLst>
          </p:cNvPr>
          <p:cNvGraphicFramePr>
            <a:graphicFrameLocks noGrp="1"/>
          </p:cNvGraphicFramePr>
          <p:nvPr>
            <p:ph idx="1"/>
            <p:extLst>
              <p:ext uri="{D42A27DB-BD31-4B8C-83A1-F6EECF244321}">
                <p14:modId xmlns:p14="http://schemas.microsoft.com/office/powerpoint/2010/main" val="1493126276"/>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47133220-8464-1E4A-A82A-4FE7E94B8B29}"/>
              </a:ext>
            </a:extLst>
          </p:cNvPr>
          <p:cNvSpPr txBox="1"/>
          <p:nvPr/>
        </p:nvSpPr>
        <p:spPr>
          <a:xfrm>
            <a:off x="5263979" y="6431946"/>
            <a:ext cx="3212756" cy="369332"/>
          </a:xfrm>
          <a:prstGeom prst="rect">
            <a:avLst/>
          </a:prstGeom>
          <a:noFill/>
        </p:spPr>
        <p:txBody>
          <a:bodyPr wrap="square" rtlCol="0">
            <a:spAutoFit/>
          </a:bodyPr>
          <a:lstStyle/>
          <a:p>
            <a:r>
              <a:rPr lang="en-US" dirty="0">
                <a:latin typeface="Century Gothic" panose="020B0502020202020204" pitchFamily="34" charset="0"/>
              </a:rPr>
              <a:t>Requirement 2</a:t>
            </a:r>
          </a:p>
        </p:txBody>
      </p:sp>
    </p:spTree>
    <p:extLst>
      <p:ext uri="{BB962C8B-B14F-4D97-AF65-F5344CB8AC3E}">
        <p14:creationId xmlns:p14="http://schemas.microsoft.com/office/powerpoint/2010/main" val="4945781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3</a:t>
            </a:r>
            <a:r>
              <a:rPr lang="en-GB" sz="6600" b="1" dirty="0"/>
              <a:t>:</a:t>
            </a:r>
            <a:endParaRPr lang="en-US" sz="6600" dirty="0"/>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3. Compare and contrast the various ratings systems for video games, movies, and television programs with the guidance provided in Philippians 4:8.</a:t>
            </a:r>
          </a:p>
        </p:txBody>
      </p:sp>
    </p:spTree>
    <p:extLst>
      <p:ext uri="{BB962C8B-B14F-4D97-AF65-F5344CB8AC3E}">
        <p14:creationId xmlns:p14="http://schemas.microsoft.com/office/powerpoint/2010/main" val="40858183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7" name="Rectangle 16">
            <a:extLst>
              <a:ext uri="{FF2B5EF4-FFF2-40B4-BE49-F238E27FC236}">
                <a16:creationId xmlns:a16="http://schemas.microsoft.com/office/drawing/2014/main" id="{76906711-0AFB-47DD-A4B6-4E94B38B8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A91F649-894C-41F6-A21D-3D1AC558E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rgbClr val="D13EA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B8FCD0F-461A-CD42-AE89-0C8C57EBDE14}"/>
              </a:ext>
            </a:extLst>
          </p:cNvPr>
          <p:cNvSpPr>
            <a:spLocks noGrp="1"/>
          </p:cNvSpPr>
          <p:nvPr>
            <p:ph type="title"/>
          </p:nvPr>
        </p:nvSpPr>
        <p:spPr>
          <a:xfrm>
            <a:off x="638881" y="390525"/>
            <a:ext cx="10909640" cy="1510301"/>
          </a:xfrm>
        </p:spPr>
        <p:txBody>
          <a:bodyPr vert="horz" lIns="91440" tIns="45720" rIns="91440" bIns="45720" rtlCol="0" anchor="ctr">
            <a:normAutofit/>
          </a:bodyPr>
          <a:lstStyle/>
          <a:p>
            <a:pPr algn="ctr">
              <a:lnSpc>
                <a:spcPct val="90000"/>
              </a:lnSpc>
            </a:pPr>
            <a:r>
              <a:rPr lang="en-US" sz="4100" dirty="0">
                <a:solidFill>
                  <a:srgbClr val="FFFFFF"/>
                </a:solidFill>
                <a:latin typeface="Century Gothic" panose="020B0502020202020204" pitchFamily="34" charset="0"/>
              </a:rPr>
              <a:t>The various ratings systems for video games, movies, and television programs.</a:t>
            </a:r>
          </a:p>
        </p:txBody>
      </p:sp>
      <p:sp>
        <p:nvSpPr>
          <p:cNvPr id="21" name="Rectangle 7">
            <a:extLst>
              <a:ext uri="{FF2B5EF4-FFF2-40B4-BE49-F238E27FC236}">
                <a16:creationId xmlns:a16="http://schemas.microsoft.com/office/drawing/2014/main" id="{56037404-66BD-46B5-9323-1B5313196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1753266"/>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text, monitor, sitting, sign&#10;&#10;Description automatically generated">
            <a:extLst>
              <a:ext uri="{FF2B5EF4-FFF2-40B4-BE49-F238E27FC236}">
                <a16:creationId xmlns:a16="http://schemas.microsoft.com/office/drawing/2014/main" id="{364326B9-4DCE-044B-A98B-B2636ABE88B1}"/>
              </a:ext>
            </a:extLst>
          </p:cNvPr>
          <p:cNvPicPr>
            <a:picLocks noGrp="1" noChangeAspect="1"/>
          </p:cNvPicPr>
          <p:nvPr>
            <p:ph idx="1"/>
          </p:nvPr>
        </p:nvPicPr>
        <p:blipFill>
          <a:blip r:embed="rId2"/>
          <a:stretch>
            <a:fillRect/>
          </a:stretch>
        </p:blipFill>
        <p:spPr>
          <a:xfrm>
            <a:off x="1144416" y="3067050"/>
            <a:ext cx="9900120" cy="3019537"/>
          </a:xfrm>
          <a:prstGeom prst="rect">
            <a:avLst/>
          </a:prstGeom>
        </p:spPr>
      </p:pic>
      <p:sp>
        <p:nvSpPr>
          <p:cNvPr id="12" name="TextBox 11">
            <a:extLst>
              <a:ext uri="{FF2B5EF4-FFF2-40B4-BE49-F238E27FC236}">
                <a16:creationId xmlns:a16="http://schemas.microsoft.com/office/drawing/2014/main" id="{01F250E8-2C37-6F45-A540-C13AE8EE1A6C}"/>
              </a:ext>
            </a:extLst>
          </p:cNvPr>
          <p:cNvSpPr txBox="1"/>
          <p:nvPr/>
        </p:nvSpPr>
        <p:spPr>
          <a:xfrm>
            <a:off x="5263979" y="6431946"/>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3457229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3">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630936" y="640080"/>
            <a:ext cx="4818888" cy="1481328"/>
          </a:xfrm>
        </p:spPr>
        <p:txBody>
          <a:bodyPr vert="horz" lIns="91440" tIns="45720" rIns="91440" bIns="45720" rtlCol="0" anchor="b">
            <a:normAutofit/>
          </a:bodyPr>
          <a:lstStyle/>
          <a:p>
            <a:pPr>
              <a:lnSpc>
                <a:spcPct val="90000"/>
              </a:lnSpc>
            </a:pPr>
            <a:r>
              <a:rPr lang="en-US" sz="2700" dirty="0">
                <a:latin typeface="Century Gothic" panose="020B0502020202020204" pitchFamily="34" charset="0"/>
              </a:rPr>
              <a:t>Games</a:t>
            </a:r>
          </a:p>
        </p:txBody>
      </p:sp>
      <p:sp>
        <p:nvSpPr>
          <p:cNvPr id="20"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10">
            <a:extLst>
              <a:ext uri="{FF2B5EF4-FFF2-40B4-BE49-F238E27FC236}">
                <a16:creationId xmlns:a16="http://schemas.microsoft.com/office/drawing/2014/main" id="{4891B5A6-AF7B-40AB-9986-5426009463C0}"/>
              </a:ext>
            </a:extLst>
          </p:cNvPr>
          <p:cNvSpPr>
            <a:spLocks noGrp="1"/>
          </p:cNvSpPr>
          <p:nvPr>
            <p:ph idx="1"/>
          </p:nvPr>
        </p:nvSpPr>
        <p:spPr>
          <a:xfrm>
            <a:off x="630935" y="2660904"/>
            <a:ext cx="5782221" cy="3919062"/>
          </a:xfrm>
        </p:spPr>
        <p:txBody>
          <a:bodyPr anchor="t">
            <a:normAutofit lnSpcReduction="10000"/>
          </a:bodyPr>
          <a:lstStyle/>
          <a:p>
            <a:r>
              <a:rPr lang="en-GB" dirty="0">
                <a:latin typeface="Century Gothic" panose="020B0502020202020204" pitchFamily="34" charset="0"/>
              </a:rPr>
              <a:t>Suitable for all age groups.</a:t>
            </a:r>
          </a:p>
          <a:p>
            <a:r>
              <a:rPr lang="en-GB" dirty="0">
                <a:latin typeface="Century Gothic" panose="020B0502020202020204" pitchFamily="34" charset="0"/>
              </a:rPr>
              <a:t>Some violence in a comical context or child-friendly setting is acceptable, as is nudity when shown in a completely natural and non-sexual manner such as breast feeding.</a:t>
            </a:r>
          </a:p>
        </p:txBody>
      </p:sp>
      <mc:AlternateContent xmlns:mc="http://schemas.openxmlformats.org/markup-compatibility/2006">
        <mc:Choice xmlns:p14="http://schemas.microsoft.com/office/powerpoint/2010/main" Requires="p14">
          <p:contentPart p14:bwMode="auto" r:id="rId2">
            <p14:nvContentPartPr>
              <p14:cNvPr id="18" name="Ink 17">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p:pic>
            <p:nvPicPr>
              <p:cNvPr id="18" name="Ink 17">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7" name="Content Placeholder 6">
            <a:extLst>
              <a:ext uri="{FF2B5EF4-FFF2-40B4-BE49-F238E27FC236}">
                <a16:creationId xmlns:a16="http://schemas.microsoft.com/office/drawing/2014/main" id="{D62A13A8-CDCB-BA46-BCD6-5FB9D74FB52D}"/>
              </a:ext>
            </a:extLst>
          </p:cNvPr>
          <p:cNvPicPr>
            <a:picLocks noChangeAspect="1"/>
          </p:cNvPicPr>
          <p:nvPr/>
        </p:nvPicPr>
        <p:blipFill>
          <a:blip r:embed="rId4"/>
          <a:stretch/>
        </p:blipFill>
        <p:spPr>
          <a:xfrm>
            <a:off x="6534646" y="640080"/>
            <a:ext cx="4587771" cy="5577840"/>
          </a:xfrm>
          <a:prstGeom prst="rect">
            <a:avLst/>
          </a:prstGeom>
        </p:spPr>
      </p:pic>
      <p:sp>
        <p:nvSpPr>
          <p:cNvPr id="13" name="TextBox 12">
            <a:extLst>
              <a:ext uri="{FF2B5EF4-FFF2-40B4-BE49-F238E27FC236}">
                <a16:creationId xmlns:a16="http://schemas.microsoft.com/office/drawing/2014/main" id="{F64AD5D7-B2A9-6E44-8F80-E72A03040877}"/>
              </a:ext>
            </a:extLst>
          </p:cNvPr>
          <p:cNvSpPr txBox="1"/>
          <p:nvPr/>
        </p:nvSpPr>
        <p:spPr>
          <a:xfrm>
            <a:off x="630936" y="138160"/>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39872251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630936" y="640080"/>
            <a:ext cx="4818888" cy="1481328"/>
          </a:xfrm>
        </p:spPr>
        <p:txBody>
          <a:bodyPr vert="horz" lIns="91440" tIns="45720" rIns="91440" bIns="45720" rtlCol="0" anchor="b">
            <a:normAutofit/>
          </a:bodyPr>
          <a:lstStyle/>
          <a:p>
            <a:pPr>
              <a:lnSpc>
                <a:spcPct val="90000"/>
              </a:lnSpc>
            </a:pPr>
            <a:r>
              <a:rPr lang="en-US" sz="2700" dirty="0">
                <a:latin typeface="Century Gothic" panose="020B0502020202020204" pitchFamily="34" charset="0"/>
              </a:rPr>
              <a:t>Games</a:t>
            </a:r>
          </a:p>
        </p:txBody>
      </p:sp>
      <p:sp>
        <p:nvSpPr>
          <p:cNvPr id="25"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19">
            <a:extLst>
              <a:ext uri="{FF2B5EF4-FFF2-40B4-BE49-F238E27FC236}">
                <a16:creationId xmlns:a16="http://schemas.microsoft.com/office/drawing/2014/main" id="{AEC2CD89-824C-4270-875A-47673EC093C5}"/>
              </a:ext>
            </a:extLst>
          </p:cNvPr>
          <p:cNvSpPr>
            <a:spLocks noGrp="1"/>
          </p:cNvSpPr>
          <p:nvPr>
            <p:ph idx="1"/>
          </p:nvPr>
        </p:nvSpPr>
        <p:spPr>
          <a:xfrm>
            <a:off x="630936" y="2660904"/>
            <a:ext cx="5522032" cy="3861992"/>
          </a:xfrm>
        </p:spPr>
        <p:txBody>
          <a:bodyPr anchor="t">
            <a:normAutofit fontScale="92500" lnSpcReduction="10000"/>
          </a:bodyPr>
          <a:lstStyle/>
          <a:p>
            <a:pPr>
              <a:spcBef>
                <a:spcPts val="0"/>
              </a:spcBef>
            </a:pPr>
            <a:r>
              <a:rPr lang="en-GB" sz="2400" dirty="0">
                <a:latin typeface="Century Gothic" panose="020B0502020202020204" pitchFamily="34" charset="0"/>
              </a:rPr>
              <a:t>Same as 3 but contains some possibly frightening scenes or sounds. </a:t>
            </a:r>
          </a:p>
          <a:p>
            <a:pPr>
              <a:spcBef>
                <a:spcPts val="0"/>
              </a:spcBef>
            </a:pPr>
            <a:r>
              <a:rPr lang="en-GB" sz="2400" dirty="0">
                <a:latin typeface="Century Gothic" panose="020B0502020202020204" pitchFamily="34" charset="0"/>
              </a:rPr>
              <a:t>A little more violence is permissible at PEGI 7. It is always unrealistic and often directed towards fantasy characters, though very mild non-realistic violence to humans may also feature. Implied violence (for example the bombing of a city where violence is not seen directly) is also dealt with at this level.</a:t>
            </a:r>
          </a:p>
        </p:txBody>
      </p:sp>
      <mc:AlternateContent xmlns:mc="http://schemas.openxmlformats.org/markup-compatibility/2006">
        <mc:Choice xmlns:p14="http://schemas.microsoft.com/office/powerpoint/2010/main" Requires="p14">
          <p:contentPart p14:bwMode="auto" r:id="rId2">
            <p14:nvContentPartPr>
              <p14: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p:pic>
            <p:nvPicPr>
              <p: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7" name="Content Placeholder 6">
            <a:extLst>
              <a:ext uri="{FF2B5EF4-FFF2-40B4-BE49-F238E27FC236}">
                <a16:creationId xmlns:a16="http://schemas.microsoft.com/office/drawing/2014/main" id="{D62A13A8-CDCB-BA46-BCD6-5FB9D74FB52D}"/>
              </a:ext>
            </a:extLst>
          </p:cNvPr>
          <p:cNvPicPr>
            <a:picLocks noChangeAspect="1"/>
          </p:cNvPicPr>
          <p:nvPr/>
        </p:nvPicPr>
        <p:blipFill>
          <a:blip r:embed="rId4"/>
          <a:stretch/>
        </p:blipFill>
        <p:spPr>
          <a:xfrm>
            <a:off x="6516111" y="640080"/>
            <a:ext cx="4624842" cy="5577840"/>
          </a:xfrm>
          <a:prstGeom prst="rect">
            <a:avLst/>
          </a:prstGeom>
        </p:spPr>
      </p:pic>
      <p:sp>
        <p:nvSpPr>
          <p:cNvPr id="17" name="TextBox 16">
            <a:extLst>
              <a:ext uri="{FF2B5EF4-FFF2-40B4-BE49-F238E27FC236}">
                <a16:creationId xmlns:a16="http://schemas.microsoft.com/office/drawing/2014/main" id="{137CDA6C-080D-B34D-8A16-F9581DBFEC13}"/>
              </a:ext>
            </a:extLst>
          </p:cNvPr>
          <p:cNvSpPr txBox="1"/>
          <p:nvPr/>
        </p:nvSpPr>
        <p:spPr>
          <a:xfrm>
            <a:off x="630936" y="138160"/>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24169921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630936" y="640080"/>
            <a:ext cx="4818888" cy="1481328"/>
          </a:xfrm>
        </p:spPr>
        <p:txBody>
          <a:bodyPr vert="horz" lIns="91440" tIns="45720" rIns="91440" bIns="45720" rtlCol="0" anchor="b">
            <a:normAutofit/>
          </a:bodyPr>
          <a:lstStyle/>
          <a:p>
            <a:pPr>
              <a:lnSpc>
                <a:spcPct val="90000"/>
              </a:lnSpc>
            </a:pPr>
            <a:r>
              <a:rPr lang="en-US" sz="2700" dirty="0">
                <a:latin typeface="Century Gothic" panose="020B0502020202020204" pitchFamily="34" charset="0"/>
              </a:rPr>
              <a:t>Games</a:t>
            </a:r>
          </a:p>
        </p:txBody>
      </p:sp>
      <p:sp>
        <p:nvSpPr>
          <p:cNvPr id="25"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19">
            <a:extLst>
              <a:ext uri="{FF2B5EF4-FFF2-40B4-BE49-F238E27FC236}">
                <a16:creationId xmlns:a16="http://schemas.microsoft.com/office/drawing/2014/main" id="{931D28A0-7F1E-4928-9CD1-E4B03A8A84DF}"/>
              </a:ext>
            </a:extLst>
          </p:cNvPr>
          <p:cNvSpPr>
            <a:spLocks noGrp="1"/>
          </p:cNvSpPr>
          <p:nvPr>
            <p:ph idx="1"/>
          </p:nvPr>
        </p:nvSpPr>
        <p:spPr>
          <a:xfrm>
            <a:off x="630936" y="2660904"/>
            <a:ext cx="5901910" cy="4197096"/>
          </a:xfrm>
        </p:spPr>
        <p:txBody>
          <a:bodyPr anchor="t">
            <a:normAutofit fontScale="92500" lnSpcReduction="20000"/>
          </a:bodyPr>
          <a:lstStyle/>
          <a:p>
            <a:pPr>
              <a:spcBef>
                <a:spcPts val="0"/>
              </a:spcBef>
            </a:pPr>
            <a:r>
              <a:rPr lang="en-GB" sz="1800" dirty="0">
                <a:latin typeface="Century Gothic" panose="020B0502020202020204" pitchFamily="34" charset="0"/>
              </a:rPr>
              <a:t>More detailed and realistic looking violence towards fantasy characters is allowed. Any violence towards human characters must look unrealistic unless it consists of only minor or trivial injury such as a slap.</a:t>
            </a:r>
            <a:br>
              <a:rPr lang="en-GB" sz="1800" dirty="0">
                <a:latin typeface="Century Gothic" panose="020B0502020202020204" pitchFamily="34" charset="0"/>
              </a:rPr>
            </a:br>
            <a:r>
              <a:rPr lang="en-GB" sz="1800" dirty="0">
                <a:latin typeface="Century Gothic" panose="020B0502020202020204" pitchFamily="34" charset="0"/>
              </a:rPr>
              <a:t>Sexual posturing of the type often seen in music videos is also allowed at this level as is sexual innuendo.</a:t>
            </a:r>
          </a:p>
          <a:p>
            <a:pPr>
              <a:spcBef>
                <a:spcPts val="0"/>
              </a:spcBef>
            </a:pPr>
            <a:r>
              <a:rPr lang="en-GB" sz="1800" dirty="0">
                <a:latin typeface="Century Gothic" panose="020B0502020202020204" pitchFamily="34" charset="0"/>
              </a:rPr>
              <a:t>Some bad language is allowed but it can be no more than mild swearing.</a:t>
            </a:r>
          </a:p>
          <a:p>
            <a:pPr>
              <a:spcBef>
                <a:spcPts val="0"/>
              </a:spcBef>
            </a:pPr>
            <a:r>
              <a:rPr lang="en-GB" sz="1800" dirty="0">
                <a:latin typeface="Century Gothic" panose="020B0502020202020204" pitchFamily="34" charset="0"/>
              </a:rPr>
              <a:t>At PEGI 12, games may provide some instruction on casino-style gambling, for example they can feature an explanation of the rules for Blackjack or Poker. This descriptor also appears on PEGI 16 and PEGI 18 games.</a:t>
            </a:r>
          </a:p>
          <a:p>
            <a:pPr>
              <a:spcBef>
                <a:spcPts val="0"/>
              </a:spcBef>
            </a:pPr>
            <a:r>
              <a:rPr lang="en-GB" sz="1800" dirty="0">
                <a:latin typeface="Century Gothic" panose="020B0502020202020204" pitchFamily="34" charset="0"/>
              </a:rPr>
              <a:t>A game at this level may feature horror content such as strong threat and dread or graphic injury details.</a:t>
            </a:r>
          </a:p>
        </p:txBody>
      </p:sp>
      <mc:AlternateContent xmlns:mc="http://schemas.openxmlformats.org/markup-compatibility/2006">
        <mc:Choice xmlns:p14="http://schemas.microsoft.com/office/powerpoint/2010/main" Requires="p14">
          <p:contentPart p14:bwMode="auto" r:id="rId2">
            <p14:nvContentPartPr>
              <p14: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p:pic>
            <p:nvPicPr>
              <p: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7" name="Content Placeholder 6">
            <a:extLst>
              <a:ext uri="{FF2B5EF4-FFF2-40B4-BE49-F238E27FC236}">
                <a16:creationId xmlns:a16="http://schemas.microsoft.com/office/drawing/2014/main" id="{D62A13A8-CDCB-BA46-BCD6-5FB9D74FB52D}"/>
              </a:ext>
            </a:extLst>
          </p:cNvPr>
          <p:cNvPicPr>
            <a:picLocks noChangeAspect="1"/>
          </p:cNvPicPr>
          <p:nvPr/>
        </p:nvPicPr>
        <p:blipFill>
          <a:blip r:embed="rId4"/>
          <a:stretch/>
        </p:blipFill>
        <p:spPr>
          <a:xfrm>
            <a:off x="6534646" y="640080"/>
            <a:ext cx="4587771" cy="5577840"/>
          </a:xfrm>
          <a:prstGeom prst="rect">
            <a:avLst/>
          </a:prstGeom>
        </p:spPr>
      </p:pic>
      <p:sp>
        <p:nvSpPr>
          <p:cNvPr id="11" name="TextBox 10">
            <a:extLst>
              <a:ext uri="{FF2B5EF4-FFF2-40B4-BE49-F238E27FC236}">
                <a16:creationId xmlns:a16="http://schemas.microsoft.com/office/drawing/2014/main" id="{64ECEFBD-9A47-D548-99BB-C0DFFE4BA9B5}"/>
              </a:ext>
            </a:extLst>
          </p:cNvPr>
          <p:cNvSpPr txBox="1"/>
          <p:nvPr/>
        </p:nvSpPr>
        <p:spPr>
          <a:xfrm>
            <a:off x="630936" y="138160"/>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32598756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630936" y="640080"/>
            <a:ext cx="4818888" cy="1481328"/>
          </a:xfrm>
        </p:spPr>
        <p:txBody>
          <a:bodyPr vert="horz" lIns="91440" tIns="45720" rIns="91440" bIns="45720" rtlCol="0" anchor="b">
            <a:normAutofit/>
          </a:bodyPr>
          <a:lstStyle/>
          <a:p>
            <a:pPr>
              <a:lnSpc>
                <a:spcPct val="90000"/>
              </a:lnSpc>
            </a:pPr>
            <a:r>
              <a:rPr lang="en-US" sz="2700" dirty="0">
                <a:latin typeface="Century Gothic" panose="020B0502020202020204" pitchFamily="34" charset="0"/>
              </a:rPr>
              <a:t>Games</a:t>
            </a:r>
          </a:p>
        </p:txBody>
      </p:sp>
      <p:sp>
        <p:nvSpPr>
          <p:cNvPr id="25"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19">
            <a:extLst>
              <a:ext uri="{FF2B5EF4-FFF2-40B4-BE49-F238E27FC236}">
                <a16:creationId xmlns:a16="http://schemas.microsoft.com/office/drawing/2014/main" id="{498CC20E-2B4B-4D8F-984B-63D15077926A}"/>
              </a:ext>
            </a:extLst>
          </p:cNvPr>
          <p:cNvSpPr>
            <a:spLocks noGrp="1"/>
          </p:cNvSpPr>
          <p:nvPr>
            <p:ph idx="1"/>
          </p:nvPr>
        </p:nvSpPr>
        <p:spPr>
          <a:xfrm>
            <a:off x="630936" y="2660904"/>
            <a:ext cx="5754986" cy="3858544"/>
          </a:xfrm>
        </p:spPr>
        <p:txBody>
          <a:bodyPr anchor="t">
            <a:normAutofit fontScale="77500" lnSpcReduction="20000"/>
          </a:bodyPr>
          <a:lstStyle/>
          <a:p>
            <a:r>
              <a:rPr lang="en-GB" dirty="0">
                <a:latin typeface="Century Gothic" panose="020B0502020202020204" pitchFamily="34" charset="0"/>
              </a:rPr>
              <a:t>In addition to the numerical PEGI ratings, you will also see the ‘Parental Guidance Recommended’ rating for some non-game apps, introduced by PEGI for storefronts that use IARC (https://www.globalratings.com/). </a:t>
            </a:r>
          </a:p>
          <a:p>
            <a:r>
              <a:rPr lang="en-GB" dirty="0">
                <a:latin typeface="Century Gothic" panose="020B0502020202020204" pitchFamily="34" charset="0"/>
              </a:rPr>
              <a:t>This serves as a warning that these apps can offer a broad variety of user generated or organised content. </a:t>
            </a:r>
          </a:p>
          <a:p>
            <a:r>
              <a:rPr lang="en-GB" dirty="0">
                <a:latin typeface="Century Gothic" panose="020B0502020202020204" pitchFamily="34" charset="0"/>
              </a:rPr>
              <a:t>Typically, this applies to products such as Facebook, Twitter or YouTube.</a:t>
            </a:r>
            <a:endParaRPr lang="en-US" dirty="0">
              <a:latin typeface="Century Gothic" panose="020B0502020202020204" pitchFamily="34" charset="0"/>
            </a:endParaRPr>
          </a:p>
        </p:txBody>
      </p:sp>
      <mc:AlternateContent xmlns:mc="http://schemas.openxmlformats.org/markup-compatibility/2006">
        <mc:Choice xmlns:p14="http://schemas.microsoft.com/office/powerpoint/2010/main" Requires="p14">
          <p:contentPart p14:bwMode="auto" r:id="rId2">
            <p14:nvContentPartPr>
              <p14: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p:pic>
            <p:nvPicPr>
              <p: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7" name="Content Placeholder 6">
            <a:extLst>
              <a:ext uri="{FF2B5EF4-FFF2-40B4-BE49-F238E27FC236}">
                <a16:creationId xmlns:a16="http://schemas.microsoft.com/office/drawing/2014/main" id="{D62A13A8-CDCB-BA46-BCD6-5FB9D74FB52D}"/>
              </a:ext>
            </a:extLst>
          </p:cNvPr>
          <p:cNvPicPr>
            <a:picLocks noChangeAspect="1"/>
          </p:cNvPicPr>
          <p:nvPr/>
        </p:nvPicPr>
        <p:blipFill>
          <a:blip r:embed="rId4"/>
          <a:stretch/>
        </p:blipFill>
        <p:spPr>
          <a:xfrm>
            <a:off x="6562535" y="640080"/>
            <a:ext cx="4531994" cy="5577840"/>
          </a:xfrm>
          <a:prstGeom prst="rect">
            <a:avLst/>
          </a:prstGeom>
        </p:spPr>
      </p:pic>
      <p:sp>
        <p:nvSpPr>
          <p:cNvPr id="11" name="TextBox 10">
            <a:extLst>
              <a:ext uri="{FF2B5EF4-FFF2-40B4-BE49-F238E27FC236}">
                <a16:creationId xmlns:a16="http://schemas.microsoft.com/office/drawing/2014/main" id="{0B3D52D1-6DB2-DE47-BBC6-32E6677555FC}"/>
              </a:ext>
            </a:extLst>
          </p:cNvPr>
          <p:cNvSpPr txBox="1"/>
          <p:nvPr/>
        </p:nvSpPr>
        <p:spPr>
          <a:xfrm>
            <a:off x="630936" y="138160"/>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4311206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630936" y="640080"/>
            <a:ext cx="4818888" cy="1481328"/>
          </a:xfrm>
        </p:spPr>
        <p:txBody>
          <a:bodyPr vert="horz" lIns="91440" tIns="45720" rIns="91440" bIns="45720" rtlCol="0" anchor="b">
            <a:normAutofit/>
          </a:bodyPr>
          <a:lstStyle/>
          <a:p>
            <a:pPr>
              <a:lnSpc>
                <a:spcPct val="90000"/>
              </a:lnSpc>
            </a:pPr>
            <a:r>
              <a:rPr lang="en-US" sz="2700" dirty="0">
                <a:latin typeface="Century Gothic" panose="020B0502020202020204" pitchFamily="34" charset="0"/>
              </a:rPr>
              <a:t>Games</a:t>
            </a:r>
          </a:p>
        </p:txBody>
      </p:sp>
      <p:sp>
        <p:nvSpPr>
          <p:cNvPr id="25"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19">
            <a:extLst>
              <a:ext uri="{FF2B5EF4-FFF2-40B4-BE49-F238E27FC236}">
                <a16:creationId xmlns:a16="http://schemas.microsoft.com/office/drawing/2014/main" id="{E5823ADF-191E-448F-BB43-AB5E5C10DC47}"/>
              </a:ext>
            </a:extLst>
          </p:cNvPr>
          <p:cNvSpPr>
            <a:spLocks noGrp="1"/>
          </p:cNvSpPr>
          <p:nvPr>
            <p:ph idx="1"/>
          </p:nvPr>
        </p:nvSpPr>
        <p:spPr>
          <a:xfrm>
            <a:off x="630936" y="2660904"/>
            <a:ext cx="5942664" cy="4160520"/>
          </a:xfrm>
        </p:spPr>
        <p:txBody>
          <a:bodyPr anchor="t">
            <a:normAutofit fontScale="70000" lnSpcReduction="20000"/>
          </a:bodyPr>
          <a:lstStyle/>
          <a:p>
            <a:pPr>
              <a:spcBef>
                <a:spcPts val="0"/>
              </a:spcBef>
            </a:pPr>
            <a:r>
              <a:rPr lang="en-GB" dirty="0">
                <a:latin typeface="Century Gothic" panose="020B0502020202020204" pitchFamily="34" charset="0"/>
              </a:rPr>
              <a:t>At the 16 level you can expect to see more mature and realistic violence against human characters. </a:t>
            </a:r>
          </a:p>
          <a:p>
            <a:pPr>
              <a:spcBef>
                <a:spcPts val="0"/>
              </a:spcBef>
            </a:pPr>
            <a:r>
              <a:rPr lang="en-GB" dirty="0">
                <a:latin typeface="Century Gothic" panose="020B0502020202020204" pitchFamily="34" charset="0"/>
              </a:rPr>
              <a:t>The game may deal heavily with death and injury to humans. </a:t>
            </a:r>
          </a:p>
          <a:p>
            <a:pPr>
              <a:spcBef>
                <a:spcPts val="0"/>
              </a:spcBef>
            </a:pPr>
            <a:r>
              <a:rPr lang="en-GB" dirty="0">
                <a:latin typeface="Century Gothic" panose="020B0502020202020204" pitchFamily="34" charset="0"/>
              </a:rPr>
              <a:t>Sexual activity can be shown but it must not include visible genitals. Depictions of erotic nudity may feature.</a:t>
            </a:r>
          </a:p>
          <a:p>
            <a:pPr>
              <a:spcBef>
                <a:spcPts val="0"/>
              </a:spcBef>
            </a:pPr>
            <a:r>
              <a:rPr lang="en-GB" dirty="0">
                <a:latin typeface="Century Gothic" panose="020B0502020202020204" pitchFamily="34" charset="0"/>
              </a:rPr>
              <a:t>The worst forms of bad language can be heard and will often include sexual expletives.</a:t>
            </a:r>
            <a:br>
              <a:rPr lang="en-GB" dirty="0">
                <a:latin typeface="Century Gothic" panose="020B0502020202020204" pitchFamily="34" charset="0"/>
              </a:rPr>
            </a:br>
            <a:r>
              <a:rPr lang="en-GB" dirty="0">
                <a:latin typeface="Century Gothic" panose="020B0502020202020204" pitchFamily="34" charset="0"/>
              </a:rPr>
              <a:t>Prominent use of tobacco and alcohol may be featured, as well as the use of illegal drugs. The game could glamorise crime.</a:t>
            </a:r>
          </a:p>
        </p:txBody>
      </p:sp>
      <mc:AlternateContent xmlns:mc="http://schemas.openxmlformats.org/markup-compatibility/2006">
        <mc:Choice xmlns:p14="http://schemas.microsoft.com/office/powerpoint/2010/main" Requires="p14">
          <p:contentPart p14:bwMode="auto" r:id="rId2">
            <p14:nvContentPartPr>
              <p14: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p:pic>
            <p:nvPicPr>
              <p: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7" name="Content Placeholder 6">
            <a:extLst>
              <a:ext uri="{FF2B5EF4-FFF2-40B4-BE49-F238E27FC236}">
                <a16:creationId xmlns:a16="http://schemas.microsoft.com/office/drawing/2014/main" id="{D62A13A8-CDCB-BA46-BCD6-5FB9D74FB52D}"/>
              </a:ext>
            </a:extLst>
          </p:cNvPr>
          <p:cNvPicPr>
            <a:picLocks noChangeAspect="1"/>
          </p:cNvPicPr>
          <p:nvPr/>
        </p:nvPicPr>
        <p:blipFill>
          <a:blip r:embed="rId4"/>
          <a:stretch/>
        </p:blipFill>
        <p:spPr>
          <a:xfrm>
            <a:off x="6576480" y="640080"/>
            <a:ext cx="4504104" cy="5577840"/>
          </a:xfrm>
          <a:prstGeom prst="rect">
            <a:avLst/>
          </a:prstGeom>
        </p:spPr>
      </p:pic>
      <p:sp>
        <p:nvSpPr>
          <p:cNvPr id="11" name="TextBox 10">
            <a:extLst>
              <a:ext uri="{FF2B5EF4-FFF2-40B4-BE49-F238E27FC236}">
                <a16:creationId xmlns:a16="http://schemas.microsoft.com/office/drawing/2014/main" id="{35D781C3-66EB-B54A-BAF1-6008020F9944}"/>
              </a:ext>
            </a:extLst>
          </p:cNvPr>
          <p:cNvSpPr txBox="1"/>
          <p:nvPr/>
        </p:nvSpPr>
        <p:spPr>
          <a:xfrm>
            <a:off x="630936" y="138160"/>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29326267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630936" y="640080"/>
            <a:ext cx="4818888" cy="1481328"/>
          </a:xfrm>
        </p:spPr>
        <p:txBody>
          <a:bodyPr vert="horz" lIns="91440" tIns="45720" rIns="91440" bIns="45720" rtlCol="0" anchor="b">
            <a:normAutofit/>
          </a:bodyPr>
          <a:lstStyle/>
          <a:p>
            <a:pPr>
              <a:lnSpc>
                <a:spcPct val="90000"/>
              </a:lnSpc>
            </a:pPr>
            <a:r>
              <a:rPr lang="en-US" sz="2700" dirty="0">
                <a:latin typeface="Century Gothic" panose="020B0502020202020204" pitchFamily="34" charset="0"/>
              </a:rPr>
              <a:t>Games</a:t>
            </a:r>
          </a:p>
        </p:txBody>
      </p:sp>
      <p:sp>
        <p:nvSpPr>
          <p:cNvPr id="25"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19">
            <a:extLst>
              <a:ext uri="{FF2B5EF4-FFF2-40B4-BE49-F238E27FC236}">
                <a16:creationId xmlns:a16="http://schemas.microsoft.com/office/drawing/2014/main" id="{4838D7B4-9D73-498C-8031-1A765E028F9B}"/>
              </a:ext>
            </a:extLst>
          </p:cNvPr>
          <p:cNvSpPr>
            <a:spLocks noGrp="1"/>
          </p:cNvSpPr>
          <p:nvPr>
            <p:ph idx="1"/>
          </p:nvPr>
        </p:nvSpPr>
        <p:spPr>
          <a:xfrm>
            <a:off x="630936" y="2660904"/>
            <a:ext cx="5941778" cy="4054616"/>
          </a:xfrm>
        </p:spPr>
        <p:txBody>
          <a:bodyPr anchor="t">
            <a:normAutofit fontScale="92500" lnSpcReduction="20000"/>
          </a:bodyPr>
          <a:lstStyle/>
          <a:p>
            <a:pPr>
              <a:spcBef>
                <a:spcPts val="0"/>
              </a:spcBef>
            </a:pPr>
            <a:r>
              <a:rPr lang="en-GB" sz="2000" dirty="0">
                <a:latin typeface="Century Gothic" panose="020B0502020202020204" pitchFamily="34" charset="0"/>
              </a:rPr>
              <a:t>The adult classification is applied when the level of violence is both realistic or severe in nature, often being graphic with blood and gore.</a:t>
            </a:r>
          </a:p>
          <a:p>
            <a:pPr>
              <a:spcBef>
                <a:spcPts val="0"/>
              </a:spcBef>
            </a:pPr>
            <a:r>
              <a:rPr lang="en-GB" sz="2000" dirty="0">
                <a:latin typeface="Century Gothic" panose="020B0502020202020204" pitchFamily="34" charset="0"/>
              </a:rPr>
              <a:t>The game may include detailed descriptions of criminal techniques, or it may in some way glamorise the use of illegal drugs. Encouragement of tobacco or alcohol may also be included.</a:t>
            </a:r>
          </a:p>
          <a:p>
            <a:pPr>
              <a:spcBef>
                <a:spcPts val="0"/>
              </a:spcBef>
            </a:pPr>
            <a:r>
              <a:rPr lang="en-GB" sz="2000" dirty="0">
                <a:latin typeface="Century Gothic" panose="020B0502020202020204" pitchFamily="34" charset="0"/>
              </a:rPr>
              <a:t>Sexual activity with visible genital organs may be shown. If a game is released physically in the UK and is likely to attain an R18 rating, the game will be referred to the BBFC for classification.</a:t>
            </a:r>
          </a:p>
        </p:txBody>
      </p:sp>
      <mc:AlternateContent xmlns:mc="http://schemas.openxmlformats.org/markup-compatibility/2006">
        <mc:Choice xmlns:p14="http://schemas.microsoft.com/office/powerpoint/2010/main" Requires="p14">
          <p:contentPart p14:bwMode="auto" r:id="rId2">
            <p14:nvContentPartPr>
              <p14: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p:pic>
            <p:nvPicPr>
              <p:cNvPr id="27" name="Ink 2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7" name="Content Placeholder 6">
            <a:extLst>
              <a:ext uri="{FF2B5EF4-FFF2-40B4-BE49-F238E27FC236}">
                <a16:creationId xmlns:a16="http://schemas.microsoft.com/office/drawing/2014/main" id="{D62A13A8-CDCB-BA46-BCD6-5FB9D74FB52D}"/>
              </a:ext>
            </a:extLst>
          </p:cNvPr>
          <p:cNvPicPr>
            <a:picLocks noChangeAspect="1"/>
          </p:cNvPicPr>
          <p:nvPr/>
        </p:nvPicPr>
        <p:blipFill>
          <a:blip r:embed="rId4"/>
          <a:stretch/>
        </p:blipFill>
        <p:spPr>
          <a:xfrm>
            <a:off x="6492812" y="640080"/>
            <a:ext cx="4671439" cy="5577840"/>
          </a:xfrm>
          <a:prstGeom prst="rect">
            <a:avLst/>
          </a:prstGeom>
        </p:spPr>
      </p:pic>
      <p:sp>
        <p:nvSpPr>
          <p:cNvPr id="13" name="TextBox 12">
            <a:extLst>
              <a:ext uri="{FF2B5EF4-FFF2-40B4-BE49-F238E27FC236}">
                <a16:creationId xmlns:a16="http://schemas.microsoft.com/office/drawing/2014/main" id="{B44A3DC9-A54B-6141-8FBC-4E30E0E42B89}"/>
              </a:ext>
            </a:extLst>
          </p:cNvPr>
          <p:cNvSpPr txBox="1"/>
          <p:nvPr/>
        </p:nvSpPr>
        <p:spPr>
          <a:xfrm>
            <a:off x="630936" y="138160"/>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1734342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4" name="Rectangle 13">
            <a:extLst>
              <a:ext uri="{FF2B5EF4-FFF2-40B4-BE49-F238E27FC236}">
                <a16:creationId xmlns:a16="http://schemas.microsoft.com/office/drawing/2014/main" id="{168AB93A-48BC-4C25-A3AD-C17B5A682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7998581" y="643467"/>
            <a:ext cx="3562483" cy="3569241"/>
          </a:xfrm>
        </p:spPr>
        <p:txBody>
          <a:bodyPr vert="horz" lIns="91440" tIns="45720" rIns="91440" bIns="45720" rtlCol="0" anchor="b">
            <a:normAutofit/>
          </a:bodyPr>
          <a:lstStyle/>
          <a:p>
            <a:r>
              <a:rPr lang="en-US" sz="5800"/>
              <a:t>Movies</a:t>
            </a:r>
          </a:p>
        </p:txBody>
      </p:sp>
      <p:sp>
        <p:nvSpPr>
          <p:cNvPr id="16"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05874" y="4409267"/>
            <a:ext cx="3242551" cy="27432"/>
          </a:xfrm>
          <a:custGeom>
            <a:avLst/>
            <a:gdLst>
              <a:gd name="connsiteX0" fmla="*/ 0 w 3242551"/>
              <a:gd name="connsiteY0" fmla="*/ 0 h 27432"/>
              <a:gd name="connsiteX1" fmla="*/ 616085 w 3242551"/>
              <a:gd name="connsiteY1" fmla="*/ 0 h 27432"/>
              <a:gd name="connsiteX2" fmla="*/ 1264595 w 3242551"/>
              <a:gd name="connsiteY2" fmla="*/ 0 h 27432"/>
              <a:gd name="connsiteX3" fmla="*/ 1945531 w 3242551"/>
              <a:gd name="connsiteY3" fmla="*/ 0 h 27432"/>
              <a:gd name="connsiteX4" fmla="*/ 2626466 w 3242551"/>
              <a:gd name="connsiteY4" fmla="*/ 0 h 27432"/>
              <a:gd name="connsiteX5" fmla="*/ 3242551 w 3242551"/>
              <a:gd name="connsiteY5" fmla="*/ 0 h 27432"/>
              <a:gd name="connsiteX6" fmla="*/ 3242551 w 3242551"/>
              <a:gd name="connsiteY6" fmla="*/ 27432 h 27432"/>
              <a:gd name="connsiteX7" fmla="*/ 2529190 w 3242551"/>
              <a:gd name="connsiteY7" fmla="*/ 27432 h 27432"/>
              <a:gd name="connsiteX8" fmla="*/ 1815829 w 3242551"/>
              <a:gd name="connsiteY8" fmla="*/ 27432 h 27432"/>
              <a:gd name="connsiteX9" fmla="*/ 1167318 w 3242551"/>
              <a:gd name="connsiteY9" fmla="*/ 27432 h 27432"/>
              <a:gd name="connsiteX10" fmla="*/ 0 w 3242551"/>
              <a:gd name="connsiteY10" fmla="*/ 27432 h 27432"/>
              <a:gd name="connsiteX11" fmla="*/ 0 w 3242551"/>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2551" h="27432" fill="none" extrusionOk="0">
                <a:moveTo>
                  <a:pt x="0" y="0"/>
                </a:moveTo>
                <a:cubicBezTo>
                  <a:pt x="194108" y="-30346"/>
                  <a:pt x="476260" y="9901"/>
                  <a:pt x="616085" y="0"/>
                </a:cubicBezTo>
                <a:cubicBezTo>
                  <a:pt x="755911" y="-9901"/>
                  <a:pt x="955441" y="-31994"/>
                  <a:pt x="1264595" y="0"/>
                </a:cubicBezTo>
                <a:cubicBezTo>
                  <a:pt x="1573749" y="31994"/>
                  <a:pt x="1618785" y="-7447"/>
                  <a:pt x="1945531" y="0"/>
                </a:cubicBezTo>
                <a:cubicBezTo>
                  <a:pt x="2272277" y="7447"/>
                  <a:pt x="2390625" y="1646"/>
                  <a:pt x="2626466" y="0"/>
                </a:cubicBezTo>
                <a:cubicBezTo>
                  <a:pt x="2862308" y="-1646"/>
                  <a:pt x="3064770" y="5184"/>
                  <a:pt x="3242551" y="0"/>
                </a:cubicBezTo>
                <a:cubicBezTo>
                  <a:pt x="3241385" y="7395"/>
                  <a:pt x="3242596" y="21864"/>
                  <a:pt x="3242551" y="27432"/>
                </a:cubicBezTo>
                <a:cubicBezTo>
                  <a:pt x="3023282" y="59750"/>
                  <a:pt x="2875833" y="36030"/>
                  <a:pt x="2529190" y="27432"/>
                </a:cubicBezTo>
                <a:cubicBezTo>
                  <a:pt x="2182547" y="18834"/>
                  <a:pt x="2011286" y="10066"/>
                  <a:pt x="1815829" y="27432"/>
                </a:cubicBezTo>
                <a:cubicBezTo>
                  <a:pt x="1620372" y="44798"/>
                  <a:pt x="1410011" y="-1058"/>
                  <a:pt x="1167318" y="27432"/>
                </a:cubicBezTo>
                <a:cubicBezTo>
                  <a:pt x="924625" y="55922"/>
                  <a:pt x="241931" y="85033"/>
                  <a:pt x="0" y="27432"/>
                </a:cubicBezTo>
                <a:cubicBezTo>
                  <a:pt x="-503" y="20663"/>
                  <a:pt x="1168" y="5855"/>
                  <a:pt x="0" y="0"/>
                </a:cubicBezTo>
                <a:close/>
              </a:path>
              <a:path w="3242551" h="27432" stroke="0" extrusionOk="0">
                <a:moveTo>
                  <a:pt x="0" y="0"/>
                </a:moveTo>
                <a:cubicBezTo>
                  <a:pt x="292987" y="-12051"/>
                  <a:pt x="313221" y="-4437"/>
                  <a:pt x="616085" y="0"/>
                </a:cubicBezTo>
                <a:cubicBezTo>
                  <a:pt x="918950" y="4437"/>
                  <a:pt x="1001475" y="-7765"/>
                  <a:pt x="1167318" y="0"/>
                </a:cubicBezTo>
                <a:cubicBezTo>
                  <a:pt x="1333161" y="7765"/>
                  <a:pt x="1642740" y="34995"/>
                  <a:pt x="1880680" y="0"/>
                </a:cubicBezTo>
                <a:cubicBezTo>
                  <a:pt x="2118620" y="-34995"/>
                  <a:pt x="2326628" y="756"/>
                  <a:pt x="2496764" y="0"/>
                </a:cubicBezTo>
                <a:cubicBezTo>
                  <a:pt x="2666900" y="-756"/>
                  <a:pt x="2887316" y="25599"/>
                  <a:pt x="3242551" y="0"/>
                </a:cubicBezTo>
                <a:cubicBezTo>
                  <a:pt x="3242744" y="12649"/>
                  <a:pt x="3241563" y="17989"/>
                  <a:pt x="3242551" y="27432"/>
                </a:cubicBezTo>
                <a:cubicBezTo>
                  <a:pt x="3008998" y="-2757"/>
                  <a:pt x="2799879" y="44559"/>
                  <a:pt x="2594041" y="27432"/>
                </a:cubicBezTo>
                <a:cubicBezTo>
                  <a:pt x="2388203" y="10306"/>
                  <a:pt x="2212925" y="-2221"/>
                  <a:pt x="1880680" y="27432"/>
                </a:cubicBezTo>
                <a:cubicBezTo>
                  <a:pt x="1548435" y="57085"/>
                  <a:pt x="1523943" y="37041"/>
                  <a:pt x="1329446" y="27432"/>
                </a:cubicBezTo>
                <a:cubicBezTo>
                  <a:pt x="1134949" y="17823"/>
                  <a:pt x="919920" y="28299"/>
                  <a:pt x="680936" y="27432"/>
                </a:cubicBezTo>
                <a:cubicBezTo>
                  <a:pt x="441952" y="26566"/>
                  <a:pt x="273000" y="57219"/>
                  <a:pt x="0" y="27432"/>
                </a:cubicBezTo>
                <a:cubicBezTo>
                  <a:pt x="1300" y="19678"/>
                  <a:pt x="-86" y="12044"/>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873EBF-0752-734E-B999-4037CBF2ED2B}"/>
              </a:ext>
            </a:extLst>
          </p:cNvPr>
          <p:cNvSpPr txBox="1"/>
          <p:nvPr/>
        </p:nvSpPr>
        <p:spPr>
          <a:xfrm>
            <a:off x="630936" y="138160"/>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pic>
        <p:nvPicPr>
          <p:cNvPr id="23" name="Picture 22" descr="A screenshot of a cell phone&#10;&#10;Description automatically generated">
            <a:extLst>
              <a:ext uri="{FF2B5EF4-FFF2-40B4-BE49-F238E27FC236}">
                <a16:creationId xmlns:a16="http://schemas.microsoft.com/office/drawing/2014/main" id="{292D54C7-5D02-3D46-86E8-DBE730FF4CA4}"/>
              </a:ext>
            </a:extLst>
          </p:cNvPr>
          <p:cNvPicPr>
            <a:picLocks noChangeAspect="1"/>
          </p:cNvPicPr>
          <p:nvPr/>
        </p:nvPicPr>
        <p:blipFill>
          <a:blip r:embed="rId2"/>
          <a:stretch>
            <a:fillRect/>
          </a:stretch>
        </p:blipFill>
        <p:spPr>
          <a:xfrm>
            <a:off x="2800251" y="489355"/>
            <a:ext cx="4563076" cy="6127560"/>
          </a:xfrm>
          <a:prstGeom prst="rect">
            <a:avLst/>
          </a:prstGeom>
        </p:spPr>
      </p:pic>
    </p:spTree>
    <p:extLst>
      <p:ext uri="{BB962C8B-B14F-4D97-AF65-F5344CB8AC3E}">
        <p14:creationId xmlns:p14="http://schemas.microsoft.com/office/powerpoint/2010/main" val="29551327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4CD6A7-798B-C14F-A548-566F12394AD3}"/>
              </a:ext>
            </a:extLst>
          </p:cNvPr>
          <p:cNvSpPr>
            <a:spLocks noGrp="1"/>
          </p:cNvSpPr>
          <p:nvPr>
            <p:ph type="title"/>
          </p:nvPr>
        </p:nvSpPr>
        <p:spPr>
          <a:xfrm>
            <a:off x="838200" y="365125"/>
            <a:ext cx="10515600" cy="1325563"/>
          </a:xfrm>
        </p:spPr>
        <p:txBody>
          <a:bodyPr>
            <a:normAutofit/>
          </a:bodyPr>
          <a:lstStyle/>
          <a:p>
            <a:pPr>
              <a:lnSpc>
                <a:spcPct val="90000"/>
              </a:lnSpc>
            </a:pPr>
            <a:r>
              <a:rPr lang="en-GB" sz="5100">
                <a:latin typeface="Century Gothic" panose="020B0502020202020204" pitchFamily="34" charset="0"/>
              </a:rPr>
              <a:t>Philippians 4:8 says the following:</a:t>
            </a:r>
            <a:endParaRPr lang="en-US" sz="5100">
              <a:latin typeface="Century Gothic" panose="020B0502020202020204" pitchFamily="34" charset="0"/>
            </a:endParaRPr>
          </a:p>
        </p:txBody>
      </p:sp>
      <p:sp>
        <p:nvSpPr>
          <p:cNvPr id="3" name="Content Placeholder 2">
            <a:extLst>
              <a:ext uri="{FF2B5EF4-FFF2-40B4-BE49-F238E27FC236}">
                <a16:creationId xmlns:a16="http://schemas.microsoft.com/office/drawing/2014/main" id="{340748DE-8B77-F143-95FA-FBF3AFB3CDFB}"/>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Finally, brethren, whatever things are </a:t>
            </a:r>
            <a:r>
              <a:rPr lang="en-GB" b="1" dirty="0">
                <a:latin typeface="Century Gothic" panose="020B0502020202020204" pitchFamily="34" charset="0"/>
              </a:rPr>
              <a:t>true</a:t>
            </a:r>
            <a:r>
              <a:rPr lang="en-GB" dirty="0">
                <a:latin typeface="Century Gothic" panose="020B0502020202020204" pitchFamily="34" charset="0"/>
              </a:rPr>
              <a:t>, whatever things are </a:t>
            </a:r>
            <a:r>
              <a:rPr lang="en-GB" b="1" dirty="0">
                <a:latin typeface="Century Gothic" panose="020B0502020202020204" pitchFamily="34" charset="0"/>
              </a:rPr>
              <a:t>noble</a:t>
            </a:r>
            <a:r>
              <a:rPr lang="en-GB" dirty="0">
                <a:latin typeface="Century Gothic" panose="020B0502020202020204" pitchFamily="34" charset="0"/>
              </a:rPr>
              <a:t>, whatever things are </a:t>
            </a:r>
            <a:r>
              <a:rPr lang="en-GB" b="1" dirty="0">
                <a:latin typeface="Century Gothic" panose="020B0502020202020204" pitchFamily="34" charset="0"/>
              </a:rPr>
              <a:t>just</a:t>
            </a:r>
            <a:r>
              <a:rPr lang="en-GB" dirty="0">
                <a:latin typeface="Century Gothic" panose="020B0502020202020204" pitchFamily="34" charset="0"/>
              </a:rPr>
              <a:t>, whatever things are </a:t>
            </a:r>
            <a:r>
              <a:rPr lang="en-GB" b="1" dirty="0">
                <a:latin typeface="Century Gothic" panose="020B0502020202020204" pitchFamily="34" charset="0"/>
              </a:rPr>
              <a:t>pure</a:t>
            </a:r>
            <a:r>
              <a:rPr lang="en-GB" dirty="0">
                <a:latin typeface="Century Gothic" panose="020B0502020202020204" pitchFamily="34" charset="0"/>
              </a:rPr>
              <a:t>, whatever things are </a:t>
            </a:r>
            <a:r>
              <a:rPr lang="en-GB" b="1" dirty="0">
                <a:latin typeface="Century Gothic" panose="020B0502020202020204" pitchFamily="34" charset="0"/>
              </a:rPr>
              <a:t>lovely</a:t>
            </a:r>
            <a:r>
              <a:rPr lang="en-GB" dirty="0">
                <a:latin typeface="Century Gothic" panose="020B0502020202020204" pitchFamily="34" charset="0"/>
              </a:rPr>
              <a:t>, whatever things are of </a:t>
            </a:r>
            <a:r>
              <a:rPr lang="en-GB" b="1" dirty="0">
                <a:latin typeface="Century Gothic" panose="020B0502020202020204" pitchFamily="34" charset="0"/>
              </a:rPr>
              <a:t>good report</a:t>
            </a:r>
            <a:r>
              <a:rPr lang="en-GB" dirty="0">
                <a:latin typeface="Century Gothic" panose="020B0502020202020204" pitchFamily="34" charset="0"/>
              </a:rPr>
              <a:t>, if there is any </a:t>
            </a:r>
            <a:r>
              <a:rPr lang="en-GB" b="1" dirty="0">
                <a:latin typeface="Century Gothic" panose="020B0502020202020204" pitchFamily="34" charset="0"/>
              </a:rPr>
              <a:t>virtue</a:t>
            </a:r>
            <a:r>
              <a:rPr lang="en-GB" dirty="0">
                <a:latin typeface="Century Gothic" panose="020B0502020202020204" pitchFamily="34" charset="0"/>
              </a:rPr>
              <a:t> and if there is anything </a:t>
            </a:r>
            <a:r>
              <a:rPr lang="en-GB" b="1" dirty="0">
                <a:latin typeface="Century Gothic" panose="020B0502020202020204" pitchFamily="34" charset="0"/>
              </a:rPr>
              <a:t>praiseworthy</a:t>
            </a:r>
            <a:r>
              <a:rPr lang="en-GB" dirty="0">
                <a:latin typeface="Century Gothic" panose="020B0502020202020204" pitchFamily="34" charset="0"/>
              </a:rPr>
              <a:t>—</a:t>
            </a:r>
            <a:r>
              <a:rPr lang="en-GB" b="1" dirty="0">
                <a:latin typeface="Century Gothic" panose="020B0502020202020204" pitchFamily="34" charset="0"/>
              </a:rPr>
              <a:t>meditate on these things</a:t>
            </a:r>
            <a:r>
              <a:rPr lang="en-GB" dirty="0">
                <a:latin typeface="Century Gothic" panose="020B0502020202020204" pitchFamily="34" charset="0"/>
              </a:rPr>
              <a:t>.</a:t>
            </a:r>
            <a:endParaRPr lang="en-US" dirty="0">
              <a:latin typeface="Century Gothic" panose="020B0502020202020204" pitchFamily="34" charset="0"/>
            </a:endParaRPr>
          </a:p>
        </p:txBody>
      </p:sp>
      <p:sp>
        <p:nvSpPr>
          <p:cNvPr id="6" name="TextBox 5">
            <a:extLst>
              <a:ext uri="{FF2B5EF4-FFF2-40B4-BE49-F238E27FC236}">
                <a16:creationId xmlns:a16="http://schemas.microsoft.com/office/drawing/2014/main" id="{E0BBA2BF-E554-8741-B4AB-2E873B60CEF4}"/>
              </a:ext>
            </a:extLst>
          </p:cNvPr>
          <p:cNvSpPr txBox="1"/>
          <p:nvPr/>
        </p:nvSpPr>
        <p:spPr>
          <a:xfrm>
            <a:off x="1013996" y="5965674"/>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230522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47CC93-27C7-0D43-AE2C-8F161795F743}"/>
              </a:ext>
            </a:extLst>
          </p:cNvPr>
          <p:cNvSpPr>
            <a:spLocks noGrp="1"/>
          </p:cNvSpPr>
          <p:nvPr>
            <p:ph type="title"/>
          </p:nvPr>
        </p:nvSpPr>
        <p:spPr>
          <a:xfrm>
            <a:off x="841248" y="548640"/>
            <a:ext cx="3419540" cy="5431536"/>
          </a:xfrm>
        </p:spPr>
        <p:txBody>
          <a:bodyPr>
            <a:normAutofit/>
          </a:bodyPr>
          <a:lstStyle/>
          <a:p>
            <a:pPr>
              <a:lnSpc>
                <a:spcPct val="90000"/>
              </a:lnSpc>
            </a:pPr>
            <a:r>
              <a:rPr lang="en-GB" sz="3300" b="1">
                <a:latin typeface="Century Gothic" panose="020B0502020202020204" pitchFamily="34" charset="0"/>
              </a:rPr>
              <a:t>Compare and contrast the various ratings systems for video games, movies, and television programs with the guidance provided in Philippians 4:8.</a:t>
            </a:r>
            <a:endParaRPr lang="en-US" sz="3300" b="1"/>
          </a:p>
        </p:txBody>
      </p:sp>
      <p:sp>
        <p:nvSpPr>
          <p:cNvPr id="13"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13EA1"/>
          </a:solidFill>
          <a:ln w="41275"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52407E-47A3-0B4C-8E60-33654FA73C21}"/>
              </a:ext>
            </a:extLst>
          </p:cNvPr>
          <p:cNvSpPr>
            <a:spLocks noGrp="1"/>
          </p:cNvSpPr>
          <p:nvPr>
            <p:ph idx="1"/>
          </p:nvPr>
        </p:nvSpPr>
        <p:spPr>
          <a:xfrm>
            <a:off x="5205428" y="331646"/>
            <a:ext cx="6746524" cy="6305909"/>
          </a:xfrm>
        </p:spPr>
        <p:txBody>
          <a:bodyPr anchor="ctr">
            <a:normAutofit/>
          </a:bodyPr>
          <a:lstStyle/>
          <a:p>
            <a:pPr marL="0" indent="0">
              <a:lnSpc>
                <a:spcPct val="100000"/>
              </a:lnSpc>
              <a:buNone/>
            </a:pPr>
            <a:r>
              <a:rPr lang="en-GB" sz="2400" dirty="0">
                <a:latin typeface="Century Gothic" panose="020B0502020202020204" pitchFamily="34" charset="0"/>
              </a:rPr>
              <a:t>Mankind has attempted to develop a </a:t>
            </a:r>
            <a:r>
              <a:rPr lang="en-GB" sz="2400" b="1" dirty="0">
                <a:latin typeface="Century Gothic" panose="020B0502020202020204" pitchFamily="34" charset="0"/>
              </a:rPr>
              <a:t>rating</a:t>
            </a:r>
            <a:r>
              <a:rPr lang="en-GB" sz="2400" dirty="0">
                <a:latin typeface="Century Gothic" panose="020B0502020202020204" pitchFamily="34" charset="0"/>
              </a:rPr>
              <a:t> system for much of its visual media content. However, this is a </a:t>
            </a:r>
            <a:r>
              <a:rPr lang="en-GB" sz="2400" b="1" dirty="0">
                <a:latin typeface="Century Gothic" panose="020B0502020202020204" pitchFamily="34" charset="0"/>
              </a:rPr>
              <a:t>manmade system </a:t>
            </a:r>
            <a:r>
              <a:rPr lang="en-GB" sz="2400" dirty="0">
                <a:latin typeface="Century Gothic" panose="020B0502020202020204" pitchFamily="34" charset="0"/>
              </a:rPr>
              <a:t>and was not created with spiritual matters or God in mind. Some of these rating systems might consider a particular program "safe" for a general audience, but Christians would disagree with much of the content.</a:t>
            </a:r>
          </a:p>
          <a:p>
            <a:pPr marL="0" indent="0">
              <a:lnSpc>
                <a:spcPct val="100000"/>
              </a:lnSpc>
              <a:buNone/>
            </a:pPr>
            <a:r>
              <a:rPr lang="en-GB" sz="2400" dirty="0">
                <a:latin typeface="Century Gothic" panose="020B0502020202020204" pitchFamily="34" charset="0"/>
              </a:rPr>
              <a:t>The Bible gives us a good and clear list of what we should ponder and think about when we consume visual media. It tells us to </a:t>
            </a:r>
            <a:r>
              <a:rPr lang="en-GB" sz="2400" b="1" dirty="0">
                <a:latin typeface="Century Gothic" panose="020B0502020202020204" pitchFamily="34" charset="0"/>
              </a:rPr>
              <a:t>fill our minds </a:t>
            </a:r>
            <a:r>
              <a:rPr lang="en-GB" sz="2400" dirty="0">
                <a:latin typeface="Century Gothic" panose="020B0502020202020204" pitchFamily="34" charset="0"/>
              </a:rPr>
              <a:t>with things that are </a:t>
            </a:r>
            <a:r>
              <a:rPr lang="en-GB" sz="2400" b="1" dirty="0">
                <a:latin typeface="Century Gothic" panose="020B0502020202020204" pitchFamily="34" charset="0"/>
              </a:rPr>
              <a:t>true, lovely, pure</a:t>
            </a:r>
            <a:r>
              <a:rPr lang="en-GB" sz="2400" dirty="0">
                <a:latin typeface="Century Gothic" panose="020B0502020202020204" pitchFamily="34" charset="0"/>
              </a:rPr>
              <a:t>, etc. When determining what kind of content to watch, don't let yourself be guided by the world's standard of morals, but by </a:t>
            </a:r>
            <a:r>
              <a:rPr lang="en-GB" sz="2400" b="1" dirty="0">
                <a:latin typeface="Century Gothic" panose="020B0502020202020204" pitchFamily="34" charset="0"/>
              </a:rPr>
              <a:t>God's standard of truth and purity</a:t>
            </a:r>
            <a:r>
              <a:rPr lang="en-GB" sz="2400" dirty="0">
                <a:latin typeface="Century Gothic" panose="020B0502020202020204" pitchFamily="34" charset="0"/>
              </a:rPr>
              <a:t>.</a:t>
            </a:r>
          </a:p>
        </p:txBody>
      </p:sp>
      <p:sp>
        <p:nvSpPr>
          <p:cNvPr id="9" name="TextBox 8">
            <a:extLst>
              <a:ext uri="{FF2B5EF4-FFF2-40B4-BE49-F238E27FC236}">
                <a16:creationId xmlns:a16="http://schemas.microsoft.com/office/drawing/2014/main" id="{5C6A3779-D352-7E4F-B542-7927DBAFA7E6}"/>
              </a:ext>
            </a:extLst>
          </p:cNvPr>
          <p:cNvSpPr txBox="1"/>
          <p:nvPr/>
        </p:nvSpPr>
        <p:spPr>
          <a:xfrm>
            <a:off x="944640" y="6238567"/>
            <a:ext cx="3212756" cy="369332"/>
          </a:xfrm>
          <a:prstGeom prst="rect">
            <a:avLst/>
          </a:prstGeom>
          <a:noFill/>
        </p:spPr>
        <p:txBody>
          <a:bodyPr wrap="square" rtlCol="0">
            <a:spAutoFit/>
          </a:bodyPr>
          <a:lstStyle/>
          <a:p>
            <a:r>
              <a:rPr lang="en-US" dirty="0">
                <a:latin typeface="Century Gothic" panose="020B0502020202020204" pitchFamily="34" charset="0"/>
              </a:rPr>
              <a:t>Requirement 3</a:t>
            </a:r>
          </a:p>
        </p:txBody>
      </p:sp>
    </p:spTree>
    <p:extLst>
      <p:ext uri="{BB962C8B-B14F-4D97-AF65-F5344CB8AC3E}">
        <p14:creationId xmlns:p14="http://schemas.microsoft.com/office/powerpoint/2010/main" val="41279470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010E05E-9237-4321-84BB-69C0F2256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999492"/>
            <a:ext cx="4889565" cy="4424065"/>
          </a:xfrm>
          <a:custGeom>
            <a:avLst/>
            <a:gdLst>
              <a:gd name="connsiteX0" fmla="*/ 2612540 w 5531319"/>
              <a:gd name="connsiteY0" fmla="*/ 836 h 4424065"/>
              <a:gd name="connsiteX1" fmla="*/ 2946310 w 5531319"/>
              <a:gd name="connsiteY1" fmla="*/ 35548 h 4424065"/>
              <a:gd name="connsiteX2" fmla="*/ 3961099 w 5531319"/>
              <a:gd name="connsiteY2" fmla="*/ 303581 h 4424065"/>
              <a:gd name="connsiteX3" fmla="*/ 4854587 w 5531319"/>
              <a:gd name="connsiteY3" fmla="*/ 764502 h 4424065"/>
              <a:gd name="connsiteX4" fmla="*/ 5377812 w 5531319"/>
              <a:gd name="connsiteY4" fmla="*/ 1339732 h 4424065"/>
              <a:gd name="connsiteX5" fmla="*/ 5526197 w 5531319"/>
              <a:gd name="connsiteY5" fmla="*/ 1825829 h 4424065"/>
              <a:gd name="connsiteX6" fmla="*/ 5510557 w 5531319"/>
              <a:gd name="connsiteY6" fmla="*/ 2199398 h 4424065"/>
              <a:gd name="connsiteX7" fmla="*/ 5509795 w 5531319"/>
              <a:gd name="connsiteY7" fmla="*/ 2402839 h 4424065"/>
              <a:gd name="connsiteX8" fmla="*/ 5323519 w 5531319"/>
              <a:gd name="connsiteY8" fmla="*/ 3144890 h 4424065"/>
              <a:gd name="connsiteX9" fmla="*/ 4853061 w 5531319"/>
              <a:gd name="connsiteY9" fmla="*/ 3612932 h 4424065"/>
              <a:gd name="connsiteX10" fmla="*/ 4316358 w 5531319"/>
              <a:gd name="connsiteY10" fmla="*/ 3982940 h 4424065"/>
              <a:gd name="connsiteX11" fmla="*/ 3352556 w 5531319"/>
              <a:gd name="connsiteY11" fmla="*/ 4386771 h 4424065"/>
              <a:gd name="connsiteX12" fmla="*/ 2770206 w 5531319"/>
              <a:gd name="connsiteY12" fmla="*/ 4412201 h 4424065"/>
              <a:gd name="connsiteX13" fmla="*/ 2514888 w 5531319"/>
              <a:gd name="connsiteY13" fmla="*/ 4393637 h 4424065"/>
              <a:gd name="connsiteX14" fmla="*/ 1903166 w 5531319"/>
              <a:gd name="connsiteY14" fmla="*/ 4263562 h 4424065"/>
              <a:gd name="connsiteX15" fmla="*/ 948392 w 5531319"/>
              <a:gd name="connsiteY15" fmla="*/ 3794249 h 4424065"/>
              <a:gd name="connsiteX16" fmla="*/ 223633 w 5531319"/>
              <a:gd name="connsiteY16" fmla="*/ 2975526 h 4424065"/>
              <a:gd name="connsiteX17" fmla="*/ 39519 w 5531319"/>
              <a:gd name="connsiteY17" fmla="*/ 2401695 h 4424065"/>
              <a:gd name="connsiteX18" fmla="*/ 16251 w 5531319"/>
              <a:gd name="connsiteY18" fmla="*/ 2300991 h 4424065"/>
              <a:gd name="connsiteX19" fmla="*/ 11800 w 5531319"/>
              <a:gd name="connsiteY19" fmla="*/ 2053556 h 4424065"/>
              <a:gd name="connsiteX20" fmla="*/ 812849 w 5531319"/>
              <a:gd name="connsiteY20" fmla="*/ 651084 h 4424065"/>
              <a:gd name="connsiteX21" fmla="*/ 2066809 w 5531319"/>
              <a:gd name="connsiteY21" fmla="*/ 52586 h 4424065"/>
              <a:gd name="connsiteX22" fmla="*/ 2332045 w 5531319"/>
              <a:gd name="connsiteY22" fmla="*/ 14441 h 4424065"/>
              <a:gd name="connsiteX23" fmla="*/ 2612540 w 5531319"/>
              <a:gd name="connsiteY23" fmla="*/ 836 h 4424065"/>
              <a:gd name="connsiteX24" fmla="*/ 5468597 w 5531319"/>
              <a:gd name="connsiteY24" fmla="*/ 2088522 h 4424065"/>
              <a:gd name="connsiteX25" fmla="*/ 5471140 w 5531319"/>
              <a:gd name="connsiteY25" fmla="*/ 1826083 h 4424065"/>
              <a:gd name="connsiteX26" fmla="*/ 5327079 w 5531319"/>
              <a:gd name="connsiteY26" fmla="*/ 1361348 h 4424065"/>
              <a:gd name="connsiteX27" fmla="*/ 4833353 w 5531319"/>
              <a:gd name="connsiteY27" fmla="*/ 816507 h 4424065"/>
              <a:gd name="connsiteX28" fmla="*/ 4063456 w 5531319"/>
              <a:gd name="connsiteY28" fmla="*/ 400724 h 4424065"/>
              <a:gd name="connsiteX29" fmla="*/ 3972543 w 5531319"/>
              <a:gd name="connsiteY29" fmla="*/ 365631 h 4424065"/>
              <a:gd name="connsiteX30" fmla="*/ 3885571 w 5531319"/>
              <a:gd name="connsiteY30" fmla="*/ 334733 h 4424065"/>
              <a:gd name="connsiteX31" fmla="*/ 4355012 w 5531319"/>
              <a:gd name="connsiteY31" fmla="*/ 579880 h 4424065"/>
              <a:gd name="connsiteX32" fmla="*/ 5144618 w 5531319"/>
              <a:gd name="connsiteY32" fmla="*/ 1290779 h 4424065"/>
              <a:gd name="connsiteX33" fmla="*/ 5468597 w 5531319"/>
              <a:gd name="connsiteY33" fmla="*/ 2088522 h 4424065"/>
              <a:gd name="connsiteX34" fmla="*/ 2219771 w 5531319"/>
              <a:gd name="connsiteY34" fmla="*/ 85645 h 4424065"/>
              <a:gd name="connsiteX35" fmla="*/ 2181626 w 5531319"/>
              <a:gd name="connsiteY35" fmla="*/ 89333 h 4424065"/>
              <a:gd name="connsiteX36" fmla="*/ 1462971 w 5531319"/>
              <a:gd name="connsiteY36" fmla="*/ 303073 h 4424065"/>
              <a:gd name="connsiteX37" fmla="*/ 308697 w 5531319"/>
              <a:gd name="connsiteY37" fmla="*/ 1338461 h 4424065"/>
              <a:gd name="connsiteX38" fmla="*/ 65839 w 5531319"/>
              <a:gd name="connsiteY38" fmla="*/ 2064364 h 4424065"/>
              <a:gd name="connsiteX39" fmla="*/ 82114 w 5531319"/>
              <a:gd name="connsiteY39" fmla="*/ 2022150 h 4424065"/>
              <a:gd name="connsiteX40" fmla="*/ 423260 w 5531319"/>
              <a:gd name="connsiteY40" fmla="*/ 1282260 h 4424065"/>
              <a:gd name="connsiteX41" fmla="*/ 1231811 w 5531319"/>
              <a:gd name="connsiteY41" fmla="*/ 454001 h 4424065"/>
              <a:gd name="connsiteX42" fmla="*/ 2219771 w 5531319"/>
              <a:gd name="connsiteY42" fmla="*/ 85645 h 4424065"/>
              <a:gd name="connsiteX43" fmla="*/ 2855524 w 5531319"/>
              <a:gd name="connsiteY43" fmla="*/ 4364392 h 4424065"/>
              <a:gd name="connsiteX44" fmla="*/ 4292327 w 5531319"/>
              <a:gd name="connsiteY44" fmla="*/ 3931444 h 4424065"/>
              <a:gd name="connsiteX45" fmla="*/ 2855652 w 5531319"/>
              <a:gd name="connsiteY45" fmla="*/ 4364392 h 4424065"/>
              <a:gd name="connsiteX46" fmla="*/ 3869805 w 5531319"/>
              <a:gd name="connsiteY46" fmla="*/ 330156 h 4424065"/>
              <a:gd name="connsiteX47" fmla="*/ 3865736 w 5531319"/>
              <a:gd name="connsiteY47" fmla="*/ 329520 h 4424065"/>
              <a:gd name="connsiteX48" fmla="*/ 3866499 w 5531319"/>
              <a:gd name="connsiteY48" fmla="*/ 330537 h 4424065"/>
              <a:gd name="connsiteX49" fmla="*/ 4302117 w 5531319"/>
              <a:gd name="connsiteY49" fmla="*/ 3923561 h 4424065"/>
              <a:gd name="connsiteX50" fmla="*/ 4301101 w 5531319"/>
              <a:gd name="connsiteY50" fmla="*/ 3924959 h 4424065"/>
              <a:gd name="connsiteX51" fmla="*/ 4302880 w 5531319"/>
              <a:gd name="connsiteY51" fmla="*/ 3924959 h 4424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531319" h="4424065">
                <a:moveTo>
                  <a:pt x="2612540" y="836"/>
                </a:moveTo>
                <a:cubicBezTo>
                  <a:pt x="2715913" y="-4250"/>
                  <a:pt x="2831239" y="14695"/>
                  <a:pt x="2946310" y="35548"/>
                </a:cubicBezTo>
                <a:cubicBezTo>
                  <a:pt x="3291651" y="98106"/>
                  <a:pt x="3631143" y="182915"/>
                  <a:pt x="3961099" y="303581"/>
                </a:cubicBezTo>
                <a:cubicBezTo>
                  <a:pt x="4278340" y="419543"/>
                  <a:pt x="4581340" y="563350"/>
                  <a:pt x="4854587" y="764502"/>
                </a:cubicBezTo>
                <a:cubicBezTo>
                  <a:pt x="5067437" y="921152"/>
                  <a:pt x="5250407" y="1105521"/>
                  <a:pt x="5377812" y="1339732"/>
                </a:cubicBezTo>
                <a:cubicBezTo>
                  <a:pt x="5459811" y="1489986"/>
                  <a:pt x="5510303" y="1655396"/>
                  <a:pt x="5526197" y="1825829"/>
                </a:cubicBezTo>
                <a:cubicBezTo>
                  <a:pt x="5538276" y="1951327"/>
                  <a:pt x="5527341" y="2074917"/>
                  <a:pt x="5510557" y="2199398"/>
                </a:cubicBezTo>
                <a:cubicBezTo>
                  <a:pt x="5502966" y="2266991"/>
                  <a:pt x="5502712" y="2335195"/>
                  <a:pt x="5509795" y="2402839"/>
                </a:cubicBezTo>
                <a:cubicBezTo>
                  <a:pt x="5534207" y="2664197"/>
                  <a:pt x="5468471" y="2926051"/>
                  <a:pt x="5323519" y="3144890"/>
                </a:cubicBezTo>
                <a:cubicBezTo>
                  <a:pt x="5201339" y="3332234"/>
                  <a:pt x="5041041" y="3491719"/>
                  <a:pt x="4853061" y="3612932"/>
                </a:cubicBezTo>
                <a:cubicBezTo>
                  <a:pt x="4671109" y="3732072"/>
                  <a:pt x="4498565" y="3864563"/>
                  <a:pt x="4316358" y="3982940"/>
                </a:cubicBezTo>
                <a:cubicBezTo>
                  <a:pt x="4019716" y="4175573"/>
                  <a:pt x="3701076" y="4317347"/>
                  <a:pt x="3352556" y="4386771"/>
                </a:cubicBezTo>
                <a:cubicBezTo>
                  <a:pt x="3160953" y="4425590"/>
                  <a:pt x="2964455" y="4434173"/>
                  <a:pt x="2770206" y="4412201"/>
                </a:cubicBezTo>
                <a:cubicBezTo>
                  <a:pt x="2685524" y="4402537"/>
                  <a:pt x="2599952" y="4402410"/>
                  <a:pt x="2514888" y="4393637"/>
                </a:cubicBezTo>
                <a:cubicBezTo>
                  <a:pt x="2307136" y="4370851"/>
                  <a:pt x="2102208" y="4327277"/>
                  <a:pt x="1903166" y="4263562"/>
                </a:cubicBezTo>
                <a:cubicBezTo>
                  <a:pt x="1560622" y="4156119"/>
                  <a:pt x="1238931" y="4006972"/>
                  <a:pt x="948392" y="3794249"/>
                </a:cubicBezTo>
                <a:cubicBezTo>
                  <a:pt x="647553" y="3573897"/>
                  <a:pt x="396812" y="3308660"/>
                  <a:pt x="223633" y="2975526"/>
                </a:cubicBezTo>
                <a:cubicBezTo>
                  <a:pt x="129453" y="2796370"/>
                  <a:pt x="67149" y="2602198"/>
                  <a:pt x="39519" y="2401695"/>
                </a:cubicBezTo>
                <a:cubicBezTo>
                  <a:pt x="34509" y="2367555"/>
                  <a:pt x="26728" y="2333872"/>
                  <a:pt x="16251" y="2300991"/>
                </a:cubicBezTo>
                <a:cubicBezTo>
                  <a:pt x="-9180" y="2218598"/>
                  <a:pt x="-25" y="2135695"/>
                  <a:pt x="11800" y="2053556"/>
                </a:cubicBezTo>
                <a:cubicBezTo>
                  <a:pt x="93685" y="1480615"/>
                  <a:pt x="377867" y="1021983"/>
                  <a:pt x="812849" y="651084"/>
                </a:cubicBezTo>
                <a:cubicBezTo>
                  <a:pt x="1176754" y="340201"/>
                  <a:pt x="1598259" y="146042"/>
                  <a:pt x="2066809" y="52586"/>
                </a:cubicBezTo>
                <a:cubicBezTo>
                  <a:pt x="2154543" y="35039"/>
                  <a:pt x="2243040" y="23087"/>
                  <a:pt x="2332045" y="14441"/>
                </a:cubicBezTo>
                <a:cubicBezTo>
                  <a:pt x="2421051" y="5794"/>
                  <a:pt x="2508912" y="2107"/>
                  <a:pt x="2612540" y="836"/>
                </a:cubicBezTo>
                <a:close/>
                <a:moveTo>
                  <a:pt x="5468597" y="2088522"/>
                </a:moveTo>
                <a:cubicBezTo>
                  <a:pt x="5479329" y="2001424"/>
                  <a:pt x="5480181" y="1913385"/>
                  <a:pt x="5471140" y="1826083"/>
                </a:cubicBezTo>
                <a:cubicBezTo>
                  <a:pt x="5455336" y="1662962"/>
                  <a:pt x="5406306" y="1504799"/>
                  <a:pt x="5327079" y="1361348"/>
                </a:cubicBezTo>
                <a:cubicBezTo>
                  <a:pt x="5206159" y="1140233"/>
                  <a:pt x="5033361" y="965782"/>
                  <a:pt x="4833353" y="816507"/>
                </a:cubicBezTo>
                <a:cubicBezTo>
                  <a:pt x="4597234" y="640276"/>
                  <a:pt x="4336321" y="509438"/>
                  <a:pt x="4063456" y="400724"/>
                </a:cubicBezTo>
                <a:cubicBezTo>
                  <a:pt x="4033359" y="388607"/>
                  <a:pt x="4003059" y="376909"/>
                  <a:pt x="3972543" y="365631"/>
                </a:cubicBezTo>
                <a:cubicBezTo>
                  <a:pt x="3943679" y="354950"/>
                  <a:pt x="3914562" y="345033"/>
                  <a:pt x="3885571" y="334733"/>
                </a:cubicBezTo>
                <a:cubicBezTo>
                  <a:pt x="4046888" y="406840"/>
                  <a:pt x="4203652" y="488713"/>
                  <a:pt x="4355012" y="579880"/>
                </a:cubicBezTo>
                <a:cubicBezTo>
                  <a:pt x="4662081" y="768063"/>
                  <a:pt x="4933802" y="995790"/>
                  <a:pt x="5144618" y="1290779"/>
                </a:cubicBezTo>
                <a:cubicBezTo>
                  <a:pt x="5314364" y="1528042"/>
                  <a:pt x="5426257" y="1789591"/>
                  <a:pt x="5468597" y="2088522"/>
                </a:cubicBezTo>
                <a:close/>
                <a:moveTo>
                  <a:pt x="2219771" y="85645"/>
                </a:moveTo>
                <a:cubicBezTo>
                  <a:pt x="2206942" y="84005"/>
                  <a:pt x="2193909" y="85264"/>
                  <a:pt x="2181626" y="89333"/>
                </a:cubicBezTo>
                <a:cubicBezTo>
                  <a:pt x="1932919" y="125113"/>
                  <a:pt x="1690799" y="197118"/>
                  <a:pt x="1462971" y="303073"/>
                </a:cubicBezTo>
                <a:cubicBezTo>
                  <a:pt x="971788" y="529528"/>
                  <a:pt x="578129" y="865460"/>
                  <a:pt x="308697" y="1338461"/>
                </a:cubicBezTo>
                <a:cubicBezTo>
                  <a:pt x="180224" y="1561852"/>
                  <a:pt x="97652" y="1808638"/>
                  <a:pt x="65839" y="2064364"/>
                </a:cubicBezTo>
                <a:cubicBezTo>
                  <a:pt x="71942" y="2050505"/>
                  <a:pt x="77283" y="2036391"/>
                  <a:pt x="82114" y="2022150"/>
                </a:cubicBezTo>
                <a:cubicBezTo>
                  <a:pt x="170103" y="1763653"/>
                  <a:pt x="279579" y="1515073"/>
                  <a:pt x="423260" y="1282260"/>
                </a:cubicBezTo>
                <a:cubicBezTo>
                  <a:pt x="630769" y="945565"/>
                  <a:pt x="895370" y="664944"/>
                  <a:pt x="1231811" y="454001"/>
                </a:cubicBezTo>
                <a:cubicBezTo>
                  <a:pt x="1535192" y="263783"/>
                  <a:pt x="1866801" y="149729"/>
                  <a:pt x="2219771" y="85645"/>
                </a:cubicBezTo>
                <a:close/>
                <a:moveTo>
                  <a:pt x="2855524" y="4364392"/>
                </a:moveTo>
                <a:cubicBezTo>
                  <a:pt x="3386633" y="4394018"/>
                  <a:pt x="3853530" y="4210158"/>
                  <a:pt x="4292327" y="3931444"/>
                </a:cubicBezTo>
                <a:cubicBezTo>
                  <a:pt x="3830134" y="4131325"/>
                  <a:pt x="3346707" y="4259111"/>
                  <a:pt x="2855652" y="4364392"/>
                </a:cubicBezTo>
                <a:close/>
                <a:moveTo>
                  <a:pt x="3869805" y="330156"/>
                </a:moveTo>
                <a:lnTo>
                  <a:pt x="3865736" y="329520"/>
                </a:lnTo>
                <a:cubicBezTo>
                  <a:pt x="3865736" y="329520"/>
                  <a:pt x="3865736" y="330410"/>
                  <a:pt x="3866499" y="330537"/>
                </a:cubicBezTo>
                <a:close/>
                <a:moveTo>
                  <a:pt x="4302117" y="3923561"/>
                </a:moveTo>
                <a:lnTo>
                  <a:pt x="4301101" y="3924959"/>
                </a:lnTo>
                <a:lnTo>
                  <a:pt x="4302880" y="3924959"/>
                </a:lnTo>
                <a:close/>
              </a:path>
            </a:pathLst>
          </a:custGeom>
          <a:solidFill>
            <a:srgbClr val="D13EA1"/>
          </a:solidFill>
          <a:ln w="1270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95BEA4B-9A7B-F344-BA2C-9729C7760833}"/>
              </a:ext>
            </a:extLst>
          </p:cNvPr>
          <p:cNvSpPr>
            <a:spLocks noGrp="1"/>
          </p:cNvSpPr>
          <p:nvPr>
            <p:ph type="title"/>
          </p:nvPr>
        </p:nvSpPr>
        <p:spPr>
          <a:xfrm>
            <a:off x="1039163" y="1762169"/>
            <a:ext cx="4073110" cy="3122092"/>
          </a:xfrm>
        </p:spPr>
        <p:txBody>
          <a:bodyPr anchor="ctr">
            <a:normAutofit/>
          </a:bodyPr>
          <a:lstStyle/>
          <a:p>
            <a:pPr algn="ctr">
              <a:lnSpc>
                <a:spcPct val="90000"/>
              </a:lnSpc>
            </a:pPr>
            <a:r>
              <a:rPr lang="en-GB" sz="3300">
                <a:solidFill>
                  <a:srgbClr val="FFFFFF"/>
                </a:solidFill>
                <a:latin typeface="Century Gothic" panose="020B0502020202020204" pitchFamily="34" charset="0"/>
              </a:rPr>
              <a:t>Discuss the importance of parental involvement in the selection of media.</a:t>
            </a:r>
            <a:endParaRPr lang="en-US" sz="3300">
              <a:solidFill>
                <a:srgbClr val="FFFFFF"/>
              </a:solidFill>
              <a:latin typeface="Century Gothic" panose="020B0502020202020204" pitchFamily="34" charset="0"/>
            </a:endParaRPr>
          </a:p>
        </p:txBody>
      </p:sp>
      <mc:AlternateContent xmlns:mc="http://schemas.openxmlformats.org/markup-compatibility/2006">
        <mc:Choice xmlns:p14="http://schemas.microsoft.com/office/powerpoint/2010/main" Requires="p14">
          <p:contentPart p14:bwMode="auto" r:id="rId2">
            <p14:nvContentPartPr>
              <p14:cNvPr id="21" name="Ink 20">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4884261"/>
              <a:ext cx="360" cy="2160"/>
            </p14:xfrm>
          </p:contentPart>
        </mc:Choice>
        <mc:Fallback>
          <p:pic>
            <p:nvPicPr>
              <p:cNvPr id="21" name="Ink 20">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4868832"/>
                <a:ext cx="36000" cy="32709"/>
              </a:xfrm>
              <a:prstGeom prst="rect">
                <a:avLst/>
              </a:prstGeom>
            </p:spPr>
          </p:pic>
        </mc:Fallback>
      </mc:AlternateContent>
      <p:pic>
        <p:nvPicPr>
          <p:cNvPr id="5" name="Content Placeholder 4" descr="A group of people sitting at a table&#10;&#10;Description automatically generated">
            <a:extLst>
              <a:ext uri="{FF2B5EF4-FFF2-40B4-BE49-F238E27FC236}">
                <a16:creationId xmlns:a16="http://schemas.microsoft.com/office/drawing/2014/main" id="{8C27A73C-961C-314E-A968-9D810CF9AC62}"/>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928728" y="1352289"/>
            <a:ext cx="5570740" cy="3718469"/>
          </a:xfrm>
          <a:prstGeom prst="rect">
            <a:avLst/>
          </a:prstGeom>
        </p:spPr>
      </p:pic>
      <p:sp>
        <p:nvSpPr>
          <p:cNvPr id="13" name="TextBox 12">
            <a:extLst>
              <a:ext uri="{FF2B5EF4-FFF2-40B4-BE49-F238E27FC236}">
                <a16:creationId xmlns:a16="http://schemas.microsoft.com/office/drawing/2014/main" id="{395EC480-285C-544D-B940-FB30868D3E60}"/>
              </a:ext>
            </a:extLst>
          </p:cNvPr>
          <p:cNvSpPr txBox="1"/>
          <p:nvPr/>
        </p:nvSpPr>
        <p:spPr>
          <a:xfrm>
            <a:off x="1595098" y="5908981"/>
            <a:ext cx="6221198" cy="646331"/>
          </a:xfrm>
          <a:prstGeom prst="rect">
            <a:avLst/>
          </a:prstGeom>
          <a:noFill/>
        </p:spPr>
        <p:txBody>
          <a:bodyPr wrap="square" rtlCol="0">
            <a:spAutoFit/>
          </a:bodyPr>
          <a:lstStyle/>
          <a:p>
            <a:r>
              <a:rPr lang="en-US" sz="3600" b="1" dirty="0">
                <a:latin typeface="Century Gothic" panose="020B0502020202020204" pitchFamily="34" charset="0"/>
              </a:rPr>
              <a:t>Requirement 4</a:t>
            </a:r>
          </a:p>
        </p:txBody>
      </p:sp>
    </p:spTree>
    <p:extLst>
      <p:ext uri="{BB962C8B-B14F-4D97-AF65-F5344CB8AC3E}">
        <p14:creationId xmlns:p14="http://schemas.microsoft.com/office/powerpoint/2010/main" val="12071821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D8E614-B314-8941-AEBC-789E42970C53}"/>
              </a:ext>
            </a:extLst>
          </p:cNvPr>
          <p:cNvSpPr>
            <a:spLocks noGrp="1"/>
          </p:cNvSpPr>
          <p:nvPr>
            <p:ph type="title"/>
          </p:nvPr>
        </p:nvSpPr>
        <p:spPr>
          <a:xfrm>
            <a:off x="841248" y="548640"/>
            <a:ext cx="3419540" cy="5431536"/>
          </a:xfrm>
        </p:spPr>
        <p:txBody>
          <a:bodyPr>
            <a:normAutofit/>
          </a:bodyPr>
          <a:lstStyle/>
          <a:p>
            <a:pPr>
              <a:lnSpc>
                <a:spcPct val="90000"/>
              </a:lnSpc>
            </a:pPr>
            <a:r>
              <a:rPr lang="en-GB" sz="3800" dirty="0">
                <a:latin typeface="Century Gothic" panose="020B0502020202020204" pitchFamily="34" charset="0"/>
              </a:rPr>
              <a:t>Discuss the impact violence in visual media plays in shaping society and its expectations.</a:t>
            </a:r>
            <a:endParaRPr lang="en-US" sz="3800" dirty="0"/>
          </a:p>
        </p:txBody>
      </p:sp>
      <p:sp>
        <p:nvSpPr>
          <p:cNvPr id="10"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13EA1"/>
          </a:solidFill>
          <a:ln w="41275"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1BFE36-ADA9-BA4A-A1D3-CC21D37CD2AD}"/>
              </a:ext>
            </a:extLst>
          </p:cNvPr>
          <p:cNvSpPr>
            <a:spLocks noGrp="1"/>
          </p:cNvSpPr>
          <p:nvPr>
            <p:ph idx="1"/>
          </p:nvPr>
        </p:nvSpPr>
        <p:spPr>
          <a:xfrm>
            <a:off x="5298595" y="552091"/>
            <a:ext cx="6052158" cy="3426785"/>
          </a:xfrm>
        </p:spPr>
        <p:txBody>
          <a:bodyPr anchor="ctr">
            <a:normAutofit/>
          </a:bodyPr>
          <a:lstStyle/>
          <a:p>
            <a:pPr marL="0" indent="0">
              <a:buNone/>
            </a:pPr>
            <a:r>
              <a:rPr lang="en-GB" dirty="0">
                <a:latin typeface="Century Gothic" panose="020B0502020202020204" pitchFamily="34" charset="0"/>
              </a:rPr>
              <a:t>Nearly two-thirds of TV programs contain some physical violence. Most self-involving video games contain some violent content, even those for children.</a:t>
            </a:r>
            <a:endParaRPr lang="en-US" dirty="0">
              <a:latin typeface="Century Gothic" panose="020B0502020202020204" pitchFamily="34" charset="0"/>
            </a:endParaRPr>
          </a:p>
        </p:txBody>
      </p:sp>
      <p:sp>
        <p:nvSpPr>
          <p:cNvPr id="6" name="TextBox 5">
            <a:extLst>
              <a:ext uri="{FF2B5EF4-FFF2-40B4-BE49-F238E27FC236}">
                <a16:creationId xmlns:a16="http://schemas.microsoft.com/office/drawing/2014/main" id="{26CDAF18-E38B-BC49-B4E5-A77AB7D122C1}"/>
              </a:ext>
            </a:extLst>
          </p:cNvPr>
          <p:cNvSpPr txBox="1"/>
          <p:nvPr/>
        </p:nvSpPr>
        <p:spPr>
          <a:xfrm>
            <a:off x="944640" y="6238567"/>
            <a:ext cx="3212756" cy="369332"/>
          </a:xfrm>
          <a:prstGeom prst="rect">
            <a:avLst/>
          </a:prstGeom>
          <a:noFill/>
        </p:spPr>
        <p:txBody>
          <a:bodyPr wrap="square" rtlCol="0">
            <a:spAutoFit/>
          </a:bodyPr>
          <a:lstStyle/>
          <a:p>
            <a:r>
              <a:rPr lang="en-US" dirty="0">
                <a:latin typeface="Century Gothic" panose="020B0502020202020204" pitchFamily="34" charset="0"/>
              </a:rPr>
              <a:t>Requirement 5</a:t>
            </a:r>
          </a:p>
        </p:txBody>
      </p:sp>
      <p:pic>
        <p:nvPicPr>
          <p:cNvPr id="7" name="Content Placeholder 4" descr="A picture containing text, monitor, sitting, sign&#10;&#10;Description automatically generated">
            <a:extLst>
              <a:ext uri="{FF2B5EF4-FFF2-40B4-BE49-F238E27FC236}">
                <a16:creationId xmlns:a16="http://schemas.microsoft.com/office/drawing/2014/main" id="{E89D362A-D6D4-8044-8C1E-294CDB7AA32D}"/>
              </a:ext>
            </a:extLst>
          </p:cNvPr>
          <p:cNvPicPr>
            <a:picLocks noChangeAspect="1"/>
          </p:cNvPicPr>
          <p:nvPr/>
        </p:nvPicPr>
        <p:blipFill>
          <a:blip r:embed="rId2"/>
          <a:stretch>
            <a:fillRect/>
          </a:stretch>
        </p:blipFill>
        <p:spPr>
          <a:xfrm>
            <a:off x="5298593" y="4284943"/>
            <a:ext cx="6405319" cy="1953623"/>
          </a:xfrm>
          <a:prstGeom prst="rect">
            <a:avLst/>
          </a:prstGeom>
        </p:spPr>
      </p:pic>
    </p:spTree>
    <p:extLst>
      <p:ext uri="{BB962C8B-B14F-4D97-AF65-F5344CB8AC3E}">
        <p14:creationId xmlns:p14="http://schemas.microsoft.com/office/powerpoint/2010/main" val="9526626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FF0273-6180-C244-A4B2-9369C43EDE56}"/>
              </a:ext>
            </a:extLst>
          </p:cNvPr>
          <p:cNvSpPr>
            <a:spLocks noGrp="1"/>
          </p:cNvSpPr>
          <p:nvPr>
            <p:ph type="title"/>
          </p:nvPr>
        </p:nvSpPr>
        <p:spPr>
          <a:xfrm>
            <a:off x="841248" y="548640"/>
            <a:ext cx="3419540" cy="5431536"/>
          </a:xfrm>
        </p:spPr>
        <p:txBody>
          <a:bodyPr>
            <a:noAutofit/>
          </a:bodyPr>
          <a:lstStyle/>
          <a:p>
            <a:r>
              <a:rPr lang="en-GB" sz="3600" dirty="0">
                <a:latin typeface="Century Gothic" panose="020B0502020202020204" pitchFamily="34" charset="0"/>
              </a:rPr>
              <a:t>Discuss the impact violence in visual media plays in shaping society and its expectations.</a:t>
            </a:r>
            <a:endParaRPr lang="en-US" sz="3600" dirty="0"/>
          </a:p>
        </p:txBody>
      </p:sp>
      <p:sp>
        <p:nvSpPr>
          <p:cNvPr id="10"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13EA1"/>
          </a:solidFill>
          <a:ln w="41275"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ED48F9E-F2E9-524D-B91E-9145A920E847}"/>
              </a:ext>
            </a:extLst>
          </p:cNvPr>
          <p:cNvSpPr>
            <a:spLocks noGrp="1"/>
          </p:cNvSpPr>
          <p:nvPr>
            <p:ph idx="1"/>
          </p:nvPr>
        </p:nvSpPr>
        <p:spPr>
          <a:xfrm>
            <a:off x="5298595" y="552091"/>
            <a:ext cx="6052158" cy="3278504"/>
          </a:xfrm>
        </p:spPr>
        <p:txBody>
          <a:bodyPr anchor="ctr">
            <a:normAutofit/>
          </a:bodyPr>
          <a:lstStyle/>
          <a:p>
            <a:r>
              <a:rPr lang="en-GB" sz="2600" dirty="0">
                <a:latin typeface="Century Gothic" panose="020B0502020202020204" pitchFamily="34" charset="0"/>
              </a:rPr>
              <a:t>The more we see violence on screen in our recreation, the more we become dulled to the effect of violence.</a:t>
            </a:r>
          </a:p>
          <a:p>
            <a:r>
              <a:rPr lang="en-GB" sz="2600" dirty="0">
                <a:latin typeface="Century Gothic" panose="020B0502020202020204" pitchFamily="34" charset="0"/>
              </a:rPr>
              <a:t>On the age ratings for games and movies, 5 out of the 6 categories include violence.</a:t>
            </a:r>
            <a:endParaRPr lang="en-US" sz="2600" dirty="0">
              <a:latin typeface="Century Gothic" panose="020B0502020202020204" pitchFamily="34" charset="0"/>
            </a:endParaRPr>
          </a:p>
        </p:txBody>
      </p:sp>
      <p:sp>
        <p:nvSpPr>
          <p:cNvPr id="6" name="TextBox 5">
            <a:extLst>
              <a:ext uri="{FF2B5EF4-FFF2-40B4-BE49-F238E27FC236}">
                <a16:creationId xmlns:a16="http://schemas.microsoft.com/office/drawing/2014/main" id="{F10448CB-74EF-BC40-893B-67C12DC8BD35}"/>
              </a:ext>
            </a:extLst>
          </p:cNvPr>
          <p:cNvSpPr txBox="1"/>
          <p:nvPr/>
        </p:nvSpPr>
        <p:spPr>
          <a:xfrm>
            <a:off x="944640" y="6238567"/>
            <a:ext cx="3212756" cy="369332"/>
          </a:xfrm>
          <a:prstGeom prst="rect">
            <a:avLst/>
          </a:prstGeom>
          <a:noFill/>
        </p:spPr>
        <p:txBody>
          <a:bodyPr wrap="square" rtlCol="0">
            <a:spAutoFit/>
          </a:bodyPr>
          <a:lstStyle/>
          <a:p>
            <a:r>
              <a:rPr lang="en-US" dirty="0">
                <a:latin typeface="Century Gothic" panose="020B0502020202020204" pitchFamily="34" charset="0"/>
              </a:rPr>
              <a:t>Requirement 5</a:t>
            </a:r>
          </a:p>
        </p:txBody>
      </p:sp>
      <p:pic>
        <p:nvPicPr>
          <p:cNvPr id="7" name="Content Placeholder 4" descr="A picture containing text, monitor, sitting, sign&#10;&#10;Description automatically generated">
            <a:extLst>
              <a:ext uri="{FF2B5EF4-FFF2-40B4-BE49-F238E27FC236}">
                <a16:creationId xmlns:a16="http://schemas.microsoft.com/office/drawing/2014/main" id="{F07FE5AB-95E0-9846-B26C-51BF02B0955A}"/>
              </a:ext>
            </a:extLst>
          </p:cNvPr>
          <p:cNvPicPr>
            <a:picLocks noChangeAspect="1"/>
          </p:cNvPicPr>
          <p:nvPr/>
        </p:nvPicPr>
        <p:blipFill>
          <a:blip r:embed="rId2"/>
          <a:stretch>
            <a:fillRect/>
          </a:stretch>
        </p:blipFill>
        <p:spPr>
          <a:xfrm>
            <a:off x="5550326" y="4261767"/>
            <a:ext cx="5942500" cy="1812463"/>
          </a:xfrm>
          <a:prstGeom prst="rect">
            <a:avLst/>
          </a:prstGeom>
        </p:spPr>
      </p:pic>
    </p:spTree>
    <p:extLst>
      <p:ext uri="{BB962C8B-B14F-4D97-AF65-F5344CB8AC3E}">
        <p14:creationId xmlns:p14="http://schemas.microsoft.com/office/powerpoint/2010/main" val="725587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A0FFBA-A251-E14F-8BF6-4A685EA68657}"/>
              </a:ext>
            </a:extLst>
          </p:cNvPr>
          <p:cNvSpPr>
            <a:spLocks noGrp="1"/>
          </p:cNvSpPr>
          <p:nvPr>
            <p:ph type="title"/>
          </p:nvPr>
        </p:nvSpPr>
        <p:spPr>
          <a:xfrm>
            <a:off x="841248" y="548640"/>
            <a:ext cx="3419540" cy="5431536"/>
          </a:xfrm>
        </p:spPr>
        <p:txBody>
          <a:bodyPr>
            <a:noAutofit/>
          </a:bodyPr>
          <a:lstStyle/>
          <a:p>
            <a:r>
              <a:rPr lang="en-GB" sz="3600" dirty="0">
                <a:latin typeface="Century Gothic" panose="020B0502020202020204" pitchFamily="34" charset="0"/>
              </a:rPr>
              <a:t>Discuss the impact violence in visual media plays in shaping society and its expectations.</a:t>
            </a:r>
            <a:endParaRPr lang="en-US" sz="3600" dirty="0"/>
          </a:p>
        </p:txBody>
      </p:sp>
      <p:sp>
        <p:nvSpPr>
          <p:cNvPr id="10"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13EA1"/>
          </a:solidFill>
          <a:ln w="41275"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9DF753-4A75-0B47-8E75-6BF51120EEC7}"/>
              </a:ext>
            </a:extLst>
          </p:cNvPr>
          <p:cNvSpPr>
            <a:spLocks noGrp="1"/>
          </p:cNvSpPr>
          <p:nvPr>
            <p:ph idx="1"/>
          </p:nvPr>
        </p:nvSpPr>
        <p:spPr>
          <a:xfrm>
            <a:off x="5298594" y="185351"/>
            <a:ext cx="6749243" cy="6487298"/>
          </a:xfrm>
        </p:spPr>
        <p:txBody>
          <a:bodyPr anchor="ctr">
            <a:normAutofit/>
          </a:bodyPr>
          <a:lstStyle/>
          <a:p>
            <a:pPr>
              <a:lnSpc>
                <a:spcPct val="100000"/>
              </a:lnSpc>
              <a:spcBef>
                <a:spcPts val="0"/>
              </a:spcBef>
            </a:pPr>
            <a:r>
              <a:rPr lang="en-GB" dirty="0">
                <a:latin typeface="Century Gothic" panose="020B0502020202020204" pitchFamily="34" charset="0"/>
              </a:rPr>
              <a:t>A report in the US, which examined 37 incidents of targeted school shootings and school attacks, found that “over half of the attackers demonstrated some interest in violence through movies, video games, books, and other media.”</a:t>
            </a:r>
          </a:p>
          <a:p>
            <a:pPr>
              <a:lnSpc>
                <a:spcPct val="100000"/>
              </a:lnSpc>
              <a:spcBef>
                <a:spcPts val="0"/>
              </a:spcBef>
            </a:pPr>
            <a:r>
              <a:rPr lang="en-GB" dirty="0">
                <a:latin typeface="Century Gothic" panose="020B0502020202020204" pitchFamily="34" charset="0"/>
              </a:rPr>
              <a:t>They said, “Extensive research evidence indicates that media violence can contribute to aggressive behaviour, numbness to violence, nightmares, and fear of being harmed.”</a:t>
            </a:r>
          </a:p>
        </p:txBody>
      </p:sp>
      <p:sp>
        <p:nvSpPr>
          <p:cNvPr id="6" name="TextBox 5">
            <a:extLst>
              <a:ext uri="{FF2B5EF4-FFF2-40B4-BE49-F238E27FC236}">
                <a16:creationId xmlns:a16="http://schemas.microsoft.com/office/drawing/2014/main" id="{38E67339-E79E-0642-A25B-00CD99263FC8}"/>
              </a:ext>
            </a:extLst>
          </p:cNvPr>
          <p:cNvSpPr txBox="1"/>
          <p:nvPr/>
        </p:nvSpPr>
        <p:spPr>
          <a:xfrm>
            <a:off x="944640" y="6238567"/>
            <a:ext cx="3212756" cy="369332"/>
          </a:xfrm>
          <a:prstGeom prst="rect">
            <a:avLst/>
          </a:prstGeom>
          <a:noFill/>
        </p:spPr>
        <p:txBody>
          <a:bodyPr wrap="square" rtlCol="0">
            <a:spAutoFit/>
          </a:bodyPr>
          <a:lstStyle/>
          <a:p>
            <a:r>
              <a:rPr lang="en-US" dirty="0">
                <a:latin typeface="Century Gothic" panose="020B0502020202020204" pitchFamily="34" charset="0"/>
              </a:rPr>
              <a:t>Requirement 5</a:t>
            </a:r>
          </a:p>
        </p:txBody>
      </p:sp>
    </p:spTree>
    <p:extLst>
      <p:ext uri="{BB962C8B-B14F-4D97-AF65-F5344CB8AC3E}">
        <p14:creationId xmlns:p14="http://schemas.microsoft.com/office/powerpoint/2010/main" val="32757637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A0FFBA-A251-E14F-8BF6-4A685EA68657}"/>
              </a:ext>
            </a:extLst>
          </p:cNvPr>
          <p:cNvSpPr>
            <a:spLocks noGrp="1"/>
          </p:cNvSpPr>
          <p:nvPr>
            <p:ph type="title"/>
          </p:nvPr>
        </p:nvSpPr>
        <p:spPr>
          <a:xfrm>
            <a:off x="841248" y="548640"/>
            <a:ext cx="3419540" cy="5431536"/>
          </a:xfrm>
        </p:spPr>
        <p:txBody>
          <a:bodyPr>
            <a:normAutofit/>
          </a:bodyPr>
          <a:lstStyle/>
          <a:p>
            <a:pPr>
              <a:lnSpc>
                <a:spcPct val="90000"/>
              </a:lnSpc>
            </a:pPr>
            <a:r>
              <a:rPr lang="en-GB" sz="3800">
                <a:latin typeface="Century Gothic" panose="020B0502020202020204" pitchFamily="34" charset="0"/>
              </a:rPr>
              <a:t>Discuss the impact violence in visual media plays in shaping society and its expectations.</a:t>
            </a:r>
            <a:endParaRPr lang="en-US" sz="3800"/>
          </a:p>
        </p:txBody>
      </p:sp>
      <p:sp>
        <p:nvSpPr>
          <p:cNvPr id="10"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13EA1"/>
          </a:solidFill>
          <a:ln w="41275"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9DF753-4A75-0B47-8E75-6BF51120EEC7}"/>
              </a:ext>
            </a:extLst>
          </p:cNvPr>
          <p:cNvSpPr>
            <a:spLocks noGrp="1"/>
          </p:cNvSpPr>
          <p:nvPr>
            <p:ph idx="1"/>
          </p:nvPr>
        </p:nvSpPr>
        <p:spPr>
          <a:xfrm>
            <a:off x="5298595" y="552091"/>
            <a:ext cx="6052158" cy="5431536"/>
          </a:xfrm>
        </p:spPr>
        <p:txBody>
          <a:bodyPr anchor="ctr">
            <a:normAutofit/>
          </a:bodyPr>
          <a:lstStyle/>
          <a:p>
            <a:pPr marL="0" indent="0">
              <a:spcBef>
                <a:spcPts val="0"/>
              </a:spcBef>
              <a:spcAft>
                <a:spcPts val="600"/>
              </a:spcAft>
              <a:buNone/>
            </a:pPr>
            <a:r>
              <a:rPr lang="en-GB" sz="2600" dirty="0">
                <a:latin typeface="Century Gothic" panose="020B0502020202020204" pitchFamily="34" charset="0"/>
              </a:rPr>
              <a:t>In 2012, a worldwide study said, “Over the past 50 years, a large number of studies conducted around the world have shown that watching violent television, watching violent films, or playing violent video games increases the likelihood for aggressive behaviour.”</a:t>
            </a:r>
          </a:p>
        </p:txBody>
      </p:sp>
      <p:sp>
        <p:nvSpPr>
          <p:cNvPr id="6" name="TextBox 5">
            <a:extLst>
              <a:ext uri="{FF2B5EF4-FFF2-40B4-BE49-F238E27FC236}">
                <a16:creationId xmlns:a16="http://schemas.microsoft.com/office/drawing/2014/main" id="{AF0D9556-D800-2F45-AE10-74BB063F4C0E}"/>
              </a:ext>
            </a:extLst>
          </p:cNvPr>
          <p:cNvSpPr txBox="1"/>
          <p:nvPr/>
        </p:nvSpPr>
        <p:spPr>
          <a:xfrm>
            <a:off x="944640" y="6238567"/>
            <a:ext cx="3212756" cy="369332"/>
          </a:xfrm>
          <a:prstGeom prst="rect">
            <a:avLst/>
          </a:prstGeom>
          <a:noFill/>
        </p:spPr>
        <p:txBody>
          <a:bodyPr wrap="square" rtlCol="0">
            <a:spAutoFit/>
          </a:bodyPr>
          <a:lstStyle/>
          <a:p>
            <a:r>
              <a:rPr lang="en-US" dirty="0">
                <a:latin typeface="Century Gothic" panose="020B0502020202020204" pitchFamily="34" charset="0"/>
              </a:rPr>
              <a:t>Requirement 5</a:t>
            </a:r>
          </a:p>
        </p:txBody>
      </p:sp>
    </p:spTree>
    <p:extLst>
      <p:ext uri="{BB962C8B-B14F-4D97-AF65-F5344CB8AC3E}">
        <p14:creationId xmlns:p14="http://schemas.microsoft.com/office/powerpoint/2010/main" val="3623592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A0FFBA-A251-E14F-8BF6-4A685EA68657}"/>
              </a:ext>
            </a:extLst>
          </p:cNvPr>
          <p:cNvSpPr>
            <a:spLocks noGrp="1"/>
          </p:cNvSpPr>
          <p:nvPr>
            <p:ph type="title"/>
          </p:nvPr>
        </p:nvSpPr>
        <p:spPr>
          <a:xfrm>
            <a:off x="841248" y="548640"/>
            <a:ext cx="3419540" cy="5431536"/>
          </a:xfrm>
        </p:spPr>
        <p:txBody>
          <a:bodyPr>
            <a:normAutofit/>
          </a:bodyPr>
          <a:lstStyle/>
          <a:p>
            <a:pPr>
              <a:lnSpc>
                <a:spcPct val="90000"/>
              </a:lnSpc>
            </a:pPr>
            <a:r>
              <a:rPr lang="en-GB" sz="3800">
                <a:latin typeface="Century Gothic" panose="020B0502020202020204" pitchFamily="34" charset="0"/>
              </a:rPr>
              <a:t>Discuss the impact violence in visual media plays in shaping society and its expectations.</a:t>
            </a:r>
            <a:endParaRPr lang="en-US" sz="3800"/>
          </a:p>
        </p:txBody>
      </p:sp>
      <p:sp>
        <p:nvSpPr>
          <p:cNvPr id="10"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13EA1"/>
          </a:solidFill>
          <a:ln w="41275"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9DF753-4A75-0B47-8E75-6BF51120EEC7}"/>
              </a:ext>
            </a:extLst>
          </p:cNvPr>
          <p:cNvSpPr>
            <a:spLocks noGrp="1"/>
          </p:cNvSpPr>
          <p:nvPr>
            <p:ph idx="1"/>
          </p:nvPr>
        </p:nvSpPr>
        <p:spPr>
          <a:xfrm>
            <a:off x="5298595" y="160638"/>
            <a:ext cx="6694378" cy="6512011"/>
          </a:xfrm>
        </p:spPr>
        <p:txBody>
          <a:bodyPr anchor="ctr">
            <a:normAutofit/>
          </a:bodyPr>
          <a:lstStyle/>
          <a:p>
            <a:pPr marL="0" indent="0">
              <a:lnSpc>
                <a:spcPct val="100000"/>
              </a:lnSpc>
              <a:spcBef>
                <a:spcPts val="0"/>
              </a:spcBef>
              <a:buNone/>
            </a:pPr>
            <a:r>
              <a:rPr lang="en-GB" sz="3200" dirty="0">
                <a:latin typeface="Century Gothic" panose="020B0502020202020204" pitchFamily="34" charset="0"/>
              </a:rPr>
              <a:t>In 2007, a study into violent video games. The study questioned children and their friends, as well as teachers, on aggressive behaviours and violent media consumption twice during a school year. The researchers found that boys and girls who played a lot of violent video games changed over the school year, becoming more aggressive.</a:t>
            </a:r>
          </a:p>
        </p:txBody>
      </p:sp>
      <p:sp>
        <p:nvSpPr>
          <p:cNvPr id="6" name="TextBox 5">
            <a:extLst>
              <a:ext uri="{FF2B5EF4-FFF2-40B4-BE49-F238E27FC236}">
                <a16:creationId xmlns:a16="http://schemas.microsoft.com/office/drawing/2014/main" id="{1D5B62D6-636B-F24C-ABDB-B86D3B732B6D}"/>
              </a:ext>
            </a:extLst>
          </p:cNvPr>
          <p:cNvSpPr txBox="1"/>
          <p:nvPr/>
        </p:nvSpPr>
        <p:spPr>
          <a:xfrm>
            <a:off x="944640" y="6238567"/>
            <a:ext cx="3212756" cy="369332"/>
          </a:xfrm>
          <a:prstGeom prst="rect">
            <a:avLst/>
          </a:prstGeom>
          <a:noFill/>
        </p:spPr>
        <p:txBody>
          <a:bodyPr wrap="square" rtlCol="0">
            <a:spAutoFit/>
          </a:bodyPr>
          <a:lstStyle/>
          <a:p>
            <a:r>
              <a:rPr lang="en-US" dirty="0">
                <a:latin typeface="Century Gothic" panose="020B0502020202020204" pitchFamily="34" charset="0"/>
              </a:rPr>
              <a:t>Requirement 5</a:t>
            </a:r>
          </a:p>
        </p:txBody>
      </p:sp>
    </p:spTree>
    <p:extLst>
      <p:ext uri="{BB962C8B-B14F-4D97-AF65-F5344CB8AC3E}">
        <p14:creationId xmlns:p14="http://schemas.microsoft.com/office/powerpoint/2010/main" val="19242991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658E33-E537-784B-A219-F2D7AEB256CF}"/>
              </a:ext>
            </a:extLst>
          </p:cNvPr>
          <p:cNvSpPr>
            <a:spLocks noGrp="1"/>
          </p:cNvSpPr>
          <p:nvPr>
            <p:ph type="title"/>
          </p:nvPr>
        </p:nvSpPr>
        <p:spPr>
          <a:xfrm>
            <a:off x="841248" y="548640"/>
            <a:ext cx="3419540" cy="5431536"/>
          </a:xfrm>
        </p:spPr>
        <p:txBody>
          <a:bodyPr>
            <a:normAutofit/>
          </a:bodyPr>
          <a:lstStyle/>
          <a:p>
            <a:r>
              <a:rPr lang="en-US" sz="3800">
                <a:latin typeface="Century Gothic" panose="020B0502020202020204" pitchFamily="34" charset="0"/>
              </a:rPr>
              <a:t>Requirements</a:t>
            </a:r>
          </a:p>
        </p:txBody>
      </p:sp>
      <p:sp>
        <p:nvSpPr>
          <p:cNvPr id="16"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13EA1"/>
          </a:solidFill>
          <a:ln w="41275"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B4E1F0-232E-BA45-800B-1119D750FDE4}"/>
              </a:ext>
            </a:extLst>
          </p:cNvPr>
          <p:cNvSpPr>
            <a:spLocks noGrp="1"/>
          </p:cNvSpPr>
          <p:nvPr>
            <p:ph idx="1"/>
          </p:nvPr>
        </p:nvSpPr>
        <p:spPr>
          <a:xfrm>
            <a:off x="5298595" y="552091"/>
            <a:ext cx="6052158" cy="5431536"/>
          </a:xfrm>
        </p:spPr>
        <p:txBody>
          <a:bodyPr anchor="ctr">
            <a:normAutofit/>
          </a:bodyPr>
          <a:lstStyle/>
          <a:p>
            <a:pPr marL="0" indent="0">
              <a:buNone/>
            </a:pPr>
            <a:r>
              <a:rPr lang="en-GB" dirty="0">
                <a:latin typeface="Century Gothic" panose="020B0502020202020204" pitchFamily="34" charset="0"/>
              </a:rPr>
              <a:t>6. Follow the </a:t>
            </a:r>
            <a:r>
              <a:rPr lang="en-GB" b="1" dirty="0">
                <a:latin typeface="Century Gothic" panose="020B0502020202020204" pitchFamily="34" charset="0"/>
              </a:rPr>
              <a:t>current news </a:t>
            </a:r>
            <a:r>
              <a:rPr lang="en-GB" dirty="0">
                <a:latin typeface="Century Gothic" panose="020B0502020202020204" pitchFamily="34" charset="0"/>
              </a:rPr>
              <a:t>for </a:t>
            </a:r>
            <a:r>
              <a:rPr lang="en-GB" b="1" dirty="0">
                <a:latin typeface="Century Gothic" panose="020B0502020202020204" pitchFamily="34" charset="0"/>
              </a:rPr>
              <a:t>three days </a:t>
            </a:r>
            <a:r>
              <a:rPr lang="en-GB" dirty="0">
                <a:latin typeface="Century Gothic" panose="020B0502020202020204" pitchFamily="34" charset="0"/>
              </a:rPr>
              <a:t>and </a:t>
            </a:r>
            <a:r>
              <a:rPr lang="en-GB" b="1" dirty="0">
                <a:latin typeface="Century Gothic" panose="020B0502020202020204" pitchFamily="34" charset="0"/>
              </a:rPr>
              <a:t>evaluate</a:t>
            </a:r>
            <a:r>
              <a:rPr lang="en-GB" dirty="0">
                <a:latin typeface="Century Gothic" panose="020B0502020202020204" pitchFamily="34" charset="0"/>
              </a:rPr>
              <a:t> the sources and accuracy of what has been reported. Evaluate on a scale of one to five where each report falls, with one representing pure entertainment and five representing strictly informational news. Prepare and present your findings to your group.</a:t>
            </a:r>
          </a:p>
        </p:txBody>
      </p:sp>
      <p:pic>
        <p:nvPicPr>
          <p:cNvPr id="5" name="Picture 4" descr="A picture containing red, drawing, white&#10;&#10;Description automatically generated">
            <a:extLst>
              <a:ext uri="{FF2B5EF4-FFF2-40B4-BE49-F238E27FC236}">
                <a16:creationId xmlns:a16="http://schemas.microsoft.com/office/drawing/2014/main" id="{71AD6424-4BFB-AB4B-8066-4E7232FB481E}"/>
              </a:ext>
            </a:extLst>
          </p:cNvPr>
          <p:cNvPicPr>
            <a:picLocks noChangeAspect="1"/>
          </p:cNvPicPr>
          <p:nvPr/>
        </p:nvPicPr>
        <p:blipFill>
          <a:blip r:embed="rId2"/>
          <a:stretch>
            <a:fillRect/>
          </a:stretch>
        </p:blipFill>
        <p:spPr>
          <a:xfrm>
            <a:off x="2609728" y="1191724"/>
            <a:ext cx="2006600" cy="1473200"/>
          </a:xfrm>
          <a:prstGeom prst="rect">
            <a:avLst/>
          </a:prstGeom>
        </p:spPr>
      </p:pic>
      <p:pic>
        <p:nvPicPr>
          <p:cNvPr id="9" name="Picture 8" descr="A picture containing drawing&#10;&#10;Description automatically generated">
            <a:extLst>
              <a:ext uri="{FF2B5EF4-FFF2-40B4-BE49-F238E27FC236}">
                <a16:creationId xmlns:a16="http://schemas.microsoft.com/office/drawing/2014/main" id="{0C884054-4434-A343-AFCA-9B4372F903CC}"/>
              </a:ext>
            </a:extLst>
          </p:cNvPr>
          <p:cNvPicPr>
            <a:picLocks noChangeAspect="1"/>
          </p:cNvPicPr>
          <p:nvPr/>
        </p:nvPicPr>
        <p:blipFill>
          <a:blip r:embed="rId3"/>
          <a:stretch>
            <a:fillRect/>
          </a:stretch>
        </p:blipFill>
        <p:spPr>
          <a:xfrm>
            <a:off x="2480035" y="4781207"/>
            <a:ext cx="1930400" cy="977900"/>
          </a:xfrm>
          <a:prstGeom prst="rect">
            <a:avLst/>
          </a:prstGeom>
        </p:spPr>
      </p:pic>
      <p:pic>
        <p:nvPicPr>
          <p:cNvPr id="13" name="Picture 12" descr="A close up of a sign&#10;&#10;Description automatically generated">
            <a:extLst>
              <a:ext uri="{FF2B5EF4-FFF2-40B4-BE49-F238E27FC236}">
                <a16:creationId xmlns:a16="http://schemas.microsoft.com/office/drawing/2014/main" id="{426D236B-F31B-C145-B05C-17873C4F7AD2}"/>
              </a:ext>
            </a:extLst>
          </p:cNvPr>
          <p:cNvPicPr>
            <a:picLocks noChangeAspect="1"/>
          </p:cNvPicPr>
          <p:nvPr/>
        </p:nvPicPr>
        <p:blipFill>
          <a:blip r:embed="rId4"/>
          <a:stretch>
            <a:fillRect/>
          </a:stretch>
        </p:blipFill>
        <p:spPr>
          <a:xfrm>
            <a:off x="122778" y="4237587"/>
            <a:ext cx="1993900" cy="1879600"/>
          </a:xfrm>
          <a:prstGeom prst="rect">
            <a:avLst/>
          </a:prstGeom>
        </p:spPr>
      </p:pic>
      <p:pic>
        <p:nvPicPr>
          <p:cNvPr id="17" name="Picture 16" descr="A picture containing drawing, light, plate&#10;&#10;Description automatically generated">
            <a:extLst>
              <a:ext uri="{FF2B5EF4-FFF2-40B4-BE49-F238E27FC236}">
                <a16:creationId xmlns:a16="http://schemas.microsoft.com/office/drawing/2014/main" id="{C27DBA6E-6367-4846-B3AE-D98C31F3C8EA}"/>
              </a:ext>
            </a:extLst>
          </p:cNvPr>
          <p:cNvPicPr>
            <a:picLocks noChangeAspect="1"/>
          </p:cNvPicPr>
          <p:nvPr/>
        </p:nvPicPr>
        <p:blipFill>
          <a:blip r:embed="rId5"/>
          <a:stretch>
            <a:fillRect/>
          </a:stretch>
        </p:blipFill>
        <p:spPr>
          <a:xfrm>
            <a:off x="336060" y="411629"/>
            <a:ext cx="2070100" cy="1231900"/>
          </a:xfrm>
          <a:prstGeom prst="rect">
            <a:avLst/>
          </a:prstGeom>
        </p:spPr>
      </p:pic>
      <p:sp>
        <p:nvSpPr>
          <p:cNvPr id="18" name="TextBox 17">
            <a:extLst>
              <a:ext uri="{FF2B5EF4-FFF2-40B4-BE49-F238E27FC236}">
                <a16:creationId xmlns:a16="http://schemas.microsoft.com/office/drawing/2014/main" id="{E8C60B2F-0629-1744-BC81-376527145557}"/>
              </a:ext>
            </a:extLst>
          </p:cNvPr>
          <p:cNvSpPr txBox="1"/>
          <p:nvPr/>
        </p:nvSpPr>
        <p:spPr>
          <a:xfrm>
            <a:off x="8137997" y="6220004"/>
            <a:ext cx="3212756" cy="369332"/>
          </a:xfrm>
          <a:prstGeom prst="rect">
            <a:avLst/>
          </a:prstGeom>
          <a:noFill/>
        </p:spPr>
        <p:txBody>
          <a:bodyPr wrap="square" rtlCol="0">
            <a:spAutoFit/>
          </a:bodyPr>
          <a:lstStyle/>
          <a:p>
            <a:r>
              <a:rPr lang="en-US" dirty="0">
                <a:latin typeface="Century Gothic" panose="020B0502020202020204" pitchFamily="34" charset="0"/>
              </a:rPr>
              <a:t>Requirement 6</a:t>
            </a:r>
          </a:p>
        </p:txBody>
      </p:sp>
    </p:spTree>
    <p:extLst>
      <p:ext uri="{BB962C8B-B14F-4D97-AF65-F5344CB8AC3E}">
        <p14:creationId xmlns:p14="http://schemas.microsoft.com/office/powerpoint/2010/main" val="20160714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153C4-79AD-1244-BA78-DAD7E02C82B6}"/>
              </a:ext>
            </a:extLst>
          </p:cNvPr>
          <p:cNvSpPr>
            <a:spLocks noGrp="1"/>
          </p:cNvSpPr>
          <p:nvPr>
            <p:ph type="title"/>
          </p:nvPr>
        </p:nvSpPr>
        <p:spPr/>
        <p:txBody>
          <a:bodyPr>
            <a:normAutofit/>
          </a:bodyPr>
          <a:lstStyle/>
          <a:p>
            <a:r>
              <a:rPr lang="en-US" sz="3600" dirty="0">
                <a:latin typeface="Century Gothic" panose="020B0502020202020204" pitchFamily="34" charset="0"/>
              </a:rPr>
              <a:t>News Evaluation</a:t>
            </a:r>
          </a:p>
        </p:txBody>
      </p:sp>
      <p:graphicFrame>
        <p:nvGraphicFramePr>
          <p:cNvPr id="4" name="Content Placeholder 3">
            <a:extLst>
              <a:ext uri="{FF2B5EF4-FFF2-40B4-BE49-F238E27FC236}">
                <a16:creationId xmlns:a16="http://schemas.microsoft.com/office/drawing/2014/main" id="{E5035869-E26D-5541-BC72-CCEC58D80C56}"/>
              </a:ext>
            </a:extLst>
          </p:cNvPr>
          <p:cNvGraphicFramePr>
            <a:graphicFrameLocks noGrp="1"/>
          </p:cNvGraphicFramePr>
          <p:nvPr>
            <p:ph idx="1"/>
            <p:extLst>
              <p:ext uri="{D42A27DB-BD31-4B8C-83A1-F6EECF244321}">
                <p14:modId xmlns:p14="http://schemas.microsoft.com/office/powerpoint/2010/main" val="938338632"/>
              </p:ext>
            </p:extLst>
          </p:nvPr>
        </p:nvGraphicFramePr>
        <p:xfrm>
          <a:off x="838200" y="2015311"/>
          <a:ext cx="10515600" cy="4176000"/>
        </p:xfrm>
        <a:graphic>
          <a:graphicData uri="http://schemas.openxmlformats.org/drawingml/2006/table">
            <a:tbl>
              <a:tblPr firstRow="1" bandRow="1">
                <a:tableStyleId>{93296810-A885-4BE3-A3E7-6D5BEEA58F35}</a:tableStyleId>
              </a:tblPr>
              <a:tblGrid>
                <a:gridCol w="1752600">
                  <a:extLst>
                    <a:ext uri="{9D8B030D-6E8A-4147-A177-3AD203B41FA5}">
                      <a16:colId xmlns:a16="http://schemas.microsoft.com/office/drawing/2014/main" val="2868806728"/>
                    </a:ext>
                  </a:extLst>
                </a:gridCol>
                <a:gridCol w="1752600">
                  <a:extLst>
                    <a:ext uri="{9D8B030D-6E8A-4147-A177-3AD203B41FA5}">
                      <a16:colId xmlns:a16="http://schemas.microsoft.com/office/drawing/2014/main" val="4116129332"/>
                    </a:ext>
                  </a:extLst>
                </a:gridCol>
                <a:gridCol w="1752600">
                  <a:extLst>
                    <a:ext uri="{9D8B030D-6E8A-4147-A177-3AD203B41FA5}">
                      <a16:colId xmlns:a16="http://schemas.microsoft.com/office/drawing/2014/main" val="2730874354"/>
                    </a:ext>
                  </a:extLst>
                </a:gridCol>
                <a:gridCol w="1752600">
                  <a:extLst>
                    <a:ext uri="{9D8B030D-6E8A-4147-A177-3AD203B41FA5}">
                      <a16:colId xmlns:a16="http://schemas.microsoft.com/office/drawing/2014/main" val="1454483602"/>
                    </a:ext>
                  </a:extLst>
                </a:gridCol>
                <a:gridCol w="1752600">
                  <a:extLst>
                    <a:ext uri="{9D8B030D-6E8A-4147-A177-3AD203B41FA5}">
                      <a16:colId xmlns:a16="http://schemas.microsoft.com/office/drawing/2014/main" val="1347708231"/>
                    </a:ext>
                  </a:extLst>
                </a:gridCol>
                <a:gridCol w="1752600">
                  <a:extLst>
                    <a:ext uri="{9D8B030D-6E8A-4147-A177-3AD203B41FA5}">
                      <a16:colId xmlns:a16="http://schemas.microsoft.com/office/drawing/2014/main" val="1566728781"/>
                    </a:ext>
                  </a:extLst>
                </a:gridCol>
              </a:tblGrid>
              <a:tr h="835200">
                <a:tc>
                  <a:txBody>
                    <a:bodyPr/>
                    <a:lstStyle/>
                    <a:p>
                      <a:endParaRPr lang="en-US" b="0" i="0" dirty="0">
                        <a:latin typeface="Century Gothic" panose="020B0502020202020204" pitchFamily="34" charset="0"/>
                      </a:endParaRPr>
                    </a:p>
                  </a:txBody>
                  <a:tcPr/>
                </a:tc>
                <a:tc>
                  <a:txBody>
                    <a:bodyPr/>
                    <a:lstStyle/>
                    <a:p>
                      <a:r>
                        <a:rPr lang="en-US" b="0" i="0" dirty="0">
                          <a:latin typeface="Century Gothic" panose="020B0502020202020204" pitchFamily="34" charset="0"/>
                        </a:rPr>
                        <a:t>1</a:t>
                      </a:r>
                    </a:p>
                  </a:txBody>
                  <a:tcPr/>
                </a:tc>
                <a:tc>
                  <a:txBody>
                    <a:bodyPr/>
                    <a:lstStyle/>
                    <a:p>
                      <a:r>
                        <a:rPr lang="en-US" b="0" i="0" dirty="0">
                          <a:latin typeface="Century Gothic" panose="020B0502020202020204" pitchFamily="34" charset="0"/>
                        </a:rPr>
                        <a:t>2</a:t>
                      </a:r>
                    </a:p>
                  </a:txBody>
                  <a:tcPr/>
                </a:tc>
                <a:tc>
                  <a:txBody>
                    <a:bodyPr/>
                    <a:lstStyle/>
                    <a:p>
                      <a:r>
                        <a:rPr lang="en-US" b="0" i="0" dirty="0">
                          <a:latin typeface="Century Gothic" panose="020B0502020202020204" pitchFamily="34" charset="0"/>
                        </a:rPr>
                        <a:t>3</a:t>
                      </a:r>
                    </a:p>
                  </a:txBody>
                  <a:tcPr/>
                </a:tc>
                <a:tc>
                  <a:txBody>
                    <a:bodyPr/>
                    <a:lstStyle/>
                    <a:p>
                      <a:r>
                        <a:rPr lang="en-US" b="0" i="0" dirty="0">
                          <a:latin typeface="Century Gothic" panose="020B0502020202020204" pitchFamily="34" charset="0"/>
                        </a:rPr>
                        <a:t>4</a:t>
                      </a:r>
                    </a:p>
                  </a:txBody>
                  <a:tcPr/>
                </a:tc>
                <a:tc>
                  <a:txBody>
                    <a:bodyPr/>
                    <a:lstStyle/>
                    <a:p>
                      <a:r>
                        <a:rPr lang="en-US" b="0" i="0" dirty="0">
                          <a:latin typeface="Century Gothic" panose="020B0502020202020204" pitchFamily="34" charset="0"/>
                        </a:rPr>
                        <a:t>5</a:t>
                      </a:r>
                    </a:p>
                  </a:txBody>
                  <a:tcPr/>
                </a:tc>
                <a:extLst>
                  <a:ext uri="{0D108BD9-81ED-4DB2-BD59-A6C34878D82A}">
                    <a16:rowId xmlns:a16="http://schemas.microsoft.com/office/drawing/2014/main" val="3325722200"/>
                  </a:ext>
                </a:extLst>
              </a:tr>
              <a:tr h="835200">
                <a:tc>
                  <a:txBody>
                    <a:bodyPr/>
                    <a:lstStyle/>
                    <a:p>
                      <a:endParaRPr lang="en-US" b="0" i="0" dirty="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extLst>
                  <a:ext uri="{0D108BD9-81ED-4DB2-BD59-A6C34878D82A}">
                    <a16:rowId xmlns:a16="http://schemas.microsoft.com/office/drawing/2014/main" val="964546418"/>
                  </a:ext>
                </a:extLst>
              </a:tr>
              <a:tr h="835200">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extLst>
                  <a:ext uri="{0D108BD9-81ED-4DB2-BD59-A6C34878D82A}">
                    <a16:rowId xmlns:a16="http://schemas.microsoft.com/office/drawing/2014/main" val="3944336558"/>
                  </a:ext>
                </a:extLst>
              </a:tr>
              <a:tr h="835200">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extLst>
                  <a:ext uri="{0D108BD9-81ED-4DB2-BD59-A6C34878D82A}">
                    <a16:rowId xmlns:a16="http://schemas.microsoft.com/office/drawing/2014/main" val="1772179109"/>
                  </a:ext>
                </a:extLst>
              </a:tr>
              <a:tr h="835200">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extLst>
                  <a:ext uri="{0D108BD9-81ED-4DB2-BD59-A6C34878D82A}">
                    <a16:rowId xmlns:a16="http://schemas.microsoft.com/office/drawing/2014/main" val="1437023640"/>
                  </a:ext>
                </a:extLst>
              </a:tr>
            </a:tbl>
          </a:graphicData>
        </a:graphic>
      </p:graphicFrame>
      <p:pic>
        <p:nvPicPr>
          <p:cNvPr id="6" name="Picture 5" descr="A picture containing red, drawing, white&#10;&#10;Description automatically generated">
            <a:extLst>
              <a:ext uri="{FF2B5EF4-FFF2-40B4-BE49-F238E27FC236}">
                <a16:creationId xmlns:a16="http://schemas.microsoft.com/office/drawing/2014/main" id="{BD848B34-6A2E-B34B-9FB2-482328696457}"/>
              </a:ext>
            </a:extLst>
          </p:cNvPr>
          <p:cNvPicPr>
            <a:picLocks noChangeAspect="1"/>
          </p:cNvPicPr>
          <p:nvPr/>
        </p:nvPicPr>
        <p:blipFill>
          <a:blip r:embed="rId2"/>
          <a:stretch>
            <a:fillRect/>
          </a:stretch>
        </p:blipFill>
        <p:spPr>
          <a:xfrm>
            <a:off x="1237392" y="2885302"/>
            <a:ext cx="1003300" cy="7366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14AC2C28-6B59-9A46-B692-93035A0BF11C}"/>
              </a:ext>
            </a:extLst>
          </p:cNvPr>
          <p:cNvPicPr>
            <a:picLocks noChangeAspect="1"/>
          </p:cNvPicPr>
          <p:nvPr/>
        </p:nvPicPr>
        <p:blipFill>
          <a:blip r:embed="rId3"/>
          <a:stretch>
            <a:fillRect/>
          </a:stretch>
        </p:blipFill>
        <p:spPr>
          <a:xfrm>
            <a:off x="1032990" y="5388525"/>
            <a:ext cx="1524516" cy="772288"/>
          </a:xfrm>
          <a:prstGeom prst="rect">
            <a:avLst/>
          </a:prstGeom>
        </p:spPr>
      </p:pic>
      <p:pic>
        <p:nvPicPr>
          <p:cNvPr id="12" name="Picture 11" descr="A close up of a sign&#10;&#10;Description automatically generated">
            <a:extLst>
              <a:ext uri="{FF2B5EF4-FFF2-40B4-BE49-F238E27FC236}">
                <a16:creationId xmlns:a16="http://schemas.microsoft.com/office/drawing/2014/main" id="{82263D1D-60A2-3A40-90A1-99D97F4E7DA9}"/>
              </a:ext>
            </a:extLst>
          </p:cNvPr>
          <p:cNvPicPr>
            <a:picLocks noChangeAspect="1"/>
          </p:cNvPicPr>
          <p:nvPr/>
        </p:nvPicPr>
        <p:blipFill>
          <a:blip r:embed="rId4"/>
          <a:stretch>
            <a:fillRect/>
          </a:stretch>
        </p:blipFill>
        <p:spPr>
          <a:xfrm>
            <a:off x="1352836" y="3689823"/>
            <a:ext cx="884824" cy="834102"/>
          </a:xfrm>
          <a:prstGeom prst="rect">
            <a:avLst/>
          </a:prstGeom>
        </p:spPr>
      </p:pic>
      <p:pic>
        <p:nvPicPr>
          <p:cNvPr id="14" name="Picture 13" descr="A picture containing drawing, light, plate&#10;&#10;Description automatically generated">
            <a:extLst>
              <a:ext uri="{FF2B5EF4-FFF2-40B4-BE49-F238E27FC236}">
                <a16:creationId xmlns:a16="http://schemas.microsoft.com/office/drawing/2014/main" id="{72DDF83A-6C87-B24E-AD19-69FBA1AD9036}"/>
              </a:ext>
            </a:extLst>
          </p:cNvPr>
          <p:cNvPicPr>
            <a:picLocks noChangeAspect="1"/>
          </p:cNvPicPr>
          <p:nvPr/>
        </p:nvPicPr>
        <p:blipFill>
          <a:blip r:embed="rId5"/>
          <a:stretch>
            <a:fillRect/>
          </a:stretch>
        </p:blipFill>
        <p:spPr>
          <a:xfrm>
            <a:off x="1094431" y="4523925"/>
            <a:ext cx="1401634" cy="834102"/>
          </a:xfrm>
          <a:prstGeom prst="rect">
            <a:avLst/>
          </a:prstGeom>
        </p:spPr>
      </p:pic>
      <p:sp>
        <p:nvSpPr>
          <p:cNvPr id="15" name="TextBox 14">
            <a:extLst>
              <a:ext uri="{FF2B5EF4-FFF2-40B4-BE49-F238E27FC236}">
                <a16:creationId xmlns:a16="http://schemas.microsoft.com/office/drawing/2014/main" id="{5C6EB18A-692E-FA4C-9733-B6F24BE74379}"/>
              </a:ext>
            </a:extLst>
          </p:cNvPr>
          <p:cNvSpPr txBox="1"/>
          <p:nvPr/>
        </p:nvSpPr>
        <p:spPr>
          <a:xfrm>
            <a:off x="8137997" y="6220004"/>
            <a:ext cx="3212756" cy="369332"/>
          </a:xfrm>
          <a:prstGeom prst="rect">
            <a:avLst/>
          </a:prstGeom>
          <a:noFill/>
        </p:spPr>
        <p:txBody>
          <a:bodyPr wrap="square" rtlCol="0">
            <a:spAutoFit/>
          </a:bodyPr>
          <a:lstStyle/>
          <a:p>
            <a:r>
              <a:rPr lang="en-US" dirty="0">
                <a:latin typeface="Century Gothic" panose="020B0502020202020204" pitchFamily="34" charset="0"/>
              </a:rPr>
              <a:t>Requirement 6</a:t>
            </a:r>
          </a:p>
        </p:txBody>
      </p:sp>
    </p:spTree>
    <p:extLst>
      <p:ext uri="{BB962C8B-B14F-4D97-AF65-F5344CB8AC3E}">
        <p14:creationId xmlns:p14="http://schemas.microsoft.com/office/powerpoint/2010/main" val="15412115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E83F49-63CE-124C-A010-4339A7C3488A}"/>
              </a:ext>
            </a:extLst>
          </p:cNvPr>
          <p:cNvSpPr>
            <a:spLocks noGrp="1"/>
          </p:cNvSpPr>
          <p:nvPr>
            <p:ph type="title"/>
          </p:nvPr>
        </p:nvSpPr>
        <p:spPr>
          <a:xfrm>
            <a:off x="838200" y="365125"/>
            <a:ext cx="10515600" cy="1325563"/>
          </a:xfrm>
        </p:spPr>
        <p:txBody>
          <a:bodyPr>
            <a:normAutofit/>
          </a:bodyPr>
          <a:lstStyle/>
          <a:p>
            <a:pPr>
              <a:lnSpc>
                <a:spcPct val="90000"/>
              </a:lnSpc>
            </a:pPr>
            <a:r>
              <a:rPr lang="en-GB" sz="2600">
                <a:latin typeface="Century Gothic" panose="020B0502020202020204" pitchFamily="34" charset="0"/>
              </a:rPr>
              <a:t>7. Search the writings of Ellen White for counsel on the wise use of time. Select and read a passage discovered during your search.</a:t>
            </a:r>
            <a:endParaRPr lang="en-US" sz="2600">
              <a:latin typeface="Century Gothic" panose="020B0502020202020204" pitchFamily="34" charset="0"/>
            </a:endParaRPr>
          </a:p>
        </p:txBody>
      </p:sp>
      <p:sp>
        <p:nvSpPr>
          <p:cNvPr id="3" name="Content Placeholder 2">
            <a:extLst>
              <a:ext uri="{FF2B5EF4-FFF2-40B4-BE49-F238E27FC236}">
                <a16:creationId xmlns:a16="http://schemas.microsoft.com/office/drawing/2014/main" id="{9EEE2E2B-C0FE-B247-A3D2-1936654FEA57}"/>
              </a:ext>
            </a:extLst>
          </p:cNvPr>
          <p:cNvSpPr>
            <a:spLocks noGrp="1"/>
          </p:cNvSpPr>
          <p:nvPr>
            <p:ph idx="1"/>
          </p:nvPr>
        </p:nvSpPr>
        <p:spPr>
          <a:xfrm>
            <a:off x="838200" y="1929384"/>
            <a:ext cx="10515600" cy="4251960"/>
          </a:xfrm>
        </p:spPr>
        <p:txBody>
          <a:bodyPr>
            <a:normAutofit fontScale="92500" lnSpcReduction="20000"/>
          </a:bodyPr>
          <a:lstStyle/>
          <a:p>
            <a:pPr marL="0" indent="0">
              <a:buNone/>
            </a:pPr>
            <a:r>
              <a:rPr lang="en-GB" dirty="0">
                <a:latin typeface="Century Gothic" panose="020B0502020202020204" pitchFamily="34" charset="0"/>
              </a:rPr>
              <a:t>"The talent of time is precious. Every day it is given to us in trust, and we shall be called upon to give an account of it to God. It is to be used to God's glory, and if we would prolong our lives, if we would gain the life that measures with the life of God, we must give the mind pure food. No time should be wasted that might have been used to good account. Jesus Christ is our spiritual touchstone. He reveals the Father. Nothing should be given as food to the brain that will bring before the mind any mist or cloud in regard to the Word of God. No careless inattention should be shown in regard to the cultivation of the soil of the heart." -- Manuscript 15, 1898.</a:t>
            </a:r>
            <a:endParaRPr lang="en-US" dirty="0">
              <a:latin typeface="Century Gothic" panose="020B0502020202020204" pitchFamily="34" charset="0"/>
            </a:endParaRPr>
          </a:p>
        </p:txBody>
      </p:sp>
      <p:sp>
        <p:nvSpPr>
          <p:cNvPr id="6" name="TextBox 5">
            <a:extLst>
              <a:ext uri="{FF2B5EF4-FFF2-40B4-BE49-F238E27FC236}">
                <a16:creationId xmlns:a16="http://schemas.microsoft.com/office/drawing/2014/main" id="{9C956EDE-AEBE-0747-8A30-1E64D44CDCD8}"/>
              </a:ext>
            </a:extLst>
          </p:cNvPr>
          <p:cNvSpPr txBox="1"/>
          <p:nvPr/>
        </p:nvSpPr>
        <p:spPr>
          <a:xfrm>
            <a:off x="8137997" y="6220004"/>
            <a:ext cx="3212756" cy="369332"/>
          </a:xfrm>
          <a:prstGeom prst="rect">
            <a:avLst/>
          </a:prstGeom>
          <a:noFill/>
        </p:spPr>
        <p:txBody>
          <a:bodyPr wrap="square" rtlCol="0">
            <a:spAutoFit/>
          </a:bodyPr>
          <a:lstStyle/>
          <a:p>
            <a:r>
              <a:rPr lang="en-US" dirty="0">
                <a:latin typeface="Century Gothic" panose="020B0502020202020204" pitchFamily="34" charset="0"/>
              </a:rPr>
              <a:t>Requirement 7</a:t>
            </a:r>
          </a:p>
        </p:txBody>
      </p:sp>
    </p:spTree>
    <p:extLst>
      <p:ext uri="{BB962C8B-B14F-4D97-AF65-F5344CB8AC3E}">
        <p14:creationId xmlns:p14="http://schemas.microsoft.com/office/powerpoint/2010/main" val="33929298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E83F49-63CE-124C-A010-4339A7C3488A}"/>
              </a:ext>
            </a:extLst>
          </p:cNvPr>
          <p:cNvSpPr>
            <a:spLocks noGrp="1"/>
          </p:cNvSpPr>
          <p:nvPr>
            <p:ph type="title"/>
          </p:nvPr>
        </p:nvSpPr>
        <p:spPr>
          <a:xfrm>
            <a:off x="838200" y="365125"/>
            <a:ext cx="10515600" cy="1325563"/>
          </a:xfrm>
        </p:spPr>
        <p:txBody>
          <a:bodyPr>
            <a:normAutofit/>
          </a:bodyPr>
          <a:lstStyle/>
          <a:p>
            <a:pPr>
              <a:lnSpc>
                <a:spcPct val="90000"/>
              </a:lnSpc>
            </a:pPr>
            <a:r>
              <a:rPr lang="en-GB" sz="2600">
                <a:latin typeface="Century Gothic" panose="020B0502020202020204" pitchFamily="34" charset="0"/>
              </a:rPr>
              <a:t>7. Search the writings of Ellen White for counsel on the wise use of time. Select and read a passage discovered during your search.</a:t>
            </a:r>
            <a:endParaRPr lang="en-US" sz="2600">
              <a:latin typeface="Century Gothic" panose="020B0502020202020204" pitchFamily="34" charset="0"/>
            </a:endParaRPr>
          </a:p>
        </p:txBody>
      </p:sp>
      <p:sp>
        <p:nvSpPr>
          <p:cNvPr id="3" name="Content Placeholder 2">
            <a:extLst>
              <a:ext uri="{FF2B5EF4-FFF2-40B4-BE49-F238E27FC236}">
                <a16:creationId xmlns:a16="http://schemas.microsoft.com/office/drawing/2014/main" id="{9EEE2E2B-C0FE-B247-A3D2-1936654FEA57}"/>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"It is wrong to waste our time, wrong to waste our thoughts. We lose every moment that we devote to self-seeking. If every moment were valued and rightly employed, we should have time for everything that we need to do for ourselves or for the world. In the expenditure of money, in the use of time, strength, opportunities, let every Christian look to God for guidance." -- </a:t>
            </a:r>
            <a:r>
              <a:rPr lang="en-GB" u="sng" dirty="0">
                <a:latin typeface="Century Gothic" panose="020B0502020202020204" pitchFamily="34" charset="0"/>
              </a:rPr>
              <a:t>The Ministry of Healing, pg. 208</a:t>
            </a:r>
            <a:endParaRPr lang="en-US" dirty="0">
              <a:latin typeface="Century Gothic" panose="020B0502020202020204" pitchFamily="34" charset="0"/>
            </a:endParaRPr>
          </a:p>
        </p:txBody>
      </p:sp>
      <p:sp>
        <p:nvSpPr>
          <p:cNvPr id="6" name="TextBox 5">
            <a:extLst>
              <a:ext uri="{FF2B5EF4-FFF2-40B4-BE49-F238E27FC236}">
                <a16:creationId xmlns:a16="http://schemas.microsoft.com/office/drawing/2014/main" id="{42FC8084-C6E5-EA4C-9A7E-B6E7020F6C77}"/>
              </a:ext>
            </a:extLst>
          </p:cNvPr>
          <p:cNvSpPr txBox="1"/>
          <p:nvPr/>
        </p:nvSpPr>
        <p:spPr>
          <a:xfrm>
            <a:off x="8137997" y="6220004"/>
            <a:ext cx="3212756" cy="369332"/>
          </a:xfrm>
          <a:prstGeom prst="rect">
            <a:avLst/>
          </a:prstGeom>
          <a:noFill/>
        </p:spPr>
        <p:txBody>
          <a:bodyPr wrap="square" rtlCol="0">
            <a:spAutoFit/>
          </a:bodyPr>
          <a:lstStyle/>
          <a:p>
            <a:r>
              <a:rPr lang="en-US" dirty="0">
                <a:latin typeface="Century Gothic" panose="020B0502020202020204" pitchFamily="34" charset="0"/>
              </a:rPr>
              <a:t>Requirement 7</a:t>
            </a:r>
          </a:p>
        </p:txBody>
      </p:sp>
    </p:spTree>
    <p:extLst>
      <p:ext uri="{BB962C8B-B14F-4D97-AF65-F5344CB8AC3E}">
        <p14:creationId xmlns:p14="http://schemas.microsoft.com/office/powerpoint/2010/main" val="33737243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43B425-AD25-F640-8AF6-190C20529C74}"/>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Requirement 8</a:t>
            </a:r>
          </a:p>
        </p:txBody>
      </p:sp>
      <p:sp>
        <p:nvSpPr>
          <p:cNvPr id="3" name="Content Placeholder 2">
            <a:extLst>
              <a:ext uri="{FF2B5EF4-FFF2-40B4-BE49-F238E27FC236}">
                <a16:creationId xmlns:a16="http://schemas.microsoft.com/office/drawing/2014/main" id="{E22D6698-7D40-8A4F-BAE3-D079B44A8914}"/>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8. Keep a detailed record of the amount of time and types of all visual media you consume during a four-day period. Include the following data in your records:</a:t>
            </a:r>
          </a:p>
          <a:p>
            <a:pPr marL="0" indent="0">
              <a:buNone/>
            </a:pPr>
            <a:r>
              <a:rPr lang="en-GB" dirty="0">
                <a:latin typeface="Century Gothic" panose="020B0502020202020204" pitchFamily="34" charset="0"/>
              </a:rPr>
              <a:t>a. Time spent viewing</a:t>
            </a:r>
            <a:br>
              <a:rPr lang="en-GB" dirty="0">
                <a:latin typeface="Century Gothic" panose="020B0502020202020204" pitchFamily="34" charset="0"/>
              </a:rPr>
            </a:br>
            <a:r>
              <a:rPr lang="en-GB" dirty="0">
                <a:latin typeface="Century Gothic" panose="020B0502020202020204" pitchFamily="34" charset="0"/>
              </a:rPr>
              <a:t>b. Media rating and rating organization (if available)</a:t>
            </a:r>
            <a:br>
              <a:rPr lang="en-GB" dirty="0">
                <a:latin typeface="Century Gothic" panose="020B0502020202020204" pitchFamily="34" charset="0"/>
              </a:rPr>
            </a:br>
            <a:r>
              <a:rPr lang="en-GB" dirty="0">
                <a:latin typeface="Century Gothic" panose="020B0502020202020204" pitchFamily="34" charset="0"/>
              </a:rPr>
              <a:t>c. The plot or theme</a:t>
            </a:r>
            <a:br>
              <a:rPr lang="en-GB" dirty="0">
                <a:latin typeface="Century Gothic" panose="020B0502020202020204" pitchFamily="34" charset="0"/>
              </a:rPr>
            </a:br>
            <a:r>
              <a:rPr lang="en-GB" dirty="0">
                <a:latin typeface="Century Gothic" panose="020B0502020202020204" pitchFamily="34" charset="0"/>
              </a:rPr>
              <a:t>d. Purity of content vs sexual and/or violent themes</a:t>
            </a:r>
            <a:br>
              <a:rPr lang="en-GB" dirty="0">
                <a:latin typeface="Century Gothic" panose="020B0502020202020204" pitchFamily="34" charset="0"/>
              </a:rPr>
            </a:br>
            <a:r>
              <a:rPr lang="en-GB" dirty="0">
                <a:latin typeface="Century Gothic" panose="020B0502020202020204" pitchFamily="34" charset="0"/>
              </a:rPr>
              <a:t>e. The message that was presented by the media</a:t>
            </a:r>
          </a:p>
        </p:txBody>
      </p:sp>
    </p:spTree>
    <p:extLst>
      <p:ext uri="{BB962C8B-B14F-4D97-AF65-F5344CB8AC3E}">
        <p14:creationId xmlns:p14="http://schemas.microsoft.com/office/powerpoint/2010/main" val="23164245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51B08A-CBFB-704B-B05D-3B71323A650B}"/>
              </a:ext>
            </a:extLst>
          </p:cNvPr>
          <p:cNvSpPr>
            <a:spLocks noGrp="1"/>
          </p:cNvSpPr>
          <p:nvPr>
            <p:ph type="title"/>
          </p:nvPr>
        </p:nvSpPr>
        <p:spPr>
          <a:xfrm>
            <a:off x="635000" y="634029"/>
            <a:ext cx="10921640" cy="1314698"/>
          </a:xfrm>
        </p:spPr>
        <p:txBody>
          <a:bodyPr anchor="ctr">
            <a:normAutofit/>
          </a:bodyPr>
          <a:lstStyle/>
          <a:p>
            <a:pPr algn="ctr"/>
            <a:r>
              <a:rPr lang="en-US" sz="7200" dirty="0">
                <a:latin typeface="Century Gothic" panose="020B0502020202020204" pitchFamily="34" charset="0"/>
              </a:rPr>
              <a:t>Requirement 8</a:t>
            </a:r>
          </a:p>
        </p:txBody>
      </p:sp>
      <p:sp>
        <p:nvSpPr>
          <p:cNvPr id="14"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D13EA1"/>
          </a:solidFill>
          <a:ln w="34925">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52AF8711-17DF-C047-8A5B-5D8B302A4E0B}"/>
              </a:ext>
            </a:extLst>
          </p:cNvPr>
          <p:cNvGraphicFramePr>
            <a:graphicFrameLocks noGrp="1"/>
          </p:cNvGraphicFramePr>
          <p:nvPr>
            <p:ph idx="1"/>
            <p:extLst>
              <p:ext uri="{D42A27DB-BD31-4B8C-83A1-F6EECF244321}">
                <p14:modId xmlns:p14="http://schemas.microsoft.com/office/powerpoint/2010/main" val="1537500109"/>
              </p:ext>
            </p:extLst>
          </p:nvPr>
        </p:nvGraphicFramePr>
        <p:xfrm>
          <a:off x="632647" y="2553035"/>
          <a:ext cx="10923992" cy="3462805"/>
        </p:xfrm>
        <a:graphic>
          <a:graphicData uri="http://schemas.openxmlformats.org/drawingml/2006/table">
            <a:tbl>
              <a:tblPr firstRow="1" bandRow="1">
                <a:tableStyleId>{5C22544A-7EE6-4342-B048-85BDC9FD1C3A}</a:tableStyleId>
              </a:tblPr>
              <a:tblGrid>
                <a:gridCol w="1091579">
                  <a:extLst>
                    <a:ext uri="{9D8B030D-6E8A-4147-A177-3AD203B41FA5}">
                      <a16:colId xmlns:a16="http://schemas.microsoft.com/office/drawing/2014/main" val="1413628227"/>
                    </a:ext>
                  </a:extLst>
                </a:gridCol>
                <a:gridCol w="1593521">
                  <a:extLst>
                    <a:ext uri="{9D8B030D-6E8A-4147-A177-3AD203B41FA5}">
                      <a16:colId xmlns:a16="http://schemas.microsoft.com/office/drawing/2014/main" val="2810112392"/>
                    </a:ext>
                  </a:extLst>
                </a:gridCol>
                <a:gridCol w="2059723">
                  <a:extLst>
                    <a:ext uri="{9D8B030D-6E8A-4147-A177-3AD203B41FA5}">
                      <a16:colId xmlns:a16="http://schemas.microsoft.com/office/drawing/2014/main" val="2148891441"/>
                    </a:ext>
                  </a:extLst>
                </a:gridCol>
                <a:gridCol w="2059723">
                  <a:extLst>
                    <a:ext uri="{9D8B030D-6E8A-4147-A177-3AD203B41FA5}">
                      <a16:colId xmlns:a16="http://schemas.microsoft.com/office/drawing/2014/main" val="3053386013"/>
                    </a:ext>
                  </a:extLst>
                </a:gridCol>
                <a:gridCol w="2059723">
                  <a:extLst>
                    <a:ext uri="{9D8B030D-6E8A-4147-A177-3AD203B41FA5}">
                      <a16:colId xmlns:a16="http://schemas.microsoft.com/office/drawing/2014/main" val="3884816565"/>
                    </a:ext>
                  </a:extLst>
                </a:gridCol>
                <a:gridCol w="2059723">
                  <a:extLst>
                    <a:ext uri="{9D8B030D-6E8A-4147-A177-3AD203B41FA5}">
                      <a16:colId xmlns:a16="http://schemas.microsoft.com/office/drawing/2014/main" val="3103850554"/>
                    </a:ext>
                  </a:extLst>
                </a:gridCol>
              </a:tblGrid>
              <a:tr h="1496825">
                <a:tc>
                  <a:txBody>
                    <a:bodyPr/>
                    <a:lstStyle/>
                    <a:p>
                      <a:endParaRPr lang="en-US" sz="1900" b="0" i="0">
                        <a:latin typeface="Century Gothic" panose="020B0502020202020204" pitchFamily="34" charset="0"/>
                      </a:endParaRPr>
                    </a:p>
                  </a:txBody>
                  <a:tcPr marL="94921" marR="94921" marT="47460" marB="47460"/>
                </a:tc>
                <a:tc>
                  <a:txBody>
                    <a:bodyPr/>
                    <a:lstStyle/>
                    <a:p>
                      <a:r>
                        <a:rPr lang="en-US" sz="1900" b="0" i="0">
                          <a:latin typeface="Century Gothic" panose="020B0502020202020204" pitchFamily="34" charset="0"/>
                        </a:rPr>
                        <a:t>Time Spent viewing</a:t>
                      </a:r>
                    </a:p>
                  </a:txBody>
                  <a:tcPr marL="94921" marR="94921" marT="47460" marB="47460"/>
                </a:tc>
                <a:tc>
                  <a:txBody>
                    <a:bodyPr/>
                    <a:lstStyle/>
                    <a:p>
                      <a:r>
                        <a:rPr lang="en-GB" sz="1900" b="0" i="0">
                          <a:latin typeface="Century Gothic" panose="020B0502020202020204" pitchFamily="34" charset="0"/>
                        </a:rPr>
                        <a:t>Media rating </a:t>
                      </a:r>
                      <a:endParaRPr lang="en-US" sz="1900" b="0" i="0">
                        <a:latin typeface="Century Gothic" panose="020B0502020202020204" pitchFamily="34" charset="0"/>
                      </a:endParaRPr>
                    </a:p>
                  </a:txBody>
                  <a:tcPr marL="94921" marR="94921" marT="47460" marB="47460"/>
                </a:tc>
                <a:tc>
                  <a:txBody>
                    <a:bodyPr/>
                    <a:lstStyle/>
                    <a:p>
                      <a:r>
                        <a:rPr lang="en-GB" sz="1900" b="0" i="0">
                          <a:latin typeface="Century Gothic" panose="020B0502020202020204" pitchFamily="34" charset="0"/>
                        </a:rPr>
                        <a:t>Plot or theme</a:t>
                      </a:r>
                      <a:endParaRPr lang="en-US" sz="1900" b="0" i="0">
                        <a:latin typeface="Century Gothic" panose="020B0502020202020204" pitchFamily="34" charset="0"/>
                      </a:endParaRPr>
                    </a:p>
                  </a:txBody>
                  <a:tcPr marL="94921" marR="94921" marT="47460" marB="47460"/>
                </a:tc>
                <a:tc>
                  <a:txBody>
                    <a:bodyPr/>
                    <a:lstStyle/>
                    <a:p>
                      <a:r>
                        <a:rPr lang="en-GB" sz="1900" b="0" i="0">
                          <a:latin typeface="Century Gothic" panose="020B0502020202020204" pitchFamily="34" charset="0"/>
                        </a:rPr>
                        <a:t>Purity of content vs sexual and/or violent themes</a:t>
                      </a:r>
                      <a:endParaRPr lang="en-US" sz="1900" b="0" i="0">
                        <a:latin typeface="Century Gothic" panose="020B0502020202020204" pitchFamily="34" charset="0"/>
                      </a:endParaRPr>
                    </a:p>
                  </a:txBody>
                  <a:tcPr marL="94921" marR="94921" marT="47460" marB="47460"/>
                </a:tc>
                <a:tc>
                  <a:txBody>
                    <a:bodyPr/>
                    <a:lstStyle/>
                    <a:p>
                      <a:r>
                        <a:rPr lang="en-GB" sz="1900" b="0" i="0">
                          <a:latin typeface="Century Gothic" panose="020B0502020202020204" pitchFamily="34" charset="0"/>
                        </a:rPr>
                        <a:t>The message that was presented by the media</a:t>
                      </a:r>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3991478808"/>
                  </a:ext>
                </a:extLst>
              </a:tr>
              <a:tr h="491495">
                <a:tc>
                  <a:txBody>
                    <a:bodyPr/>
                    <a:lstStyle/>
                    <a:p>
                      <a:r>
                        <a:rPr lang="en-US" sz="1900" b="0" i="0">
                          <a:latin typeface="Century Gothic" panose="020B0502020202020204" pitchFamily="34" charset="0"/>
                        </a:rPr>
                        <a:t>Day 1</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1392590346"/>
                  </a:ext>
                </a:extLst>
              </a:tr>
              <a:tr h="491495">
                <a:tc>
                  <a:txBody>
                    <a:bodyPr/>
                    <a:lstStyle/>
                    <a:p>
                      <a:r>
                        <a:rPr lang="en-US" sz="1900" b="0" i="0">
                          <a:latin typeface="Century Gothic" panose="020B0502020202020204" pitchFamily="34" charset="0"/>
                        </a:rPr>
                        <a:t>Day 2</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3843189942"/>
                  </a:ext>
                </a:extLst>
              </a:tr>
              <a:tr h="491495">
                <a:tc>
                  <a:txBody>
                    <a:bodyPr/>
                    <a:lstStyle/>
                    <a:p>
                      <a:r>
                        <a:rPr lang="en-US" sz="1900" b="0" i="0">
                          <a:latin typeface="Century Gothic" panose="020B0502020202020204" pitchFamily="34" charset="0"/>
                        </a:rPr>
                        <a:t>Day 3</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916668021"/>
                  </a:ext>
                </a:extLst>
              </a:tr>
              <a:tr h="491495">
                <a:tc>
                  <a:txBody>
                    <a:bodyPr/>
                    <a:lstStyle/>
                    <a:p>
                      <a:r>
                        <a:rPr lang="en-US" sz="1900" b="0" i="0">
                          <a:latin typeface="Century Gothic" panose="020B0502020202020204" pitchFamily="34" charset="0"/>
                        </a:rPr>
                        <a:t>Day 4</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dirty="0">
                        <a:latin typeface="Century Gothic" panose="020B0502020202020204" pitchFamily="34" charset="0"/>
                      </a:endParaRPr>
                    </a:p>
                  </a:txBody>
                  <a:tcPr marL="94921" marR="94921" marT="47460" marB="47460"/>
                </a:tc>
                <a:extLst>
                  <a:ext uri="{0D108BD9-81ED-4DB2-BD59-A6C34878D82A}">
                    <a16:rowId xmlns:a16="http://schemas.microsoft.com/office/drawing/2014/main" val="1313199181"/>
                  </a:ext>
                </a:extLst>
              </a:tr>
            </a:tbl>
          </a:graphicData>
        </a:graphic>
      </p:graphicFrame>
    </p:spTree>
    <p:extLst>
      <p:ext uri="{BB962C8B-B14F-4D97-AF65-F5344CB8AC3E}">
        <p14:creationId xmlns:p14="http://schemas.microsoft.com/office/powerpoint/2010/main" val="41952006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E34D97-79AD-CD43-AAA6-857EB83EFA94}"/>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Requirement 8</a:t>
            </a:r>
          </a:p>
        </p:txBody>
      </p:sp>
      <p:sp>
        <p:nvSpPr>
          <p:cNvPr id="3" name="Content Placeholder 2">
            <a:extLst>
              <a:ext uri="{FF2B5EF4-FFF2-40B4-BE49-F238E27FC236}">
                <a16:creationId xmlns:a16="http://schemas.microsoft.com/office/drawing/2014/main" id="{FE193D89-7C71-E149-9D3E-F254BDB5A404}"/>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Prepare a graph or chart illustrating your findings. What changes, if any, do you need to make to your viewing habits? Evaluate how being a Christian should affect your use of media. Be detailed and honest, taking into account what you have experienced in this honour. Share your evaluation in a letter, report, or journal with a trusted friend or leader.</a:t>
            </a:r>
          </a:p>
        </p:txBody>
      </p:sp>
    </p:spTree>
    <p:extLst>
      <p:ext uri="{BB962C8B-B14F-4D97-AF65-F5344CB8AC3E}">
        <p14:creationId xmlns:p14="http://schemas.microsoft.com/office/powerpoint/2010/main" val="32277234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6D513-F3FB-5448-A790-615D10C63B9F}"/>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Requirement 9</a:t>
            </a:r>
            <a:endParaRPr lang="en-US" sz="6600" dirty="0"/>
          </a:p>
        </p:txBody>
      </p:sp>
      <p:sp>
        <p:nvSpPr>
          <p:cNvPr id="3" name="Content Placeholder 2">
            <a:extLst>
              <a:ext uri="{FF2B5EF4-FFF2-40B4-BE49-F238E27FC236}">
                <a16:creationId xmlns:a16="http://schemas.microsoft.com/office/drawing/2014/main" id="{993872F1-9E36-0345-8193-3ECD67885BE8}"/>
              </a:ext>
            </a:extLst>
          </p:cNvPr>
          <p:cNvSpPr>
            <a:spLocks noGrp="1"/>
          </p:cNvSpPr>
          <p:nvPr>
            <p:ph idx="1"/>
          </p:nvPr>
        </p:nvSpPr>
        <p:spPr>
          <a:xfrm>
            <a:off x="838200" y="1929383"/>
            <a:ext cx="10853928" cy="4563491"/>
          </a:xfrm>
        </p:spPr>
        <p:txBody>
          <a:bodyPr>
            <a:normAutofit/>
          </a:bodyPr>
          <a:lstStyle/>
          <a:p>
            <a:pPr marL="0" indent="0">
              <a:lnSpc>
                <a:spcPct val="100000"/>
              </a:lnSpc>
              <a:buNone/>
            </a:pPr>
            <a:r>
              <a:rPr lang="en-GB" dirty="0">
                <a:latin typeface="Century Gothic" panose="020B0502020202020204" pitchFamily="34" charset="0"/>
              </a:rPr>
              <a:t>View a media presentation with your family. After the viewing, interview your family members using the following questions:</a:t>
            </a:r>
            <a:br>
              <a:rPr lang="en-GB" dirty="0">
                <a:latin typeface="Century Gothic" panose="020B0502020202020204" pitchFamily="34" charset="0"/>
              </a:rPr>
            </a:br>
            <a:endParaRPr lang="en-GB" dirty="0">
              <a:latin typeface="Century Gothic" panose="020B0502020202020204" pitchFamily="34" charset="0"/>
            </a:endParaRPr>
          </a:p>
          <a:p>
            <a:pPr marL="0" indent="0">
              <a:lnSpc>
                <a:spcPct val="100000"/>
              </a:lnSpc>
              <a:buNone/>
            </a:pPr>
            <a:r>
              <a:rPr lang="en-GB" dirty="0">
                <a:latin typeface="Century Gothic" panose="020B0502020202020204" pitchFamily="34" charset="0"/>
              </a:rPr>
              <a:t>a. Did you find the presentation entertaining?</a:t>
            </a:r>
            <a:br>
              <a:rPr lang="en-GB" dirty="0">
                <a:latin typeface="Century Gothic" panose="020B0502020202020204" pitchFamily="34" charset="0"/>
              </a:rPr>
            </a:br>
            <a:r>
              <a:rPr lang="en-GB" dirty="0">
                <a:latin typeface="Century Gothic" panose="020B0502020202020204" pitchFamily="34" charset="0"/>
              </a:rPr>
              <a:t>b. Did you learn anything valuable?</a:t>
            </a:r>
            <a:br>
              <a:rPr lang="en-GB" dirty="0">
                <a:latin typeface="Century Gothic" panose="020B0502020202020204" pitchFamily="34" charset="0"/>
              </a:rPr>
            </a:br>
            <a:r>
              <a:rPr lang="en-GB" dirty="0">
                <a:latin typeface="Century Gothic" panose="020B0502020202020204" pitchFamily="34" charset="0"/>
              </a:rPr>
              <a:t>c. Would you watch the presentation again? Why or why not?</a:t>
            </a:r>
            <a:br>
              <a:rPr lang="en-GB" dirty="0">
                <a:latin typeface="Century Gothic" panose="020B0502020202020204" pitchFamily="34" charset="0"/>
              </a:rPr>
            </a:br>
            <a:r>
              <a:rPr lang="en-GB" dirty="0">
                <a:latin typeface="Century Gothic" panose="020B0502020202020204" pitchFamily="34" charset="0"/>
              </a:rPr>
              <a:t>d. Did you feel your time was well spent in watching the media?</a:t>
            </a:r>
          </a:p>
        </p:txBody>
      </p:sp>
    </p:spTree>
    <p:extLst>
      <p:ext uri="{BB962C8B-B14F-4D97-AF65-F5344CB8AC3E}">
        <p14:creationId xmlns:p14="http://schemas.microsoft.com/office/powerpoint/2010/main" val="42662233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close up of a newspaper&#10;&#10;Description automatically generated">
            <a:extLst>
              <a:ext uri="{FF2B5EF4-FFF2-40B4-BE49-F238E27FC236}">
                <a16:creationId xmlns:a16="http://schemas.microsoft.com/office/drawing/2014/main" id="{481CA951-2801-6543-81DE-597ECC725D5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029374" y="4082434"/>
            <a:ext cx="3056953" cy="1701261"/>
          </a:xfrm>
          <a:prstGeom prst="rect">
            <a:avLst/>
          </a:prstGeom>
        </p:spPr>
      </p:pic>
      <p:sp>
        <p:nvSpPr>
          <p:cNvPr id="2" name="Title 1">
            <a:extLst>
              <a:ext uri="{FF2B5EF4-FFF2-40B4-BE49-F238E27FC236}">
                <a16:creationId xmlns:a16="http://schemas.microsoft.com/office/drawing/2014/main" id="{BD50928B-C77A-244C-A04A-AEC72525CDAC}"/>
              </a:ext>
            </a:extLst>
          </p:cNvPr>
          <p:cNvSpPr>
            <a:spLocks noGrp="1"/>
          </p:cNvSpPr>
          <p:nvPr>
            <p:ph type="title"/>
          </p:nvPr>
        </p:nvSpPr>
        <p:spPr>
          <a:xfrm>
            <a:off x="3415271" y="257763"/>
            <a:ext cx="8331886" cy="1583393"/>
          </a:xfrm>
        </p:spPr>
        <p:txBody>
          <a:bodyPr anchor="ctr">
            <a:normAutofit fontScale="90000"/>
          </a:bodyPr>
          <a:lstStyle/>
          <a:p>
            <a:r>
              <a:rPr lang="en-GB" sz="6000" dirty="0">
                <a:latin typeface="Century Gothic" panose="020B0502020202020204" pitchFamily="34" charset="0"/>
              </a:rPr>
              <a:t>Visual media is seen on</a:t>
            </a:r>
            <a:endParaRPr lang="en-US" sz="6000" dirty="0">
              <a:latin typeface="Century Gothic" panose="020B0502020202020204" pitchFamily="34" charset="0"/>
            </a:endParaRPr>
          </a:p>
        </p:txBody>
      </p:sp>
      <p:sp>
        <p:nvSpPr>
          <p:cNvPr id="6" name="TextBox 5">
            <a:extLst>
              <a:ext uri="{FF2B5EF4-FFF2-40B4-BE49-F238E27FC236}">
                <a16:creationId xmlns:a16="http://schemas.microsoft.com/office/drawing/2014/main" id="{9E4257C1-8829-B34D-A0A8-F46890C219C2}"/>
              </a:ext>
            </a:extLst>
          </p:cNvPr>
          <p:cNvSpPr txBox="1"/>
          <p:nvPr/>
        </p:nvSpPr>
        <p:spPr>
          <a:xfrm>
            <a:off x="444843" y="494270"/>
            <a:ext cx="3447535" cy="369332"/>
          </a:xfrm>
          <a:prstGeom prst="rect">
            <a:avLst/>
          </a:prstGeom>
          <a:noFill/>
        </p:spPr>
        <p:txBody>
          <a:bodyPr wrap="square" rtlCol="0">
            <a:spAutoFit/>
          </a:bodyPr>
          <a:lstStyle/>
          <a:p>
            <a:r>
              <a:rPr lang="en-GB" dirty="0">
                <a:latin typeface="Century Gothic" panose="020B0502020202020204" pitchFamily="34" charset="0"/>
              </a:rPr>
              <a:t>Requirement 1</a:t>
            </a:r>
            <a:r>
              <a:rPr lang="en-GB" b="1" dirty="0"/>
              <a:t>:</a:t>
            </a:r>
            <a:endParaRPr lang="en-US" dirty="0"/>
          </a:p>
        </p:txBody>
      </p:sp>
      <p:sp>
        <p:nvSpPr>
          <p:cNvPr id="3" name="Content Placeholder 2">
            <a:extLst>
              <a:ext uri="{FF2B5EF4-FFF2-40B4-BE49-F238E27FC236}">
                <a16:creationId xmlns:a16="http://schemas.microsoft.com/office/drawing/2014/main" id="{DDE2B835-C0B6-CC4E-B0B1-71CA80972394}"/>
              </a:ext>
            </a:extLst>
          </p:cNvPr>
          <p:cNvSpPr>
            <a:spLocks noGrp="1"/>
          </p:cNvSpPr>
          <p:nvPr>
            <p:ph idx="1"/>
          </p:nvPr>
        </p:nvSpPr>
        <p:spPr>
          <a:xfrm>
            <a:off x="6096000" y="2001795"/>
            <a:ext cx="5257800" cy="4179548"/>
          </a:xfrm>
        </p:spPr>
        <p:txBody>
          <a:bodyPr>
            <a:normAutofit fontScale="92500" lnSpcReduction="10000"/>
          </a:bodyPr>
          <a:lstStyle/>
          <a:p>
            <a:r>
              <a:rPr lang="en-GB" dirty="0">
                <a:latin typeface="Century Gothic" panose="020B0502020202020204" pitchFamily="34" charset="0"/>
              </a:rPr>
              <a:t>billboards, </a:t>
            </a:r>
          </a:p>
          <a:p>
            <a:r>
              <a:rPr lang="en-GB" dirty="0">
                <a:latin typeface="Century Gothic" panose="020B0502020202020204" pitchFamily="34" charset="0"/>
              </a:rPr>
              <a:t>smartphones, </a:t>
            </a:r>
          </a:p>
          <a:p>
            <a:r>
              <a:rPr lang="en-GB" dirty="0">
                <a:latin typeface="Century Gothic" panose="020B0502020202020204" pitchFamily="34" charset="0"/>
              </a:rPr>
              <a:t>newspapers, </a:t>
            </a:r>
          </a:p>
          <a:p>
            <a:r>
              <a:rPr lang="en-GB" dirty="0">
                <a:latin typeface="Century Gothic" panose="020B0502020202020204" pitchFamily="34" charset="0"/>
              </a:rPr>
              <a:t>screen projectors, </a:t>
            </a:r>
          </a:p>
          <a:p>
            <a:r>
              <a:rPr lang="en-GB" dirty="0">
                <a:latin typeface="Century Gothic" panose="020B0502020202020204" pitchFamily="34" charset="0"/>
              </a:rPr>
              <a:t>posters, </a:t>
            </a:r>
          </a:p>
          <a:p>
            <a:r>
              <a:rPr lang="en-GB" dirty="0">
                <a:latin typeface="Century Gothic" panose="020B0502020202020204" pitchFamily="34" charset="0"/>
              </a:rPr>
              <a:t>televisions, </a:t>
            </a:r>
          </a:p>
          <a:p>
            <a:r>
              <a:rPr lang="en-GB" dirty="0">
                <a:latin typeface="Century Gothic" panose="020B0502020202020204" pitchFamily="34" charset="0"/>
              </a:rPr>
              <a:t>computers and various other mediums and devices.</a:t>
            </a:r>
          </a:p>
          <a:p>
            <a:endParaRPr lang="en-US" dirty="0"/>
          </a:p>
        </p:txBody>
      </p:sp>
      <p:pic>
        <p:nvPicPr>
          <p:cNvPr id="10" name="Picture 9" descr="A picture containing light&#10;&#10;Description automatically generated">
            <a:extLst>
              <a:ext uri="{FF2B5EF4-FFF2-40B4-BE49-F238E27FC236}">
                <a16:creationId xmlns:a16="http://schemas.microsoft.com/office/drawing/2014/main" id="{A94C7594-7690-7242-A6F9-8B48A1872A58}"/>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240314" y="2926402"/>
            <a:ext cx="2771228" cy="1835938"/>
          </a:xfrm>
          <a:prstGeom prst="rect">
            <a:avLst/>
          </a:prstGeom>
        </p:spPr>
      </p:pic>
      <p:pic>
        <p:nvPicPr>
          <p:cNvPr id="11" name="Picture 10" descr="A desktop computer monitor sitting on top of a desk&#10;&#10;Description automatically generated">
            <a:extLst>
              <a:ext uri="{FF2B5EF4-FFF2-40B4-BE49-F238E27FC236}">
                <a16:creationId xmlns:a16="http://schemas.microsoft.com/office/drawing/2014/main" id="{1C1F030B-AAC9-8D46-B04F-24849A8A16E2}"/>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4003589" y="5325202"/>
            <a:ext cx="2274193" cy="1516128"/>
          </a:xfrm>
          <a:prstGeom prst="rect">
            <a:avLst/>
          </a:prstGeom>
        </p:spPr>
      </p:pic>
      <p:pic>
        <p:nvPicPr>
          <p:cNvPr id="13" name="Picture 12" descr="A hand holding a cellphone&#10;&#10;Description automatically generated">
            <a:extLst>
              <a:ext uri="{FF2B5EF4-FFF2-40B4-BE49-F238E27FC236}">
                <a16:creationId xmlns:a16="http://schemas.microsoft.com/office/drawing/2014/main" id="{2CDA68A4-F7BB-8040-B962-56F89FFD3BB8}"/>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222421" y="4834044"/>
            <a:ext cx="2908986" cy="1939324"/>
          </a:xfrm>
          <a:prstGeom prst="rect">
            <a:avLst/>
          </a:prstGeom>
        </p:spPr>
      </p:pic>
      <p:pic>
        <p:nvPicPr>
          <p:cNvPr id="14" name="Picture 13" descr="A picture containing indoor, person, television, video&#10;&#10;Description automatically generated">
            <a:extLst>
              <a:ext uri="{FF2B5EF4-FFF2-40B4-BE49-F238E27FC236}">
                <a16:creationId xmlns:a16="http://schemas.microsoft.com/office/drawing/2014/main" id="{27A4998A-575D-0A4D-A55F-8694D5C293E3}"/>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9483812" y="2289090"/>
            <a:ext cx="2170669" cy="1628002"/>
          </a:xfrm>
          <a:prstGeom prst="rect">
            <a:avLst/>
          </a:prstGeom>
        </p:spPr>
      </p:pic>
      <p:pic>
        <p:nvPicPr>
          <p:cNvPr id="16" name="Picture 15" descr="A picture containing dark, animal, mountain, star&#10;&#10;Description automatically generated">
            <a:extLst>
              <a:ext uri="{FF2B5EF4-FFF2-40B4-BE49-F238E27FC236}">
                <a16:creationId xmlns:a16="http://schemas.microsoft.com/office/drawing/2014/main" id="{84BE3AAF-6258-3D47-9768-5782A6ADD720}"/>
              </a:ext>
            </a:extLst>
          </p:cNvPr>
          <p:cNvPicPr>
            <a:picLocks noChangeAspect="1"/>
          </p:cNvPicPr>
          <p:nvPr/>
        </p:nvPicPr>
        <p:blipFill>
          <a:blip r:embed="rId12">
            <a:extLst>
              <a:ext uri="{837473B0-CC2E-450A-ABE3-18F120FF3D39}">
                <a1611:picAttrSrcUrl xmlns:a1611="http://schemas.microsoft.com/office/drawing/2016/11/main" r:id="rId13"/>
              </a:ext>
            </a:extLst>
          </a:blip>
          <a:stretch>
            <a:fillRect/>
          </a:stretch>
        </p:blipFill>
        <p:spPr>
          <a:xfrm>
            <a:off x="4312223" y="2001795"/>
            <a:ext cx="1656923" cy="2456388"/>
          </a:xfrm>
          <a:prstGeom prst="rect">
            <a:avLst/>
          </a:prstGeom>
        </p:spPr>
      </p:pic>
      <p:pic>
        <p:nvPicPr>
          <p:cNvPr id="9" name="Content Placeholder 4" descr="A Billboard">
            <a:extLst>
              <a:ext uri="{FF2B5EF4-FFF2-40B4-BE49-F238E27FC236}">
                <a16:creationId xmlns:a16="http://schemas.microsoft.com/office/drawing/2014/main" id="{079768CE-1C58-A943-97F4-FECF3A56DFBC}"/>
              </a:ext>
              <a:ext uri="{C183D7F6-B498-43B3-948B-1728B52AA6E4}">
                <adec:decorative xmlns:adec="http://schemas.microsoft.com/office/drawing/2017/decorative" val="0"/>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a:off x="122252" y="1788676"/>
            <a:ext cx="2496065" cy="1441313"/>
          </a:xfrm>
          <a:prstGeom prst="rect">
            <a:avLst/>
          </a:prstGeom>
        </p:spPr>
      </p:pic>
    </p:spTree>
    <p:extLst>
      <p:ext uri="{BB962C8B-B14F-4D97-AF65-F5344CB8AC3E}">
        <p14:creationId xmlns:p14="http://schemas.microsoft.com/office/powerpoint/2010/main" val="40416632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6D513-F3FB-5448-A790-615D10C63B9F}"/>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Requirement 9</a:t>
            </a:r>
            <a:endParaRPr lang="en-US" sz="6600" dirty="0"/>
          </a:p>
        </p:txBody>
      </p:sp>
      <p:sp>
        <p:nvSpPr>
          <p:cNvPr id="3" name="Content Placeholder 2">
            <a:extLst>
              <a:ext uri="{FF2B5EF4-FFF2-40B4-BE49-F238E27FC236}">
                <a16:creationId xmlns:a16="http://schemas.microsoft.com/office/drawing/2014/main" id="{993872F1-9E36-0345-8193-3ECD67885BE8}"/>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View a media presentation with your family. </a:t>
            </a:r>
          </a:p>
          <a:p>
            <a:pPr marL="0" indent="0">
              <a:buNone/>
            </a:pP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p:txBody>
      </p:sp>
      <p:pic>
        <p:nvPicPr>
          <p:cNvPr id="5" name="Picture 4" descr="A drawing of a cartoon character&#10;&#10;Description automatically generated">
            <a:extLst>
              <a:ext uri="{FF2B5EF4-FFF2-40B4-BE49-F238E27FC236}">
                <a16:creationId xmlns:a16="http://schemas.microsoft.com/office/drawing/2014/main" id="{F291B00A-7ABD-A14C-8918-0639A89D1C7D}"/>
              </a:ext>
            </a:extLst>
          </p:cNvPr>
          <p:cNvPicPr>
            <a:picLocks noChangeAspect="1"/>
          </p:cNvPicPr>
          <p:nvPr/>
        </p:nvPicPr>
        <p:blipFill>
          <a:blip r:embed="rId2"/>
          <a:stretch>
            <a:fillRect/>
          </a:stretch>
        </p:blipFill>
        <p:spPr>
          <a:xfrm>
            <a:off x="669036" y="2718065"/>
            <a:ext cx="3508121" cy="2151648"/>
          </a:xfrm>
          <a:prstGeom prst="rect">
            <a:avLst/>
          </a:prstGeom>
        </p:spPr>
      </p:pic>
      <p:pic>
        <p:nvPicPr>
          <p:cNvPr id="7" name="Picture 6" descr="A close up of a sign&#10;&#10;Description automatically generated">
            <a:extLst>
              <a:ext uri="{FF2B5EF4-FFF2-40B4-BE49-F238E27FC236}">
                <a16:creationId xmlns:a16="http://schemas.microsoft.com/office/drawing/2014/main" id="{C523A457-71D4-354D-9C69-5EE0603856B2}"/>
              </a:ext>
            </a:extLst>
          </p:cNvPr>
          <p:cNvPicPr>
            <a:picLocks noChangeAspect="1"/>
          </p:cNvPicPr>
          <p:nvPr/>
        </p:nvPicPr>
        <p:blipFill>
          <a:blip r:embed="rId3"/>
          <a:stretch>
            <a:fillRect/>
          </a:stretch>
        </p:blipFill>
        <p:spPr>
          <a:xfrm>
            <a:off x="4177157" y="2718065"/>
            <a:ext cx="2833192" cy="3910848"/>
          </a:xfrm>
          <a:prstGeom prst="rect">
            <a:avLst/>
          </a:prstGeom>
        </p:spPr>
      </p:pic>
      <p:pic>
        <p:nvPicPr>
          <p:cNvPr id="11" name="Picture 10" descr="A picture containing person, indoor, holding, hand&#10;&#10;Description automatically generated">
            <a:extLst>
              <a:ext uri="{FF2B5EF4-FFF2-40B4-BE49-F238E27FC236}">
                <a16:creationId xmlns:a16="http://schemas.microsoft.com/office/drawing/2014/main" id="{06D98393-2774-B247-8284-AE7F43FDE1E9}"/>
              </a:ext>
            </a:extLst>
          </p:cNvPr>
          <p:cNvPicPr>
            <a:picLocks noChangeAspect="1"/>
          </p:cNvPicPr>
          <p:nvPr/>
        </p:nvPicPr>
        <p:blipFill>
          <a:blip r:embed="rId4"/>
          <a:stretch>
            <a:fillRect/>
          </a:stretch>
        </p:blipFill>
        <p:spPr>
          <a:xfrm>
            <a:off x="7010349" y="3047809"/>
            <a:ext cx="4781008" cy="2689317"/>
          </a:xfrm>
          <a:prstGeom prst="rect">
            <a:avLst/>
          </a:prstGeom>
        </p:spPr>
      </p:pic>
    </p:spTree>
    <p:extLst>
      <p:ext uri="{BB962C8B-B14F-4D97-AF65-F5344CB8AC3E}">
        <p14:creationId xmlns:p14="http://schemas.microsoft.com/office/powerpoint/2010/main" val="36228744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E98457-78A6-FE44-A7E3-701EB4108969}"/>
              </a:ext>
            </a:extLst>
          </p:cNvPr>
          <p:cNvSpPr>
            <a:spLocks noGrp="1"/>
          </p:cNvSpPr>
          <p:nvPr>
            <p:ph type="title"/>
          </p:nvPr>
        </p:nvSpPr>
        <p:spPr>
          <a:xfrm>
            <a:off x="838200" y="365125"/>
            <a:ext cx="10515600" cy="1325563"/>
          </a:xfrm>
        </p:spPr>
        <p:txBody>
          <a:bodyPr>
            <a:normAutofit/>
          </a:bodyPr>
          <a:lstStyle/>
          <a:p>
            <a:r>
              <a:rPr lang="en-US" sz="6600">
                <a:latin typeface="Century Gothic" panose="020B0502020202020204" pitchFamily="34" charset="0"/>
              </a:rPr>
              <a:t>Requirement 10</a:t>
            </a:r>
            <a:endParaRPr lang="en-US" sz="6600"/>
          </a:p>
        </p:txBody>
      </p:sp>
      <p:sp>
        <p:nvSpPr>
          <p:cNvPr id="3" name="Content Placeholder 2">
            <a:extLst>
              <a:ext uri="{FF2B5EF4-FFF2-40B4-BE49-F238E27FC236}">
                <a16:creationId xmlns:a16="http://schemas.microsoft.com/office/drawing/2014/main" id="{C6B1909A-E9F7-2642-B30E-CE8F2B53B95C}"/>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Create a speech, presentation, or game that shows what you have learned about the critique of visual media while earning this honour. Share this presentation with a group.</a:t>
            </a:r>
          </a:p>
        </p:txBody>
      </p:sp>
      <p:graphicFrame>
        <p:nvGraphicFramePr>
          <p:cNvPr id="4" name="Table 3">
            <a:extLst>
              <a:ext uri="{FF2B5EF4-FFF2-40B4-BE49-F238E27FC236}">
                <a16:creationId xmlns:a16="http://schemas.microsoft.com/office/drawing/2014/main" id="{9F99D332-5775-A04B-9E51-610F4434A517}"/>
              </a:ext>
            </a:extLst>
          </p:cNvPr>
          <p:cNvGraphicFramePr>
            <a:graphicFrameLocks noGrp="1"/>
          </p:cNvGraphicFramePr>
          <p:nvPr>
            <p:extLst>
              <p:ext uri="{D42A27DB-BD31-4B8C-83A1-F6EECF244321}">
                <p14:modId xmlns:p14="http://schemas.microsoft.com/office/powerpoint/2010/main" val="1125699361"/>
              </p:ext>
            </p:extLst>
          </p:nvPr>
        </p:nvGraphicFramePr>
        <p:xfrm>
          <a:off x="1075037" y="3907709"/>
          <a:ext cx="9329351" cy="1112520"/>
        </p:xfrm>
        <a:graphic>
          <a:graphicData uri="http://schemas.openxmlformats.org/drawingml/2006/table">
            <a:tbl>
              <a:tblPr firstRow="1" bandRow="1">
                <a:tableStyleId>{5C22544A-7EE6-4342-B048-85BDC9FD1C3A}</a:tableStyleId>
              </a:tblPr>
              <a:tblGrid>
                <a:gridCol w="2855622">
                  <a:extLst>
                    <a:ext uri="{9D8B030D-6E8A-4147-A177-3AD203B41FA5}">
                      <a16:colId xmlns:a16="http://schemas.microsoft.com/office/drawing/2014/main" val="3674245738"/>
                    </a:ext>
                  </a:extLst>
                </a:gridCol>
                <a:gridCol w="6473729">
                  <a:extLst>
                    <a:ext uri="{9D8B030D-6E8A-4147-A177-3AD203B41FA5}">
                      <a16:colId xmlns:a16="http://schemas.microsoft.com/office/drawing/2014/main" val="1451600482"/>
                    </a:ext>
                  </a:extLst>
                </a:gridCol>
              </a:tblGrid>
              <a:tr h="370840">
                <a:tc>
                  <a:txBody>
                    <a:bodyPr/>
                    <a:lstStyle/>
                    <a:p>
                      <a:r>
                        <a:rPr lang="en-US" b="0" i="0" dirty="0">
                          <a:latin typeface="Century Gothic" panose="020B0502020202020204" pitchFamily="34" charset="0"/>
                        </a:rPr>
                        <a:t>Speech</a:t>
                      </a:r>
                    </a:p>
                  </a:txBody>
                  <a:tcPr/>
                </a:tc>
                <a:tc>
                  <a:txBody>
                    <a:bodyPr/>
                    <a:lstStyle/>
                    <a:p>
                      <a:r>
                        <a:rPr lang="en-US" b="0" i="0" dirty="0">
                          <a:latin typeface="Century Gothic" panose="020B0502020202020204" pitchFamily="34" charset="0"/>
                        </a:rPr>
                        <a:t>500 Words</a:t>
                      </a:r>
                    </a:p>
                  </a:txBody>
                  <a:tcPr/>
                </a:tc>
                <a:extLst>
                  <a:ext uri="{0D108BD9-81ED-4DB2-BD59-A6C34878D82A}">
                    <a16:rowId xmlns:a16="http://schemas.microsoft.com/office/drawing/2014/main" val="1538119115"/>
                  </a:ext>
                </a:extLst>
              </a:tr>
              <a:tr h="370840">
                <a:tc>
                  <a:txBody>
                    <a:bodyPr/>
                    <a:lstStyle/>
                    <a:p>
                      <a:r>
                        <a:rPr lang="en-US" b="0" i="0" dirty="0">
                          <a:latin typeface="Century Gothic" panose="020B0502020202020204" pitchFamily="34" charset="0"/>
                        </a:rPr>
                        <a:t>Presentation</a:t>
                      </a:r>
                    </a:p>
                  </a:txBody>
                  <a:tcPr/>
                </a:tc>
                <a:tc>
                  <a:txBody>
                    <a:bodyPr/>
                    <a:lstStyle/>
                    <a:p>
                      <a:r>
                        <a:rPr lang="en-US" b="0" i="0" dirty="0">
                          <a:latin typeface="Century Gothic" panose="020B0502020202020204" pitchFamily="34" charset="0"/>
                        </a:rPr>
                        <a:t>Poster, photo, </a:t>
                      </a:r>
                      <a:r>
                        <a:rPr lang="en-US" b="0" i="0" dirty="0" err="1">
                          <a:latin typeface="Century Gothic" panose="020B0502020202020204" pitchFamily="34" charset="0"/>
                        </a:rPr>
                        <a:t>Powerpoint</a:t>
                      </a:r>
                      <a:r>
                        <a:rPr lang="en-US" b="0" i="0" dirty="0">
                          <a:latin typeface="Century Gothic" panose="020B0502020202020204" pitchFamily="34" charset="0"/>
                        </a:rPr>
                        <a:t>, video, VLOG</a:t>
                      </a:r>
                    </a:p>
                  </a:txBody>
                  <a:tcPr/>
                </a:tc>
                <a:extLst>
                  <a:ext uri="{0D108BD9-81ED-4DB2-BD59-A6C34878D82A}">
                    <a16:rowId xmlns:a16="http://schemas.microsoft.com/office/drawing/2014/main" val="3058628736"/>
                  </a:ext>
                </a:extLst>
              </a:tr>
              <a:tr h="370840">
                <a:tc>
                  <a:txBody>
                    <a:bodyPr/>
                    <a:lstStyle/>
                    <a:p>
                      <a:r>
                        <a:rPr lang="en-US" b="0" i="0" dirty="0">
                          <a:latin typeface="Century Gothic" panose="020B0502020202020204" pitchFamily="34" charset="0"/>
                        </a:rPr>
                        <a:t>Game</a:t>
                      </a:r>
                    </a:p>
                  </a:txBody>
                  <a:tcPr/>
                </a:tc>
                <a:tc>
                  <a:txBody>
                    <a:bodyPr/>
                    <a:lstStyle/>
                    <a:p>
                      <a:r>
                        <a:rPr lang="en-US" b="0" i="0" dirty="0">
                          <a:latin typeface="Century Gothic" panose="020B0502020202020204" pitchFamily="34" charset="0"/>
                        </a:rPr>
                        <a:t>Design board game, Design something on tablet</a:t>
                      </a:r>
                    </a:p>
                  </a:txBody>
                  <a:tcPr/>
                </a:tc>
                <a:extLst>
                  <a:ext uri="{0D108BD9-81ED-4DB2-BD59-A6C34878D82A}">
                    <a16:rowId xmlns:a16="http://schemas.microsoft.com/office/drawing/2014/main" val="2864736295"/>
                  </a:ext>
                </a:extLst>
              </a:tr>
            </a:tbl>
          </a:graphicData>
        </a:graphic>
      </p:graphicFrame>
    </p:spTree>
    <p:extLst>
      <p:ext uri="{BB962C8B-B14F-4D97-AF65-F5344CB8AC3E}">
        <p14:creationId xmlns:p14="http://schemas.microsoft.com/office/powerpoint/2010/main" val="31479565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1</a:t>
            </a:r>
            <a:r>
              <a:rPr lang="en-GB" sz="6600" b="1" dirty="0"/>
              <a:t>: </a:t>
            </a:r>
            <a:r>
              <a:rPr lang="en-GB" sz="6600" dirty="0">
                <a:latin typeface="Century Gothic" panose="020B0502020202020204" pitchFamily="34" charset="0"/>
              </a:rPr>
              <a:t>Recap</a:t>
            </a:r>
            <a:endParaRPr lang="en-US" sz="6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As a group, create a list of the various types of visual media. Then participate in an in-depth discussion on how varying types of media can be used to spread the gospel of Christ. Present a summary of your discussion to a different group, or share your conclusions online.</a:t>
            </a:r>
          </a:p>
          <a:p>
            <a:r>
              <a:rPr lang="en-GB" b="1" dirty="0">
                <a:latin typeface="Century Gothic" panose="020B0502020202020204" pitchFamily="34" charset="0"/>
              </a:rPr>
              <a:t>Photography, video, Painting</a:t>
            </a:r>
            <a:r>
              <a:rPr lang="en-GB" dirty="0">
                <a:latin typeface="Century Gothic" panose="020B0502020202020204" pitchFamily="34" charset="0"/>
              </a:rPr>
              <a:t>, </a:t>
            </a:r>
            <a:r>
              <a:rPr lang="en-GB" b="1" dirty="0">
                <a:latin typeface="Century Gothic" panose="020B0502020202020204" pitchFamily="34" charset="0"/>
              </a:rPr>
              <a:t>drawing, Graphic design</a:t>
            </a:r>
            <a:r>
              <a:rPr lang="en-GB" dirty="0">
                <a:latin typeface="Century Gothic" panose="020B0502020202020204" pitchFamily="34" charset="0"/>
              </a:rPr>
              <a:t>, </a:t>
            </a:r>
            <a:r>
              <a:rPr lang="en-GB" b="1" dirty="0">
                <a:latin typeface="Century Gothic" panose="020B0502020202020204" pitchFamily="34" charset="0"/>
              </a:rPr>
              <a:t>Architecture</a:t>
            </a:r>
          </a:p>
          <a:p>
            <a:r>
              <a:rPr lang="en-GB" b="1" dirty="0">
                <a:latin typeface="Century Gothic" panose="020B0502020202020204" pitchFamily="34" charset="0"/>
              </a:rPr>
              <a:t>3ABN, Adventist World Radio, Hope Channel, </a:t>
            </a:r>
            <a:r>
              <a:rPr lang="en-GB" b="1" dirty="0" err="1">
                <a:latin typeface="Century Gothic" panose="020B0502020202020204" pitchFamily="34" charset="0"/>
              </a:rPr>
              <a:t>PraizeVision</a:t>
            </a:r>
            <a:r>
              <a:rPr lang="en-GB" b="1" dirty="0">
                <a:latin typeface="Century Gothic" panose="020B0502020202020204" pitchFamily="34" charset="0"/>
              </a:rPr>
              <a:t>.</a:t>
            </a: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28867820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2</a:t>
            </a:r>
            <a:r>
              <a:rPr lang="en-GB" sz="6600" b="1" dirty="0"/>
              <a:t>: </a:t>
            </a:r>
            <a:r>
              <a:rPr lang="en-GB" sz="6600" dirty="0">
                <a:latin typeface="Century Gothic" panose="020B0502020202020204" pitchFamily="34" charset="0"/>
              </a:rPr>
              <a:t>Recap</a:t>
            </a:r>
            <a:endParaRPr lang="en-US" sz="6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2. Read Patriarchs and Prophets, chapter 41, The Apostasy at Jordan, the two paragraphs beginning with “Keep thy heart with all diligence …”. Discuss how this relates to visual media consumption and how your senses and your awareness of the surroundings are impacted.</a:t>
            </a:r>
          </a:p>
          <a:p>
            <a:pPr marL="514350" indent="-514350">
              <a:buAutoNum type="arabicPeriod"/>
            </a:pPr>
            <a:r>
              <a:rPr lang="en-GB" dirty="0">
                <a:latin typeface="Century Gothic" panose="020B0502020202020204" pitchFamily="34" charset="0"/>
              </a:rPr>
              <a:t>We must guard our hearts from unholy things.</a:t>
            </a:r>
          </a:p>
          <a:p>
            <a:pPr marL="514350" indent="-514350">
              <a:buFont typeface="Arial" panose="020B0604020202020204" pitchFamily="34" charset="0"/>
              <a:buAutoNum type="arabicPeriod"/>
            </a:pPr>
            <a:r>
              <a:rPr lang="en-GB" dirty="0">
                <a:latin typeface="Century Gothic" panose="020B0502020202020204" pitchFamily="34" charset="0"/>
              </a:rPr>
              <a:t>The use of wrong media can distract us  from immediate surroundings.</a:t>
            </a:r>
            <a:endParaRPr lang="en-GB" dirty="0"/>
          </a:p>
          <a:p>
            <a:pPr marL="0" indent="0">
              <a:buNone/>
            </a:pP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30600482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3</a:t>
            </a:r>
            <a:r>
              <a:rPr lang="en-GB" sz="6600" b="1" dirty="0"/>
              <a:t>: </a:t>
            </a:r>
            <a:r>
              <a:rPr lang="en-GB" sz="6600" dirty="0">
                <a:latin typeface="Century Gothic" panose="020B0502020202020204" pitchFamily="34" charset="0"/>
              </a:rPr>
              <a:t>Recap</a:t>
            </a:r>
            <a:endParaRPr lang="en-US" sz="6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3. Compare and contrast the various ratings systems for video games, movies, and television programs with the guidance provided in Philippians 4:8.</a:t>
            </a:r>
          </a:p>
          <a:p>
            <a:pPr marL="0" indent="0">
              <a:buNone/>
            </a:pP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r>
              <a:rPr lang="en-GB" dirty="0">
                <a:latin typeface="Century Gothic" panose="020B0502020202020204" pitchFamily="34" charset="0"/>
              </a:rPr>
              <a:t>Man made vs. Godly values</a:t>
            </a:r>
          </a:p>
        </p:txBody>
      </p:sp>
    </p:spTree>
    <p:extLst>
      <p:ext uri="{BB962C8B-B14F-4D97-AF65-F5344CB8AC3E}">
        <p14:creationId xmlns:p14="http://schemas.microsoft.com/office/powerpoint/2010/main" val="35961820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0" name="Rectangle 19">
            <a:extLst>
              <a:ext uri="{FF2B5EF4-FFF2-40B4-BE49-F238E27FC236}">
                <a16:creationId xmlns:a16="http://schemas.microsoft.com/office/drawing/2014/main" id="{168AB93A-48BC-4C25-A3AD-C17B5A682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5BEA4B-9A7B-F344-BA2C-9729C7760833}"/>
              </a:ext>
            </a:extLst>
          </p:cNvPr>
          <p:cNvSpPr>
            <a:spLocks noGrp="1"/>
          </p:cNvSpPr>
          <p:nvPr>
            <p:ph type="title"/>
          </p:nvPr>
        </p:nvSpPr>
        <p:spPr>
          <a:xfrm>
            <a:off x="7998581" y="643467"/>
            <a:ext cx="3562483" cy="3569241"/>
          </a:xfrm>
        </p:spPr>
        <p:txBody>
          <a:bodyPr vert="horz" lIns="91440" tIns="45720" rIns="91440" bIns="45720" rtlCol="0" anchor="b">
            <a:normAutofit/>
          </a:bodyPr>
          <a:lstStyle/>
          <a:p>
            <a:pPr>
              <a:lnSpc>
                <a:spcPct val="90000"/>
              </a:lnSpc>
            </a:pPr>
            <a:r>
              <a:rPr lang="en-US" sz="3600" dirty="0">
                <a:latin typeface="Century Gothic" panose="020B0502020202020204" pitchFamily="34" charset="0"/>
              </a:rPr>
              <a:t>Discuss the importance of parental involvement in the selection of media.</a:t>
            </a:r>
          </a:p>
        </p:txBody>
      </p:sp>
      <p:sp>
        <p:nvSpPr>
          <p:cNvPr id="13" name="TextBox 12">
            <a:extLst>
              <a:ext uri="{FF2B5EF4-FFF2-40B4-BE49-F238E27FC236}">
                <a16:creationId xmlns:a16="http://schemas.microsoft.com/office/drawing/2014/main" id="{395EC480-285C-544D-B940-FB30868D3E60}"/>
              </a:ext>
            </a:extLst>
          </p:cNvPr>
          <p:cNvSpPr txBox="1"/>
          <p:nvPr/>
        </p:nvSpPr>
        <p:spPr>
          <a:xfrm>
            <a:off x="7998581" y="4631161"/>
            <a:ext cx="3562483" cy="1569486"/>
          </a:xfrm>
          <a:prstGeom prst="rect">
            <a:avLst/>
          </a:prstGeom>
        </p:spPr>
        <p:txBody>
          <a:bodyPr vert="horz" lIns="91440" tIns="45720" rIns="91440" bIns="45720" rtlCol="0">
            <a:normAutofit/>
          </a:bodyPr>
          <a:lstStyle/>
          <a:p>
            <a:pPr>
              <a:lnSpc>
                <a:spcPct val="110000"/>
              </a:lnSpc>
              <a:spcBef>
                <a:spcPts val="1000"/>
              </a:spcBef>
            </a:pPr>
            <a:r>
              <a:rPr lang="en-US" sz="2800" b="1"/>
              <a:t>Requirement 4</a:t>
            </a:r>
          </a:p>
        </p:txBody>
      </p:sp>
      <p:sp>
        <p:nvSpPr>
          <p:cNvPr id="22"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05874" y="4409267"/>
            <a:ext cx="3242551" cy="27432"/>
          </a:xfrm>
          <a:custGeom>
            <a:avLst/>
            <a:gdLst>
              <a:gd name="connsiteX0" fmla="*/ 0 w 3242551"/>
              <a:gd name="connsiteY0" fmla="*/ 0 h 27432"/>
              <a:gd name="connsiteX1" fmla="*/ 616085 w 3242551"/>
              <a:gd name="connsiteY1" fmla="*/ 0 h 27432"/>
              <a:gd name="connsiteX2" fmla="*/ 1264595 w 3242551"/>
              <a:gd name="connsiteY2" fmla="*/ 0 h 27432"/>
              <a:gd name="connsiteX3" fmla="*/ 1945531 w 3242551"/>
              <a:gd name="connsiteY3" fmla="*/ 0 h 27432"/>
              <a:gd name="connsiteX4" fmla="*/ 2626466 w 3242551"/>
              <a:gd name="connsiteY4" fmla="*/ 0 h 27432"/>
              <a:gd name="connsiteX5" fmla="*/ 3242551 w 3242551"/>
              <a:gd name="connsiteY5" fmla="*/ 0 h 27432"/>
              <a:gd name="connsiteX6" fmla="*/ 3242551 w 3242551"/>
              <a:gd name="connsiteY6" fmla="*/ 27432 h 27432"/>
              <a:gd name="connsiteX7" fmla="*/ 2529190 w 3242551"/>
              <a:gd name="connsiteY7" fmla="*/ 27432 h 27432"/>
              <a:gd name="connsiteX8" fmla="*/ 1815829 w 3242551"/>
              <a:gd name="connsiteY8" fmla="*/ 27432 h 27432"/>
              <a:gd name="connsiteX9" fmla="*/ 1167318 w 3242551"/>
              <a:gd name="connsiteY9" fmla="*/ 27432 h 27432"/>
              <a:gd name="connsiteX10" fmla="*/ 0 w 3242551"/>
              <a:gd name="connsiteY10" fmla="*/ 27432 h 27432"/>
              <a:gd name="connsiteX11" fmla="*/ 0 w 3242551"/>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2551" h="27432" fill="none" extrusionOk="0">
                <a:moveTo>
                  <a:pt x="0" y="0"/>
                </a:moveTo>
                <a:cubicBezTo>
                  <a:pt x="194108" y="-30346"/>
                  <a:pt x="476260" y="9901"/>
                  <a:pt x="616085" y="0"/>
                </a:cubicBezTo>
                <a:cubicBezTo>
                  <a:pt x="755911" y="-9901"/>
                  <a:pt x="955441" y="-31994"/>
                  <a:pt x="1264595" y="0"/>
                </a:cubicBezTo>
                <a:cubicBezTo>
                  <a:pt x="1573749" y="31994"/>
                  <a:pt x="1618785" y="-7447"/>
                  <a:pt x="1945531" y="0"/>
                </a:cubicBezTo>
                <a:cubicBezTo>
                  <a:pt x="2272277" y="7447"/>
                  <a:pt x="2390625" y="1646"/>
                  <a:pt x="2626466" y="0"/>
                </a:cubicBezTo>
                <a:cubicBezTo>
                  <a:pt x="2862308" y="-1646"/>
                  <a:pt x="3064770" y="5184"/>
                  <a:pt x="3242551" y="0"/>
                </a:cubicBezTo>
                <a:cubicBezTo>
                  <a:pt x="3241385" y="7395"/>
                  <a:pt x="3242596" y="21864"/>
                  <a:pt x="3242551" y="27432"/>
                </a:cubicBezTo>
                <a:cubicBezTo>
                  <a:pt x="3023282" y="59750"/>
                  <a:pt x="2875833" y="36030"/>
                  <a:pt x="2529190" y="27432"/>
                </a:cubicBezTo>
                <a:cubicBezTo>
                  <a:pt x="2182547" y="18834"/>
                  <a:pt x="2011286" y="10066"/>
                  <a:pt x="1815829" y="27432"/>
                </a:cubicBezTo>
                <a:cubicBezTo>
                  <a:pt x="1620372" y="44798"/>
                  <a:pt x="1410011" y="-1058"/>
                  <a:pt x="1167318" y="27432"/>
                </a:cubicBezTo>
                <a:cubicBezTo>
                  <a:pt x="924625" y="55922"/>
                  <a:pt x="241931" y="85033"/>
                  <a:pt x="0" y="27432"/>
                </a:cubicBezTo>
                <a:cubicBezTo>
                  <a:pt x="-503" y="20663"/>
                  <a:pt x="1168" y="5855"/>
                  <a:pt x="0" y="0"/>
                </a:cubicBezTo>
                <a:close/>
              </a:path>
              <a:path w="3242551" h="27432" stroke="0" extrusionOk="0">
                <a:moveTo>
                  <a:pt x="0" y="0"/>
                </a:moveTo>
                <a:cubicBezTo>
                  <a:pt x="292987" y="-12051"/>
                  <a:pt x="313221" y="-4437"/>
                  <a:pt x="616085" y="0"/>
                </a:cubicBezTo>
                <a:cubicBezTo>
                  <a:pt x="918950" y="4437"/>
                  <a:pt x="1001475" y="-7765"/>
                  <a:pt x="1167318" y="0"/>
                </a:cubicBezTo>
                <a:cubicBezTo>
                  <a:pt x="1333161" y="7765"/>
                  <a:pt x="1642740" y="34995"/>
                  <a:pt x="1880680" y="0"/>
                </a:cubicBezTo>
                <a:cubicBezTo>
                  <a:pt x="2118620" y="-34995"/>
                  <a:pt x="2326628" y="756"/>
                  <a:pt x="2496764" y="0"/>
                </a:cubicBezTo>
                <a:cubicBezTo>
                  <a:pt x="2666900" y="-756"/>
                  <a:pt x="2887316" y="25599"/>
                  <a:pt x="3242551" y="0"/>
                </a:cubicBezTo>
                <a:cubicBezTo>
                  <a:pt x="3242744" y="12649"/>
                  <a:pt x="3241563" y="17989"/>
                  <a:pt x="3242551" y="27432"/>
                </a:cubicBezTo>
                <a:cubicBezTo>
                  <a:pt x="3008998" y="-2757"/>
                  <a:pt x="2799879" y="44559"/>
                  <a:pt x="2594041" y="27432"/>
                </a:cubicBezTo>
                <a:cubicBezTo>
                  <a:pt x="2388203" y="10306"/>
                  <a:pt x="2212925" y="-2221"/>
                  <a:pt x="1880680" y="27432"/>
                </a:cubicBezTo>
                <a:cubicBezTo>
                  <a:pt x="1548435" y="57085"/>
                  <a:pt x="1523943" y="37041"/>
                  <a:pt x="1329446" y="27432"/>
                </a:cubicBezTo>
                <a:cubicBezTo>
                  <a:pt x="1134949" y="17823"/>
                  <a:pt x="919920" y="28299"/>
                  <a:pt x="680936" y="27432"/>
                </a:cubicBezTo>
                <a:cubicBezTo>
                  <a:pt x="441952" y="26566"/>
                  <a:pt x="273000" y="57219"/>
                  <a:pt x="0" y="27432"/>
                </a:cubicBezTo>
                <a:cubicBezTo>
                  <a:pt x="1300" y="19678"/>
                  <a:pt x="-86" y="12044"/>
                  <a:pt x="0" y="0"/>
                </a:cubicBezTo>
                <a:close/>
              </a:path>
            </a:pathLst>
          </a:custGeom>
          <a:solidFill>
            <a:srgbClr val="D13EA1"/>
          </a:solidFill>
          <a:ln w="38100" cap="rnd">
            <a:solidFill>
              <a:srgbClr val="D13EA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people sitting at a table&#10;&#10;Description automatically generated">
            <a:extLst>
              <a:ext uri="{FF2B5EF4-FFF2-40B4-BE49-F238E27FC236}">
                <a16:creationId xmlns:a16="http://schemas.microsoft.com/office/drawing/2014/main" id="{8C27A73C-961C-314E-A968-9D810CF9AC6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20040" y="1007406"/>
            <a:ext cx="7214616" cy="4815756"/>
          </a:xfrm>
          <a:prstGeom prst="rect">
            <a:avLst/>
          </a:prstGeom>
        </p:spPr>
      </p:pic>
    </p:spTree>
    <p:extLst>
      <p:ext uri="{BB962C8B-B14F-4D97-AF65-F5344CB8AC3E}">
        <p14:creationId xmlns:p14="http://schemas.microsoft.com/office/powerpoint/2010/main" val="26434694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9A87D-6220-E544-B859-F1FCDDF76FD3}"/>
              </a:ext>
            </a:extLst>
          </p:cNvPr>
          <p:cNvSpPr>
            <a:spLocks noGrp="1"/>
          </p:cNvSpPr>
          <p:nvPr>
            <p:ph type="title"/>
          </p:nvPr>
        </p:nvSpPr>
        <p:spPr>
          <a:xfrm>
            <a:off x="838200" y="365125"/>
            <a:ext cx="10515600" cy="1325563"/>
          </a:xfrm>
        </p:spPr>
        <p:txBody>
          <a:bodyPr>
            <a:normAutofit/>
          </a:bodyPr>
          <a:lstStyle/>
          <a:p>
            <a:r>
              <a:rPr lang="en-GB" sz="6600" dirty="0">
                <a:latin typeface="Century Gothic" panose="020B0502020202020204" pitchFamily="34" charset="0"/>
              </a:rPr>
              <a:t>Requirement 5</a:t>
            </a:r>
            <a:r>
              <a:rPr lang="en-GB" sz="6600" b="1" dirty="0"/>
              <a:t>: </a:t>
            </a:r>
            <a:r>
              <a:rPr lang="en-GB" sz="6600" dirty="0">
                <a:latin typeface="Century Gothic" panose="020B0502020202020204" pitchFamily="34" charset="0"/>
              </a:rPr>
              <a:t>Recap</a:t>
            </a:r>
            <a:endParaRPr lang="en-US" sz="6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274D15FE-A853-A54E-9608-6EEC52AD1B92}"/>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5. Discuss the impact violence in visual media plays in shaping society and its expectations.</a:t>
            </a:r>
          </a:p>
          <a:p>
            <a:pPr marL="0" indent="0">
              <a:buNone/>
            </a:pPr>
            <a:endParaRPr lang="en-GB" dirty="0">
              <a:latin typeface="Century Gothic" panose="020B0502020202020204" pitchFamily="34" charset="0"/>
            </a:endParaRPr>
          </a:p>
          <a:p>
            <a:r>
              <a:rPr lang="en-GB" dirty="0">
                <a:latin typeface="Century Gothic" panose="020B0502020202020204" pitchFamily="34" charset="0"/>
              </a:rPr>
              <a:t>Violence in games has an affect on aggressive behaviour</a:t>
            </a:r>
          </a:p>
          <a:p>
            <a:r>
              <a:rPr lang="en-GB" dirty="0">
                <a:latin typeface="Century Gothic" panose="020B0502020202020204" pitchFamily="34" charset="0"/>
              </a:rPr>
              <a:t>Can be linked to violent acts</a:t>
            </a:r>
          </a:p>
          <a:p>
            <a:r>
              <a:rPr lang="en-GB" dirty="0">
                <a:latin typeface="Century Gothic" panose="020B0502020202020204" pitchFamily="34" charset="0"/>
              </a:rPr>
              <a:t>Presents itself in a subtle way which can affect relationships</a:t>
            </a:r>
          </a:p>
        </p:txBody>
      </p:sp>
    </p:spTree>
    <p:extLst>
      <p:ext uri="{BB962C8B-B14F-4D97-AF65-F5344CB8AC3E}">
        <p14:creationId xmlns:p14="http://schemas.microsoft.com/office/powerpoint/2010/main" val="32146257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153C4-79AD-1244-BA78-DAD7E02C82B6}"/>
              </a:ext>
            </a:extLst>
          </p:cNvPr>
          <p:cNvSpPr>
            <a:spLocks noGrp="1"/>
          </p:cNvSpPr>
          <p:nvPr>
            <p:ph type="title"/>
          </p:nvPr>
        </p:nvSpPr>
        <p:spPr/>
        <p:txBody>
          <a:bodyPr>
            <a:normAutofit/>
          </a:bodyPr>
          <a:lstStyle/>
          <a:p>
            <a:r>
              <a:rPr lang="en-US" sz="3600" dirty="0">
                <a:latin typeface="Century Gothic" panose="020B0502020202020204" pitchFamily="34" charset="0"/>
              </a:rPr>
              <a:t>News Evaluation</a:t>
            </a:r>
          </a:p>
        </p:txBody>
      </p:sp>
      <p:graphicFrame>
        <p:nvGraphicFramePr>
          <p:cNvPr id="4" name="Content Placeholder 3">
            <a:extLst>
              <a:ext uri="{FF2B5EF4-FFF2-40B4-BE49-F238E27FC236}">
                <a16:creationId xmlns:a16="http://schemas.microsoft.com/office/drawing/2014/main" id="{E5035869-E26D-5541-BC72-CCEC58D80C56}"/>
              </a:ext>
            </a:extLst>
          </p:cNvPr>
          <p:cNvGraphicFramePr>
            <a:graphicFrameLocks noGrp="1"/>
          </p:cNvGraphicFramePr>
          <p:nvPr>
            <p:ph idx="1"/>
          </p:nvPr>
        </p:nvGraphicFramePr>
        <p:xfrm>
          <a:off x="838200" y="2015311"/>
          <a:ext cx="10515600" cy="4176000"/>
        </p:xfrm>
        <a:graphic>
          <a:graphicData uri="http://schemas.openxmlformats.org/drawingml/2006/table">
            <a:tbl>
              <a:tblPr firstRow="1" bandRow="1">
                <a:tableStyleId>{93296810-A885-4BE3-A3E7-6D5BEEA58F35}</a:tableStyleId>
              </a:tblPr>
              <a:tblGrid>
                <a:gridCol w="1752600">
                  <a:extLst>
                    <a:ext uri="{9D8B030D-6E8A-4147-A177-3AD203B41FA5}">
                      <a16:colId xmlns:a16="http://schemas.microsoft.com/office/drawing/2014/main" val="2868806728"/>
                    </a:ext>
                  </a:extLst>
                </a:gridCol>
                <a:gridCol w="1752600">
                  <a:extLst>
                    <a:ext uri="{9D8B030D-6E8A-4147-A177-3AD203B41FA5}">
                      <a16:colId xmlns:a16="http://schemas.microsoft.com/office/drawing/2014/main" val="4116129332"/>
                    </a:ext>
                  </a:extLst>
                </a:gridCol>
                <a:gridCol w="1752600">
                  <a:extLst>
                    <a:ext uri="{9D8B030D-6E8A-4147-A177-3AD203B41FA5}">
                      <a16:colId xmlns:a16="http://schemas.microsoft.com/office/drawing/2014/main" val="2730874354"/>
                    </a:ext>
                  </a:extLst>
                </a:gridCol>
                <a:gridCol w="1752600">
                  <a:extLst>
                    <a:ext uri="{9D8B030D-6E8A-4147-A177-3AD203B41FA5}">
                      <a16:colId xmlns:a16="http://schemas.microsoft.com/office/drawing/2014/main" val="1454483602"/>
                    </a:ext>
                  </a:extLst>
                </a:gridCol>
                <a:gridCol w="1752600">
                  <a:extLst>
                    <a:ext uri="{9D8B030D-6E8A-4147-A177-3AD203B41FA5}">
                      <a16:colId xmlns:a16="http://schemas.microsoft.com/office/drawing/2014/main" val="1347708231"/>
                    </a:ext>
                  </a:extLst>
                </a:gridCol>
                <a:gridCol w="1752600">
                  <a:extLst>
                    <a:ext uri="{9D8B030D-6E8A-4147-A177-3AD203B41FA5}">
                      <a16:colId xmlns:a16="http://schemas.microsoft.com/office/drawing/2014/main" val="1566728781"/>
                    </a:ext>
                  </a:extLst>
                </a:gridCol>
              </a:tblGrid>
              <a:tr h="835200">
                <a:tc>
                  <a:txBody>
                    <a:bodyPr/>
                    <a:lstStyle/>
                    <a:p>
                      <a:endParaRPr lang="en-US" b="0" i="0" dirty="0">
                        <a:latin typeface="Century Gothic" panose="020B0502020202020204" pitchFamily="34" charset="0"/>
                      </a:endParaRPr>
                    </a:p>
                  </a:txBody>
                  <a:tcPr/>
                </a:tc>
                <a:tc>
                  <a:txBody>
                    <a:bodyPr/>
                    <a:lstStyle/>
                    <a:p>
                      <a:r>
                        <a:rPr lang="en-US" b="0" i="0" dirty="0">
                          <a:latin typeface="Century Gothic" panose="020B0502020202020204" pitchFamily="34" charset="0"/>
                        </a:rPr>
                        <a:t>1</a:t>
                      </a:r>
                    </a:p>
                  </a:txBody>
                  <a:tcPr/>
                </a:tc>
                <a:tc>
                  <a:txBody>
                    <a:bodyPr/>
                    <a:lstStyle/>
                    <a:p>
                      <a:r>
                        <a:rPr lang="en-US" b="0" i="0" dirty="0">
                          <a:latin typeface="Century Gothic" panose="020B0502020202020204" pitchFamily="34" charset="0"/>
                        </a:rPr>
                        <a:t>2</a:t>
                      </a:r>
                    </a:p>
                  </a:txBody>
                  <a:tcPr/>
                </a:tc>
                <a:tc>
                  <a:txBody>
                    <a:bodyPr/>
                    <a:lstStyle/>
                    <a:p>
                      <a:r>
                        <a:rPr lang="en-US" b="0" i="0" dirty="0">
                          <a:latin typeface="Century Gothic" panose="020B0502020202020204" pitchFamily="34" charset="0"/>
                        </a:rPr>
                        <a:t>3</a:t>
                      </a:r>
                    </a:p>
                  </a:txBody>
                  <a:tcPr/>
                </a:tc>
                <a:tc>
                  <a:txBody>
                    <a:bodyPr/>
                    <a:lstStyle/>
                    <a:p>
                      <a:r>
                        <a:rPr lang="en-US" b="0" i="0" dirty="0">
                          <a:latin typeface="Century Gothic" panose="020B0502020202020204" pitchFamily="34" charset="0"/>
                        </a:rPr>
                        <a:t>4</a:t>
                      </a:r>
                    </a:p>
                  </a:txBody>
                  <a:tcPr/>
                </a:tc>
                <a:tc>
                  <a:txBody>
                    <a:bodyPr/>
                    <a:lstStyle/>
                    <a:p>
                      <a:r>
                        <a:rPr lang="en-US" b="0" i="0" dirty="0">
                          <a:latin typeface="Century Gothic" panose="020B0502020202020204" pitchFamily="34" charset="0"/>
                        </a:rPr>
                        <a:t>5</a:t>
                      </a:r>
                    </a:p>
                  </a:txBody>
                  <a:tcPr/>
                </a:tc>
                <a:extLst>
                  <a:ext uri="{0D108BD9-81ED-4DB2-BD59-A6C34878D82A}">
                    <a16:rowId xmlns:a16="http://schemas.microsoft.com/office/drawing/2014/main" val="3325722200"/>
                  </a:ext>
                </a:extLst>
              </a:tr>
              <a:tr h="835200">
                <a:tc>
                  <a:txBody>
                    <a:bodyPr/>
                    <a:lstStyle/>
                    <a:p>
                      <a:endParaRPr lang="en-US" b="0" i="0" dirty="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extLst>
                  <a:ext uri="{0D108BD9-81ED-4DB2-BD59-A6C34878D82A}">
                    <a16:rowId xmlns:a16="http://schemas.microsoft.com/office/drawing/2014/main" val="964546418"/>
                  </a:ext>
                </a:extLst>
              </a:tr>
              <a:tr h="835200">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extLst>
                  <a:ext uri="{0D108BD9-81ED-4DB2-BD59-A6C34878D82A}">
                    <a16:rowId xmlns:a16="http://schemas.microsoft.com/office/drawing/2014/main" val="3944336558"/>
                  </a:ext>
                </a:extLst>
              </a:tr>
              <a:tr h="835200">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extLst>
                  <a:ext uri="{0D108BD9-81ED-4DB2-BD59-A6C34878D82A}">
                    <a16:rowId xmlns:a16="http://schemas.microsoft.com/office/drawing/2014/main" val="1772179109"/>
                  </a:ext>
                </a:extLst>
              </a:tr>
              <a:tr h="835200">
                <a:tc>
                  <a:txBody>
                    <a:bodyPr/>
                    <a:lstStyle/>
                    <a:p>
                      <a:endParaRPr lang="en-US" b="0" i="0">
                        <a:latin typeface="Century Gothic" panose="020B0502020202020204" pitchFamily="34" charset="0"/>
                      </a:endParaRPr>
                    </a:p>
                  </a:txBody>
                  <a:tcPr/>
                </a:tc>
                <a:tc>
                  <a:txBody>
                    <a:bodyPr/>
                    <a:lstStyle/>
                    <a:p>
                      <a:endParaRPr lang="en-US" b="0" i="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tc>
                  <a:txBody>
                    <a:bodyPr/>
                    <a:lstStyle/>
                    <a:p>
                      <a:endParaRPr lang="en-US" b="0" i="0" dirty="0">
                        <a:latin typeface="Century Gothic" panose="020B0502020202020204" pitchFamily="34" charset="0"/>
                      </a:endParaRPr>
                    </a:p>
                  </a:txBody>
                  <a:tcPr/>
                </a:tc>
                <a:extLst>
                  <a:ext uri="{0D108BD9-81ED-4DB2-BD59-A6C34878D82A}">
                    <a16:rowId xmlns:a16="http://schemas.microsoft.com/office/drawing/2014/main" val="1437023640"/>
                  </a:ext>
                </a:extLst>
              </a:tr>
            </a:tbl>
          </a:graphicData>
        </a:graphic>
      </p:graphicFrame>
      <p:pic>
        <p:nvPicPr>
          <p:cNvPr id="6" name="Picture 5" descr="A picture containing red, drawing, white&#10;&#10;Description automatically generated">
            <a:extLst>
              <a:ext uri="{FF2B5EF4-FFF2-40B4-BE49-F238E27FC236}">
                <a16:creationId xmlns:a16="http://schemas.microsoft.com/office/drawing/2014/main" id="{BD848B34-6A2E-B34B-9FB2-482328696457}"/>
              </a:ext>
            </a:extLst>
          </p:cNvPr>
          <p:cNvPicPr>
            <a:picLocks noChangeAspect="1"/>
          </p:cNvPicPr>
          <p:nvPr/>
        </p:nvPicPr>
        <p:blipFill>
          <a:blip r:embed="rId2"/>
          <a:stretch>
            <a:fillRect/>
          </a:stretch>
        </p:blipFill>
        <p:spPr>
          <a:xfrm>
            <a:off x="1237392" y="2885302"/>
            <a:ext cx="1003300" cy="736600"/>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14AC2C28-6B59-9A46-B692-93035A0BF11C}"/>
              </a:ext>
            </a:extLst>
          </p:cNvPr>
          <p:cNvPicPr>
            <a:picLocks noChangeAspect="1"/>
          </p:cNvPicPr>
          <p:nvPr/>
        </p:nvPicPr>
        <p:blipFill>
          <a:blip r:embed="rId3"/>
          <a:stretch>
            <a:fillRect/>
          </a:stretch>
        </p:blipFill>
        <p:spPr>
          <a:xfrm>
            <a:off x="1032990" y="5388525"/>
            <a:ext cx="1524516" cy="772288"/>
          </a:xfrm>
          <a:prstGeom prst="rect">
            <a:avLst/>
          </a:prstGeom>
        </p:spPr>
      </p:pic>
      <p:pic>
        <p:nvPicPr>
          <p:cNvPr id="12" name="Picture 11" descr="A close up of a sign&#10;&#10;Description automatically generated">
            <a:extLst>
              <a:ext uri="{FF2B5EF4-FFF2-40B4-BE49-F238E27FC236}">
                <a16:creationId xmlns:a16="http://schemas.microsoft.com/office/drawing/2014/main" id="{82263D1D-60A2-3A40-90A1-99D97F4E7DA9}"/>
              </a:ext>
            </a:extLst>
          </p:cNvPr>
          <p:cNvPicPr>
            <a:picLocks noChangeAspect="1"/>
          </p:cNvPicPr>
          <p:nvPr/>
        </p:nvPicPr>
        <p:blipFill>
          <a:blip r:embed="rId4"/>
          <a:stretch>
            <a:fillRect/>
          </a:stretch>
        </p:blipFill>
        <p:spPr>
          <a:xfrm>
            <a:off x="1352836" y="3689823"/>
            <a:ext cx="884824" cy="834102"/>
          </a:xfrm>
          <a:prstGeom prst="rect">
            <a:avLst/>
          </a:prstGeom>
        </p:spPr>
      </p:pic>
      <p:pic>
        <p:nvPicPr>
          <p:cNvPr id="14" name="Picture 13" descr="A picture containing drawing, light, plate&#10;&#10;Description automatically generated">
            <a:extLst>
              <a:ext uri="{FF2B5EF4-FFF2-40B4-BE49-F238E27FC236}">
                <a16:creationId xmlns:a16="http://schemas.microsoft.com/office/drawing/2014/main" id="{72DDF83A-6C87-B24E-AD19-69FBA1AD9036}"/>
              </a:ext>
            </a:extLst>
          </p:cNvPr>
          <p:cNvPicPr>
            <a:picLocks noChangeAspect="1"/>
          </p:cNvPicPr>
          <p:nvPr/>
        </p:nvPicPr>
        <p:blipFill>
          <a:blip r:embed="rId5"/>
          <a:stretch>
            <a:fillRect/>
          </a:stretch>
        </p:blipFill>
        <p:spPr>
          <a:xfrm>
            <a:off x="1094431" y="4523925"/>
            <a:ext cx="1401634" cy="834102"/>
          </a:xfrm>
          <a:prstGeom prst="rect">
            <a:avLst/>
          </a:prstGeom>
        </p:spPr>
      </p:pic>
      <p:sp>
        <p:nvSpPr>
          <p:cNvPr id="15" name="TextBox 14">
            <a:extLst>
              <a:ext uri="{FF2B5EF4-FFF2-40B4-BE49-F238E27FC236}">
                <a16:creationId xmlns:a16="http://schemas.microsoft.com/office/drawing/2014/main" id="{5C6EB18A-692E-FA4C-9733-B6F24BE74379}"/>
              </a:ext>
            </a:extLst>
          </p:cNvPr>
          <p:cNvSpPr txBox="1"/>
          <p:nvPr/>
        </p:nvSpPr>
        <p:spPr>
          <a:xfrm>
            <a:off x="8137997" y="6220004"/>
            <a:ext cx="3212756" cy="369332"/>
          </a:xfrm>
          <a:prstGeom prst="rect">
            <a:avLst/>
          </a:prstGeom>
          <a:noFill/>
        </p:spPr>
        <p:txBody>
          <a:bodyPr wrap="square" rtlCol="0">
            <a:spAutoFit/>
          </a:bodyPr>
          <a:lstStyle/>
          <a:p>
            <a:r>
              <a:rPr lang="en-US" dirty="0">
                <a:latin typeface="Century Gothic" panose="020B0502020202020204" pitchFamily="34" charset="0"/>
              </a:rPr>
              <a:t>Requirement 6</a:t>
            </a:r>
          </a:p>
        </p:txBody>
      </p:sp>
    </p:spTree>
    <p:extLst>
      <p:ext uri="{BB962C8B-B14F-4D97-AF65-F5344CB8AC3E}">
        <p14:creationId xmlns:p14="http://schemas.microsoft.com/office/powerpoint/2010/main" val="208137483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1B08A-CBFB-704B-B05D-3B71323A650B}"/>
              </a:ext>
            </a:extLst>
          </p:cNvPr>
          <p:cNvSpPr>
            <a:spLocks noGrp="1"/>
          </p:cNvSpPr>
          <p:nvPr>
            <p:ph type="title"/>
          </p:nvPr>
        </p:nvSpPr>
        <p:spPr>
          <a:xfrm>
            <a:off x="635000" y="634029"/>
            <a:ext cx="10921640" cy="1314698"/>
          </a:xfrm>
        </p:spPr>
        <p:txBody>
          <a:bodyPr anchor="ctr">
            <a:normAutofit/>
          </a:bodyPr>
          <a:lstStyle/>
          <a:p>
            <a:pPr algn="ctr"/>
            <a:r>
              <a:rPr lang="en-US" sz="7200" dirty="0">
                <a:latin typeface="Century Gothic" panose="020B0502020202020204" pitchFamily="34" charset="0"/>
              </a:rPr>
              <a:t>Requirement 8</a:t>
            </a:r>
          </a:p>
        </p:txBody>
      </p:sp>
      <p:graphicFrame>
        <p:nvGraphicFramePr>
          <p:cNvPr id="4" name="Content Placeholder 3">
            <a:extLst>
              <a:ext uri="{FF2B5EF4-FFF2-40B4-BE49-F238E27FC236}">
                <a16:creationId xmlns:a16="http://schemas.microsoft.com/office/drawing/2014/main" id="{52AF8711-17DF-C047-8A5B-5D8B302A4E0B}"/>
              </a:ext>
            </a:extLst>
          </p:cNvPr>
          <p:cNvGraphicFramePr>
            <a:graphicFrameLocks noGrp="1"/>
          </p:cNvGraphicFramePr>
          <p:nvPr>
            <p:ph idx="1"/>
          </p:nvPr>
        </p:nvGraphicFramePr>
        <p:xfrm>
          <a:off x="632647" y="2553035"/>
          <a:ext cx="10923992" cy="3462805"/>
        </p:xfrm>
        <a:graphic>
          <a:graphicData uri="http://schemas.openxmlformats.org/drawingml/2006/table">
            <a:tbl>
              <a:tblPr firstRow="1" bandRow="1">
                <a:tableStyleId>{5C22544A-7EE6-4342-B048-85BDC9FD1C3A}</a:tableStyleId>
              </a:tblPr>
              <a:tblGrid>
                <a:gridCol w="1091579">
                  <a:extLst>
                    <a:ext uri="{9D8B030D-6E8A-4147-A177-3AD203B41FA5}">
                      <a16:colId xmlns:a16="http://schemas.microsoft.com/office/drawing/2014/main" val="1413628227"/>
                    </a:ext>
                  </a:extLst>
                </a:gridCol>
                <a:gridCol w="1593521">
                  <a:extLst>
                    <a:ext uri="{9D8B030D-6E8A-4147-A177-3AD203B41FA5}">
                      <a16:colId xmlns:a16="http://schemas.microsoft.com/office/drawing/2014/main" val="2810112392"/>
                    </a:ext>
                  </a:extLst>
                </a:gridCol>
                <a:gridCol w="2059723">
                  <a:extLst>
                    <a:ext uri="{9D8B030D-6E8A-4147-A177-3AD203B41FA5}">
                      <a16:colId xmlns:a16="http://schemas.microsoft.com/office/drawing/2014/main" val="2148891441"/>
                    </a:ext>
                  </a:extLst>
                </a:gridCol>
                <a:gridCol w="2059723">
                  <a:extLst>
                    <a:ext uri="{9D8B030D-6E8A-4147-A177-3AD203B41FA5}">
                      <a16:colId xmlns:a16="http://schemas.microsoft.com/office/drawing/2014/main" val="3053386013"/>
                    </a:ext>
                  </a:extLst>
                </a:gridCol>
                <a:gridCol w="2059723">
                  <a:extLst>
                    <a:ext uri="{9D8B030D-6E8A-4147-A177-3AD203B41FA5}">
                      <a16:colId xmlns:a16="http://schemas.microsoft.com/office/drawing/2014/main" val="3884816565"/>
                    </a:ext>
                  </a:extLst>
                </a:gridCol>
                <a:gridCol w="2059723">
                  <a:extLst>
                    <a:ext uri="{9D8B030D-6E8A-4147-A177-3AD203B41FA5}">
                      <a16:colId xmlns:a16="http://schemas.microsoft.com/office/drawing/2014/main" val="3103850554"/>
                    </a:ext>
                  </a:extLst>
                </a:gridCol>
              </a:tblGrid>
              <a:tr h="1496825">
                <a:tc>
                  <a:txBody>
                    <a:bodyPr/>
                    <a:lstStyle/>
                    <a:p>
                      <a:endParaRPr lang="en-US" sz="1900" b="0" i="0">
                        <a:latin typeface="Century Gothic" panose="020B0502020202020204" pitchFamily="34" charset="0"/>
                      </a:endParaRPr>
                    </a:p>
                  </a:txBody>
                  <a:tcPr marL="94921" marR="94921" marT="47460" marB="47460"/>
                </a:tc>
                <a:tc>
                  <a:txBody>
                    <a:bodyPr/>
                    <a:lstStyle/>
                    <a:p>
                      <a:r>
                        <a:rPr lang="en-US" sz="1900" b="0" i="0">
                          <a:latin typeface="Century Gothic" panose="020B0502020202020204" pitchFamily="34" charset="0"/>
                        </a:rPr>
                        <a:t>Time Spent viewing</a:t>
                      </a:r>
                    </a:p>
                  </a:txBody>
                  <a:tcPr marL="94921" marR="94921" marT="47460" marB="47460"/>
                </a:tc>
                <a:tc>
                  <a:txBody>
                    <a:bodyPr/>
                    <a:lstStyle/>
                    <a:p>
                      <a:r>
                        <a:rPr lang="en-GB" sz="1900" b="0" i="0">
                          <a:latin typeface="Century Gothic" panose="020B0502020202020204" pitchFamily="34" charset="0"/>
                        </a:rPr>
                        <a:t>Media rating </a:t>
                      </a:r>
                      <a:endParaRPr lang="en-US" sz="1900" b="0" i="0">
                        <a:latin typeface="Century Gothic" panose="020B0502020202020204" pitchFamily="34" charset="0"/>
                      </a:endParaRPr>
                    </a:p>
                  </a:txBody>
                  <a:tcPr marL="94921" marR="94921" marT="47460" marB="47460"/>
                </a:tc>
                <a:tc>
                  <a:txBody>
                    <a:bodyPr/>
                    <a:lstStyle/>
                    <a:p>
                      <a:r>
                        <a:rPr lang="en-GB" sz="1900" b="0" i="0">
                          <a:latin typeface="Century Gothic" panose="020B0502020202020204" pitchFamily="34" charset="0"/>
                        </a:rPr>
                        <a:t>Plot or theme</a:t>
                      </a:r>
                      <a:endParaRPr lang="en-US" sz="1900" b="0" i="0">
                        <a:latin typeface="Century Gothic" panose="020B0502020202020204" pitchFamily="34" charset="0"/>
                      </a:endParaRPr>
                    </a:p>
                  </a:txBody>
                  <a:tcPr marL="94921" marR="94921" marT="47460" marB="47460"/>
                </a:tc>
                <a:tc>
                  <a:txBody>
                    <a:bodyPr/>
                    <a:lstStyle/>
                    <a:p>
                      <a:r>
                        <a:rPr lang="en-GB" sz="1900" b="0" i="0">
                          <a:latin typeface="Century Gothic" panose="020B0502020202020204" pitchFamily="34" charset="0"/>
                        </a:rPr>
                        <a:t>Purity of content vs sexual and/or violent themes</a:t>
                      </a:r>
                      <a:endParaRPr lang="en-US" sz="1900" b="0" i="0">
                        <a:latin typeface="Century Gothic" panose="020B0502020202020204" pitchFamily="34" charset="0"/>
                      </a:endParaRPr>
                    </a:p>
                  </a:txBody>
                  <a:tcPr marL="94921" marR="94921" marT="47460" marB="47460"/>
                </a:tc>
                <a:tc>
                  <a:txBody>
                    <a:bodyPr/>
                    <a:lstStyle/>
                    <a:p>
                      <a:r>
                        <a:rPr lang="en-GB" sz="1900" b="0" i="0">
                          <a:latin typeface="Century Gothic" panose="020B0502020202020204" pitchFamily="34" charset="0"/>
                        </a:rPr>
                        <a:t>The message that was presented by the media</a:t>
                      </a:r>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3991478808"/>
                  </a:ext>
                </a:extLst>
              </a:tr>
              <a:tr h="491495">
                <a:tc>
                  <a:txBody>
                    <a:bodyPr/>
                    <a:lstStyle/>
                    <a:p>
                      <a:r>
                        <a:rPr lang="en-US" sz="1900" b="0" i="0">
                          <a:latin typeface="Century Gothic" panose="020B0502020202020204" pitchFamily="34" charset="0"/>
                        </a:rPr>
                        <a:t>Day 1</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1392590346"/>
                  </a:ext>
                </a:extLst>
              </a:tr>
              <a:tr h="491495">
                <a:tc>
                  <a:txBody>
                    <a:bodyPr/>
                    <a:lstStyle/>
                    <a:p>
                      <a:r>
                        <a:rPr lang="en-US" sz="1900" b="0" i="0">
                          <a:latin typeface="Century Gothic" panose="020B0502020202020204" pitchFamily="34" charset="0"/>
                        </a:rPr>
                        <a:t>Day 2</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3843189942"/>
                  </a:ext>
                </a:extLst>
              </a:tr>
              <a:tr h="491495">
                <a:tc>
                  <a:txBody>
                    <a:bodyPr/>
                    <a:lstStyle/>
                    <a:p>
                      <a:r>
                        <a:rPr lang="en-US" sz="1900" b="0" i="0">
                          <a:latin typeface="Century Gothic" panose="020B0502020202020204" pitchFamily="34" charset="0"/>
                        </a:rPr>
                        <a:t>Day 3</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extLst>
                  <a:ext uri="{0D108BD9-81ED-4DB2-BD59-A6C34878D82A}">
                    <a16:rowId xmlns:a16="http://schemas.microsoft.com/office/drawing/2014/main" val="916668021"/>
                  </a:ext>
                </a:extLst>
              </a:tr>
              <a:tr h="491495">
                <a:tc>
                  <a:txBody>
                    <a:bodyPr/>
                    <a:lstStyle/>
                    <a:p>
                      <a:r>
                        <a:rPr lang="en-US" sz="1900" b="0" i="0">
                          <a:latin typeface="Century Gothic" panose="020B0502020202020204" pitchFamily="34" charset="0"/>
                        </a:rPr>
                        <a:t>Day 4</a:t>
                      </a: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a:latin typeface="Century Gothic" panose="020B0502020202020204" pitchFamily="34" charset="0"/>
                      </a:endParaRPr>
                    </a:p>
                  </a:txBody>
                  <a:tcPr marL="94921" marR="94921" marT="47460" marB="47460"/>
                </a:tc>
                <a:tc>
                  <a:txBody>
                    <a:bodyPr/>
                    <a:lstStyle/>
                    <a:p>
                      <a:endParaRPr lang="en-US" sz="1900" b="0" i="0" dirty="0">
                        <a:latin typeface="Century Gothic" panose="020B0502020202020204" pitchFamily="34" charset="0"/>
                      </a:endParaRPr>
                    </a:p>
                  </a:txBody>
                  <a:tcPr marL="94921" marR="94921" marT="47460" marB="47460"/>
                </a:tc>
                <a:extLst>
                  <a:ext uri="{0D108BD9-81ED-4DB2-BD59-A6C34878D82A}">
                    <a16:rowId xmlns:a16="http://schemas.microsoft.com/office/drawing/2014/main" val="1313199181"/>
                  </a:ext>
                </a:extLst>
              </a:tr>
            </a:tbl>
          </a:graphicData>
        </a:graphic>
      </p:graphicFrame>
    </p:spTree>
    <p:extLst>
      <p:ext uri="{BB962C8B-B14F-4D97-AF65-F5344CB8AC3E}">
        <p14:creationId xmlns:p14="http://schemas.microsoft.com/office/powerpoint/2010/main" val="5215064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6D513-F3FB-5448-A790-615D10C63B9F}"/>
              </a:ext>
            </a:extLst>
          </p:cNvPr>
          <p:cNvSpPr>
            <a:spLocks noGrp="1"/>
          </p:cNvSpPr>
          <p:nvPr>
            <p:ph type="title"/>
          </p:nvPr>
        </p:nvSpPr>
        <p:spPr>
          <a:xfrm>
            <a:off x="838200" y="365125"/>
            <a:ext cx="10515600" cy="1325563"/>
          </a:xfrm>
        </p:spPr>
        <p:txBody>
          <a:bodyPr>
            <a:normAutofit/>
          </a:bodyPr>
          <a:lstStyle/>
          <a:p>
            <a:r>
              <a:rPr lang="en-US" sz="6600" dirty="0">
                <a:latin typeface="Century Gothic" panose="020B0502020202020204" pitchFamily="34" charset="0"/>
              </a:rPr>
              <a:t>Requirement 9</a:t>
            </a:r>
            <a:endParaRPr lang="en-US" sz="6600" dirty="0"/>
          </a:p>
        </p:txBody>
      </p:sp>
      <p:sp>
        <p:nvSpPr>
          <p:cNvPr id="3" name="Content Placeholder 2">
            <a:extLst>
              <a:ext uri="{FF2B5EF4-FFF2-40B4-BE49-F238E27FC236}">
                <a16:creationId xmlns:a16="http://schemas.microsoft.com/office/drawing/2014/main" id="{993872F1-9E36-0345-8193-3ECD67885BE8}"/>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View a media presentation with your family. </a:t>
            </a:r>
          </a:p>
          <a:p>
            <a:pPr marL="0" indent="0">
              <a:buNone/>
            </a:pP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p:txBody>
      </p:sp>
      <p:pic>
        <p:nvPicPr>
          <p:cNvPr id="5" name="Picture 4" descr="A drawing of a cartoon character&#10;&#10;Description automatically generated">
            <a:extLst>
              <a:ext uri="{FF2B5EF4-FFF2-40B4-BE49-F238E27FC236}">
                <a16:creationId xmlns:a16="http://schemas.microsoft.com/office/drawing/2014/main" id="{F291B00A-7ABD-A14C-8918-0639A89D1C7D}"/>
              </a:ext>
            </a:extLst>
          </p:cNvPr>
          <p:cNvPicPr>
            <a:picLocks noChangeAspect="1"/>
          </p:cNvPicPr>
          <p:nvPr/>
        </p:nvPicPr>
        <p:blipFill>
          <a:blip r:embed="rId2"/>
          <a:stretch>
            <a:fillRect/>
          </a:stretch>
        </p:blipFill>
        <p:spPr>
          <a:xfrm>
            <a:off x="669036" y="2718065"/>
            <a:ext cx="3508121" cy="2151648"/>
          </a:xfrm>
          <a:prstGeom prst="rect">
            <a:avLst/>
          </a:prstGeom>
        </p:spPr>
      </p:pic>
      <p:pic>
        <p:nvPicPr>
          <p:cNvPr id="7" name="Picture 6" descr="A close up of a sign&#10;&#10;Description automatically generated">
            <a:extLst>
              <a:ext uri="{FF2B5EF4-FFF2-40B4-BE49-F238E27FC236}">
                <a16:creationId xmlns:a16="http://schemas.microsoft.com/office/drawing/2014/main" id="{C523A457-71D4-354D-9C69-5EE0603856B2}"/>
              </a:ext>
            </a:extLst>
          </p:cNvPr>
          <p:cNvPicPr>
            <a:picLocks noChangeAspect="1"/>
          </p:cNvPicPr>
          <p:nvPr/>
        </p:nvPicPr>
        <p:blipFill>
          <a:blip r:embed="rId3"/>
          <a:stretch>
            <a:fillRect/>
          </a:stretch>
        </p:blipFill>
        <p:spPr>
          <a:xfrm>
            <a:off x="4177157" y="2718065"/>
            <a:ext cx="2833192" cy="3910848"/>
          </a:xfrm>
          <a:prstGeom prst="rect">
            <a:avLst/>
          </a:prstGeom>
        </p:spPr>
      </p:pic>
      <p:pic>
        <p:nvPicPr>
          <p:cNvPr id="11" name="Picture 10" descr="A picture containing person, indoor, holding, hand&#10;&#10;Description automatically generated">
            <a:extLst>
              <a:ext uri="{FF2B5EF4-FFF2-40B4-BE49-F238E27FC236}">
                <a16:creationId xmlns:a16="http://schemas.microsoft.com/office/drawing/2014/main" id="{06D98393-2774-B247-8284-AE7F43FDE1E9}"/>
              </a:ext>
            </a:extLst>
          </p:cNvPr>
          <p:cNvPicPr>
            <a:picLocks noChangeAspect="1"/>
          </p:cNvPicPr>
          <p:nvPr/>
        </p:nvPicPr>
        <p:blipFill>
          <a:blip r:embed="rId4"/>
          <a:stretch>
            <a:fillRect/>
          </a:stretch>
        </p:blipFill>
        <p:spPr>
          <a:xfrm>
            <a:off x="7010349" y="3047809"/>
            <a:ext cx="4781008" cy="2689317"/>
          </a:xfrm>
          <a:prstGeom prst="rect">
            <a:avLst/>
          </a:prstGeom>
        </p:spPr>
      </p:pic>
    </p:spTree>
    <p:extLst>
      <p:ext uri="{BB962C8B-B14F-4D97-AF65-F5344CB8AC3E}">
        <p14:creationId xmlns:p14="http://schemas.microsoft.com/office/powerpoint/2010/main" val="184700120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98457-78A6-FE44-A7E3-701EB4108969}"/>
              </a:ext>
            </a:extLst>
          </p:cNvPr>
          <p:cNvSpPr>
            <a:spLocks noGrp="1"/>
          </p:cNvSpPr>
          <p:nvPr>
            <p:ph type="title"/>
          </p:nvPr>
        </p:nvSpPr>
        <p:spPr>
          <a:xfrm>
            <a:off x="838200" y="365125"/>
            <a:ext cx="10515600" cy="1325563"/>
          </a:xfrm>
        </p:spPr>
        <p:txBody>
          <a:bodyPr>
            <a:normAutofit/>
          </a:bodyPr>
          <a:lstStyle/>
          <a:p>
            <a:r>
              <a:rPr lang="en-US" sz="6600">
                <a:latin typeface="Century Gothic" panose="020B0502020202020204" pitchFamily="34" charset="0"/>
              </a:rPr>
              <a:t>Requirement 10</a:t>
            </a:r>
            <a:endParaRPr lang="en-US" sz="6600"/>
          </a:p>
        </p:txBody>
      </p:sp>
      <p:sp>
        <p:nvSpPr>
          <p:cNvPr id="3" name="Content Placeholder 2">
            <a:extLst>
              <a:ext uri="{FF2B5EF4-FFF2-40B4-BE49-F238E27FC236}">
                <a16:creationId xmlns:a16="http://schemas.microsoft.com/office/drawing/2014/main" id="{C6B1909A-E9F7-2642-B30E-CE8F2B53B95C}"/>
              </a:ext>
            </a:extLst>
          </p:cNvPr>
          <p:cNvSpPr>
            <a:spLocks noGrp="1"/>
          </p:cNvSpPr>
          <p:nvPr>
            <p:ph idx="1"/>
          </p:nvPr>
        </p:nvSpPr>
        <p:spPr>
          <a:xfrm>
            <a:off x="838200" y="1929384"/>
            <a:ext cx="10515600" cy="4251960"/>
          </a:xfrm>
        </p:spPr>
        <p:txBody>
          <a:bodyPr>
            <a:normAutofit/>
          </a:bodyPr>
          <a:lstStyle/>
          <a:p>
            <a:pPr marL="0" indent="0">
              <a:buNone/>
            </a:pPr>
            <a:r>
              <a:rPr lang="en-GB" dirty="0">
                <a:latin typeface="Century Gothic" panose="020B0502020202020204" pitchFamily="34" charset="0"/>
              </a:rPr>
              <a:t>Create a speech, presentation, or game that shows what you have learned about the critique of visual media while earning this honour. Share this presentation with a group.</a:t>
            </a:r>
          </a:p>
        </p:txBody>
      </p:sp>
      <p:graphicFrame>
        <p:nvGraphicFramePr>
          <p:cNvPr id="4" name="Table 3">
            <a:extLst>
              <a:ext uri="{FF2B5EF4-FFF2-40B4-BE49-F238E27FC236}">
                <a16:creationId xmlns:a16="http://schemas.microsoft.com/office/drawing/2014/main" id="{9F99D332-5775-A04B-9E51-610F4434A517}"/>
              </a:ext>
            </a:extLst>
          </p:cNvPr>
          <p:cNvGraphicFramePr>
            <a:graphicFrameLocks noGrp="1"/>
          </p:cNvGraphicFramePr>
          <p:nvPr/>
        </p:nvGraphicFramePr>
        <p:xfrm>
          <a:off x="1075037" y="3907709"/>
          <a:ext cx="9329351" cy="1112520"/>
        </p:xfrm>
        <a:graphic>
          <a:graphicData uri="http://schemas.openxmlformats.org/drawingml/2006/table">
            <a:tbl>
              <a:tblPr firstRow="1" bandRow="1">
                <a:tableStyleId>{5C22544A-7EE6-4342-B048-85BDC9FD1C3A}</a:tableStyleId>
              </a:tblPr>
              <a:tblGrid>
                <a:gridCol w="2855622">
                  <a:extLst>
                    <a:ext uri="{9D8B030D-6E8A-4147-A177-3AD203B41FA5}">
                      <a16:colId xmlns:a16="http://schemas.microsoft.com/office/drawing/2014/main" val="3674245738"/>
                    </a:ext>
                  </a:extLst>
                </a:gridCol>
                <a:gridCol w="6473729">
                  <a:extLst>
                    <a:ext uri="{9D8B030D-6E8A-4147-A177-3AD203B41FA5}">
                      <a16:colId xmlns:a16="http://schemas.microsoft.com/office/drawing/2014/main" val="1451600482"/>
                    </a:ext>
                  </a:extLst>
                </a:gridCol>
              </a:tblGrid>
              <a:tr h="370840">
                <a:tc>
                  <a:txBody>
                    <a:bodyPr/>
                    <a:lstStyle/>
                    <a:p>
                      <a:r>
                        <a:rPr lang="en-US" b="0" i="0" dirty="0">
                          <a:latin typeface="Century Gothic" panose="020B0502020202020204" pitchFamily="34" charset="0"/>
                        </a:rPr>
                        <a:t>Speech</a:t>
                      </a:r>
                    </a:p>
                  </a:txBody>
                  <a:tcPr/>
                </a:tc>
                <a:tc>
                  <a:txBody>
                    <a:bodyPr/>
                    <a:lstStyle/>
                    <a:p>
                      <a:r>
                        <a:rPr lang="en-US" b="0" i="0" dirty="0">
                          <a:latin typeface="Century Gothic" panose="020B0502020202020204" pitchFamily="34" charset="0"/>
                        </a:rPr>
                        <a:t>500 Words</a:t>
                      </a:r>
                    </a:p>
                  </a:txBody>
                  <a:tcPr/>
                </a:tc>
                <a:extLst>
                  <a:ext uri="{0D108BD9-81ED-4DB2-BD59-A6C34878D82A}">
                    <a16:rowId xmlns:a16="http://schemas.microsoft.com/office/drawing/2014/main" val="1538119115"/>
                  </a:ext>
                </a:extLst>
              </a:tr>
              <a:tr h="370840">
                <a:tc>
                  <a:txBody>
                    <a:bodyPr/>
                    <a:lstStyle/>
                    <a:p>
                      <a:r>
                        <a:rPr lang="en-US" b="0" i="0" dirty="0">
                          <a:latin typeface="Century Gothic" panose="020B0502020202020204" pitchFamily="34" charset="0"/>
                        </a:rPr>
                        <a:t>Presentation</a:t>
                      </a:r>
                    </a:p>
                  </a:txBody>
                  <a:tcPr/>
                </a:tc>
                <a:tc>
                  <a:txBody>
                    <a:bodyPr/>
                    <a:lstStyle/>
                    <a:p>
                      <a:r>
                        <a:rPr lang="en-US" b="0" i="0" dirty="0">
                          <a:latin typeface="Century Gothic" panose="020B0502020202020204" pitchFamily="34" charset="0"/>
                        </a:rPr>
                        <a:t>Poster, photo, </a:t>
                      </a:r>
                      <a:r>
                        <a:rPr lang="en-US" b="0" i="0" dirty="0" err="1">
                          <a:latin typeface="Century Gothic" panose="020B0502020202020204" pitchFamily="34" charset="0"/>
                        </a:rPr>
                        <a:t>Powerpoint</a:t>
                      </a:r>
                      <a:r>
                        <a:rPr lang="en-US" b="0" i="0" dirty="0">
                          <a:latin typeface="Century Gothic" panose="020B0502020202020204" pitchFamily="34" charset="0"/>
                        </a:rPr>
                        <a:t>, video, VLOG</a:t>
                      </a:r>
                    </a:p>
                  </a:txBody>
                  <a:tcPr/>
                </a:tc>
                <a:extLst>
                  <a:ext uri="{0D108BD9-81ED-4DB2-BD59-A6C34878D82A}">
                    <a16:rowId xmlns:a16="http://schemas.microsoft.com/office/drawing/2014/main" val="3058628736"/>
                  </a:ext>
                </a:extLst>
              </a:tr>
              <a:tr h="370840">
                <a:tc>
                  <a:txBody>
                    <a:bodyPr/>
                    <a:lstStyle/>
                    <a:p>
                      <a:r>
                        <a:rPr lang="en-US" b="0" i="0" dirty="0">
                          <a:latin typeface="Century Gothic" panose="020B0502020202020204" pitchFamily="34" charset="0"/>
                        </a:rPr>
                        <a:t>Game</a:t>
                      </a:r>
                    </a:p>
                  </a:txBody>
                  <a:tcPr/>
                </a:tc>
                <a:tc>
                  <a:txBody>
                    <a:bodyPr/>
                    <a:lstStyle/>
                    <a:p>
                      <a:r>
                        <a:rPr lang="en-US" b="0" i="0" dirty="0">
                          <a:latin typeface="Century Gothic" panose="020B0502020202020204" pitchFamily="34" charset="0"/>
                        </a:rPr>
                        <a:t>Design board game, Design something on tablet</a:t>
                      </a:r>
                    </a:p>
                  </a:txBody>
                  <a:tcPr/>
                </a:tc>
                <a:extLst>
                  <a:ext uri="{0D108BD9-81ED-4DB2-BD59-A6C34878D82A}">
                    <a16:rowId xmlns:a16="http://schemas.microsoft.com/office/drawing/2014/main" val="2864736295"/>
                  </a:ext>
                </a:extLst>
              </a:tr>
            </a:tbl>
          </a:graphicData>
        </a:graphic>
      </p:graphicFrame>
    </p:spTree>
    <p:extLst>
      <p:ext uri="{BB962C8B-B14F-4D97-AF65-F5344CB8AC3E}">
        <p14:creationId xmlns:p14="http://schemas.microsoft.com/office/powerpoint/2010/main" val="4049326962"/>
      </p:ext>
    </p:extLst>
  </p:cSld>
  <p:clrMapOvr>
    <a:masterClrMapping/>
  </p:clrMapOvr>
</p:sld>
</file>

<file path=ppt/theme/theme1.xml><?xml version="1.0" encoding="utf-8"?>
<a:theme xmlns:a="http://schemas.openxmlformats.org/drawingml/2006/main" name="SketchyVTI">
  <a:themeElements>
    <a:clrScheme name="AnalogousFromRegularSeedLeftStep">
      <a:dk1>
        <a:srgbClr val="000000"/>
      </a:dk1>
      <a:lt1>
        <a:srgbClr val="FFFFFF"/>
      </a:lt1>
      <a:dk2>
        <a:srgbClr val="412432"/>
      </a:dk2>
      <a:lt2>
        <a:srgbClr val="E2E8E4"/>
      </a:lt2>
      <a:accent1>
        <a:srgbClr val="D13EA1"/>
      </a:accent1>
      <a:accent2>
        <a:srgbClr val="B32DC0"/>
      </a:accent2>
      <a:accent3>
        <a:srgbClr val="873ED1"/>
      </a:accent3>
      <a:accent4>
        <a:srgbClr val="5248C8"/>
      </a:accent4>
      <a:accent5>
        <a:srgbClr val="3E70D1"/>
      </a:accent5>
      <a:accent6>
        <a:srgbClr val="2D9BC0"/>
      </a:accent6>
      <a:hlink>
        <a:srgbClr val="319451"/>
      </a:hlink>
      <a:folHlink>
        <a:srgbClr val="7F7F7F"/>
      </a:folHlink>
    </a:clrScheme>
    <a:fontScheme name="Sketchy_SerifHand">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2</TotalTime>
  <Words>3716</Words>
  <Application>Microsoft Macintosh PowerPoint</Application>
  <PresentationFormat>Widescreen</PresentationFormat>
  <Paragraphs>254</Paragraphs>
  <Slides>62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62</vt:i4>
      </vt:variant>
    </vt:vector>
  </HeadingPairs>
  <TitlesOfParts>
    <vt:vector size="67" baseType="lpstr">
      <vt:lpstr>Arial</vt:lpstr>
      <vt:lpstr>Century Gothic</vt:lpstr>
      <vt:lpstr>Modern Love</vt:lpstr>
      <vt:lpstr>The Hand</vt:lpstr>
      <vt:lpstr>SketchyVTI</vt:lpstr>
      <vt:lpstr>Visual Media Critic</vt:lpstr>
      <vt:lpstr>Requirement 1:</vt:lpstr>
      <vt:lpstr>Requirement 2:</vt:lpstr>
      <vt:lpstr>Requirement 3:</vt:lpstr>
      <vt:lpstr>Requirement 4:</vt:lpstr>
      <vt:lpstr>Requirement 5:</vt:lpstr>
      <vt:lpstr>Requirement 6:</vt:lpstr>
      <vt:lpstr>Requirement 7:</vt:lpstr>
      <vt:lpstr>Requirement 8:</vt:lpstr>
      <vt:lpstr>Requirement 8:</vt:lpstr>
      <vt:lpstr>Requirement 9:</vt:lpstr>
      <vt:lpstr>Requirement 10:</vt:lpstr>
      <vt:lpstr>Definitions…</vt:lpstr>
      <vt:lpstr>What is a critic?</vt:lpstr>
      <vt:lpstr>What is Media?</vt:lpstr>
      <vt:lpstr>Types of Visual Media</vt:lpstr>
      <vt:lpstr>Visual media is seen on</vt:lpstr>
      <vt:lpstr>Types of Visual Media</vt:lpstr>
      <vt:lpstr>Types of Visual Media</vt:lpstr>
      <vt:lpstr>Types of Visual Media</vt:lpstr>
      <vt:lpstr>Requirement 2:</vt:lpstr>
      <vt:lpstr>Patriarchs and Prophets, chapter 41</vt:lpstr>
      <vt:lpstr>Patriarchs and Prophets, chapter 41</vt:lpstr>
      <vt:lpstr>Patriarchs and Prophets, chapter 41</vt:lpstr>
      <vt:lpstr>How does this relate to visual media consumption, how are your senses and your awareness of the surroundings impacted?</vt:lpstr>
      <vt:lpstr>Requirement 3:</vt:lpstr>
      <vt:lpstr>The various ratings systems for video games, movies, and television programs.</vt:lpstr>
      <vt:lpstr>Games</vt:lpstr>
      <vt:lpstr>Games</vt:lpstr>
      <vt:lpstr>Games</vt:lpstr>
      <vt:lpstr>Games</vt:lpstr>
      <vt:lpstr>Games</vt:lpstr>
      <vt:lpstr>Games</vt:lpstr>
      <vt:lpstr>Movies</vt:lpstr>
      <vt:lpstr>Philippians 4:8 says the following:</vt:lpstr>
      <vt:lpstr>Compare and contrast the various ratings systems for video games, movies, and television programs with the guidance provided in Philippians 4:8.</vt:lpstr>
      <vt:lpstr>Discuss the importance of parental involvement in the selection of media.</vt:lpstr>
      <vt:lpstr>Discuss the impact violence in visual media plays in shaping society and its expectations.</vt:lpstr>
      <vt:lpstr>Discuss the impact violence in visual media plays in shaping society and its expectations.</vt:lpstr>
      <vt:lpstr>Discuss the impact violence in visual media plays in shaping society and its expectations.</vt:lpstr>
      <vt:lpstr>Discuss the impact violence in visual media plays in shaping society and its expectations.</vt:lpstr>
      <vt:lpstr>Discuss the impact violence in visual media plays in shaping society and its expectations.</vt:lpstr>
      <vt:lpstr>Requirements</vt:lpstr>
      <vt:lpstr>News Evaluation</vt:lpstr>
      <vt:lpstr>7. Search the writings of Ellen White for counsel on the wise use of time. Select and read a passage discovered during your search.</vt:lpstr>
      <vt:lpstr>7. Search the writings of Ellen White for counsel on the wise use of time. Select and read a passage discovered during your search.</vt:lpstr>
      <vt:lpstr>Requirement 8</vt:lpstr>
      <vt:lpstr>Requirement 8</vt:lpstr>
      <vt:lpstr>Requirement 8</vt:lpstr>
      <vt:lpstr>Requirement 9</vt:lpstr>
      <vt:lpstr>Visual media is seen on</vt:lpstr>
      <vt:lpstr>Requirement 9</vt:lpstr>
      <vt:lpstr>Requirement 10</vt:lpstr>
      <vt:lpstr>Requirement 1: Recap</vt:lpstr>
      <vt:lpstr>Requirement 2: Recap</vt:lpstr>
      <vt:lpstr>Requirement 3: Recap</vt:lpstr>
      <vt:lpstr>Discuss the importance of parental involvement in the selection of media.</vt:lpstr>
      <vt:lpstr>Requirement 5: Recap</vt:lpstr>
      <vt:lpstr>News Evaluation</vt:lpstr>
      <vt:lpstr>Requirement 8</vt:lpstr>
      <vt:lpstr>Requirement 9</vt:lpstr>
      <vt:lpstr>Requirement 10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Media Critic</dc:title>
  <dc:creator>Jim Botha</dc:creator>
  <cp:lastModifiedBy>Jim Botha</cp:lastModifiedBy>
  <cp:revision>1</cp:revision>
  <dcterms:created xsi:type="dcterms:W3CDTF">2020-05-11T21:35:11Z</dcterms:created>
  <dcterms:modified xsi:type="dcterms:W3CDTF">2020-05-11T21:37:49Z</dcterms:modified>
</cp:coreProperties>
</file>