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4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</p:sldIdLst>
  <p:sldSz cx="9144000" cy="5143500" type="screen16x9"/>
  <p:notesSz cx="6858000" cy="9144000"/>
  <p:embeddedFontLst>
    <p:embeddedFont>
      <p:font typeface="Arial Narrow" panose="020B0606020202030204" pitchFamily="34" charset="0"/>
      <p:regular r:id="rId49"/>
      <p:bold r:id="rId50"/>
      <p:italic r:id="rId51"/>
      <p:boldItalic r:id="rId52"/>
    </p:embeddedFont>
    <p:embeddedFont>
      <p:font typeface="Righteous" panose="020B0604020202020204" charset="0"/>
      <p:regular r:id="rId53"/>
    </p:embeddedFont>
    <p:embeddedFont>
      <p:font typeface="Verdana" panose="020B0604030504040204" pitchFamily="34" charset="0"/>
      <p:regular r:id="rId54"/>
      <p:bold r:id="rId55"/>
      <p:italic r:id="rId56"/>
      <p:boldItalic r:id="rId5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6" d="100"/>
          <a:sy n="116" d="100"/>
        </p:scale>
        <p:origin x="75" y="3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5.fntdata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4.fntdata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8" Type="http://schemas.openxmlformats.org/officeDocument/2006/relationships/slide" Target="slides/slide4.xml"/><Relationship Id="rId51" Type="http://schemas.openxmlformats.org/officeDocument/2006/relationships/font" Target="fonts/font3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77536a4125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77536a4125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40cf1ca5bb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40cf1ca5bb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40cf1ca5bb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40cf1ca5bb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40cf1ca5bb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40cf1ca5bb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40cf1ca5bb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40cf1ca5bb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76f8f27a52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76f8f27a52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76f8f27a52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76f8f27a52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Notice that this is a big list, not JUST about telling the future.  “Messenger” would be the key word!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77536a4125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77536a4125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77536a4125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77536a4125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76f8f27a52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76f8f27a52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Sometimes we have equated prophets and prophecy to fear and foreboding.  God has intended the opposite -- he wishes to give us prophets and prophecy to “inform” us so that we do not need to be anxious how the future.  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77536a412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77536a412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Sometimes we have equated prophets and prophecy to fear and foreboding.  God has intended the opposite -- he wishes to give us prophets and prophecy to “inform” us so that we do not need to be anxious how the future.  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773e4aa472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773e4aa472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773e4aa472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773e4aa472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40cf1ca5bb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40cf1ca5bb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76f8f27a52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76f8f27a52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76f8f27a52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76f8f27a52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76f8f27a52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76f8f27a52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Requirement 8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https://www.ellengwhitetruth.com/her-ministry/10-tests-of-a-prophet</a:t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6f8f27a52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6f8f27a52_0_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Requirement 8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https://www.ellengwhitetruth.com/her-ministry/10-tests-of-a-prophet</a:t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77536a4125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77536a4125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77536a4125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77536a4125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424db13010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424db13010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Requirement 8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https://www.ellengwhitetruth.com/her-ministry/10-tests-of-a-prophet</a:t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424db13010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424db13010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424db13010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424db13010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76f8f27a52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76f8f27a52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44d8431ddd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44d8431ddd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495ce7cb74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495ce7cb74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495ce7cb74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495ce7cb74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495ce7cb74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495ce7cb74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495ce7cb74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495ce7cb74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4c7fc6df8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4c7fc6df8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495ce7cb74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495ce7cb74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4c7fc6df8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4c7fc6df8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77536a4125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77536a4125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76f8f27a52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76f8f27a52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76f8f27a52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76f8f27a52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76f8f27a52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76f8f27a52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76f8f27a52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76f8f27a52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77536a4125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77536a4125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77536a4125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1" name="Google Shape;351;g77536a4125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51d5d6fe7_1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51d5d6fe7_1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76f8f27a52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Google Shape;368;g76f8f27a52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424db13010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424db13010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600"/>
              <a:buFont typeface="Arial Narrow"/>
              <a:buNone/>
              <a:defRPr sz="2600">
                <a:latin typeface="Arial Narrow"/>
                <a:ea typeface="Arial Narrow"/>
                <a:cs typeface="Arial Narrow"/>
                <a:sym typeface="Arial Narrow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Font typeface="Arial Narrow"/>
              <a:buNone/>
              <a:defRPr sz="3600" b="1">
                <a:latin typeface="Arial Narrow"/>
                <a:ea typeface="Arial Narrow"/>
                <a:cs typeface="Arial Narrow"/>
                <a:sym typeface="Arial Narr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●"/>
              <a:defRPr sz="2200">
                <a:solidFill>
                  <a:srgbClr val="FFFFFF"/>
                </a:solidFill>
              </a:defRPr>
            </a:lvl1pPr>
            <a:lvl2pPr marL="914400" lvl="1" indent="-381000">
              <a:spcBef>
                <a:spcPts val="1600"/>
              </a:spcBef>
              <a:spcAft>
                <a:spcPts val="0"/>
              </a:spcAft>
              <a:buClr>
                <a:srgbClr val="EFEFEF"/>
              </a:buClr>
              <a:buSzPts val="2400"/>
              <a:buChar char="○"/>
              <a:defRPr sz="2400">
                <a:solidFill>
                  <a:srgbClr val="EFEFEF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0" name="Google Shape;20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1675" y="65125"/>
            <a:ext cx="1890675" cy="155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345850"/>
            <a:ext cx="8520600" cy="6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Char char="●"/>
              <a:defRPr sz="3000">
                <a:solidFill>
                  <a:srgbClr val="FFFFFF"/>
                </a:solidFill>
              </a:defRPr>
            </a:lvl1pPr>
            <a:lvl2pPr marL="914400" lvl="1" indent="-381000">
              <a:spcBef>
                <a:spcPts val="1600"/>
              </a:spcBef>
              <a:spcAft>
                <a:spcPts val="0"/>
              </a:spcAft>
              <a:buClr>
                <a:srgbClr val="EFEFEF"/>
              </a:buClr>
              <a:buSzPts val="2400"/>
              <a:buChar char="○"/>
              <a:defRPr sz="2400">
                <a:solidFill>
                  <a:srgbClr val="EFEFEF"/>
                </a:solidFill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Char char="●"/>
              <a:defRPr sz="3000">
                <a:solidFill>
                  <a:srgbClr val="F3F3F3"/>
                </a:solidFill>
              </a:defRPr>
            </a:lvl1pPr>
            <a:lvl2pPr marL="914400" lvl="1" indent="-381000">
              <a:spcBef>
                <a:spcPts val="1600"/>
              </a:spcBef>
              <a:spcAft>
                <a:spcPts val="0"/>
              </a:spcAft>
              <a:buClr>
                <a:srgbClr val="EFEFEF"/>
              </a:buClr>
              <a:buSzPts val="2400"/>
              <a:buChar char="○"/>
              <a:defRPr sz="2400">
                <a:solidFill>
                  <a:srgbClr val="EFEFEF"/>
                </a:solidFill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rdclouds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egateway.com/passage/?search=Genesis%2041%3A25-32&amp;version=NIV&amp;interface=print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egateway.com/passage/?search=jonah+3-4&amp;version=NKJV&amp;interface=print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hyperlink" Target="http://www.dsmedia.org/resources/illustrations/sweet-publishin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egateway.com/passage/?search=Daniel+4-5&amp;version=NKJV&amp;interface=print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egateway.com/passage/?search=Revelation+21%3A1-8&amp;version=NIV&amp;interface=print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lengwhitetruth.com/her-ministry/10-tests-of-a-prophet" TargetMode="Externa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Pastor/Teacher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Mark O’Ffill</a:t>
            </a:r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NAD Honors Task-force Chair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Wiki.pathfindersonline.org</a:t>
            </a:r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58" name="Google Shape;58;p13"/>
          <p:cNvPicPr preferRelativeResize="0"/>
          <p:nvPr/>
        </p:nvPicPr>
        <p:blipFill rotWithShape="1">
          <a:blip r:embed="rId3">
            <a:alphaModFix/>
          </a:blip>
          <a:srcRect l="6041" t="1078"/>
          <a:stretch/>
        </p:blipFill>
        <p:spPr>
          <a:xfrm>
            <a:off x="4955800" y="262550"/>
            <a:ext cx="1711050" cy="2702150"/>
          </a:xfrm>
          <a:prstGeom prst="rect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4">
            <a:alphaModFix/>
          </a:blip>
          <a:srcRect l="16715" t="10683" r="16582" b="17327"/>
          <a:stretch/>
        </p:blipFill>
        <p:spPr>
          <a:xfrm>
            <a:off x="6849800" y="262550"/>
            <a:ext cx="2002900" cy="2702150"/>
          </a:xfrm>
          <a:prstGeom prst="rect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0" name="Google Shape;60;p13"/>
          <p:cNvPicPr preferRelativeResize="0"/>
          <p:nvPr/>
        </p:nvPicPr>
        <p:blipFill rotWithShape="1">
          <a:blip r:embed="rId5">
            <a:alphaModFix/>
          </a:blip>
          <a:srcRect l="14692" t="22427" r="14770" b="32438"/>
          <a:stretch/>
        </p:blipFill>
        <p:spPr>
          <a:xfrm>
            <a:off x="4922050" y="3167050"/>
            <a:ext cx="3930650" cy="1886245"/>
          </a:xfrm>
          <a:prstGeom prst="rect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ctrTitle"/>
          </p:nvPr>
        </p:nvSpPr>
        <p:spPr>
          <a:xfrm>
            <a:off x="2391300" y="-106125"/>
            <a:ext cx="1311300" cy="4696800"/>
          </a:xfrm>
          <a:prstGeom prst="rect">
            <a:avLst/>
          </a:prstGeom>
          <a:effectLst>
            <a:outerShdw blurRad="100013" dist="171450" dir="9900000" algn="bl" rotWithShape="0">
              <a:srgbClr val="EFEFEF">
                <a:alpha val="50000"/>
              </a:srgbClr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R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O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H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E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T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S</a:t>
            </a:r>
            <a:endParaRPr sz="3600"/>
          </a:p>
        </p:txBody>
      </p:sp>
      <p:sp>
        <p:nvSpPr>
          <p:cNvPr id="66" name="Google Shape;66;p14"/>
          <p:cNvSpPr txBox="1">
            <a:spLocks noGrp="1"/>
          </p:cNvSpPr>
          <p:nvPr>
            <p:ph type="subTitle" idx="1"/>
          </p:nvPr>
        </p:nvSpPr>
        <p:spPr>
          <a:xfrm>
            <a:off x="3702600" y="4174475"/>
            <a:ext cx="55188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E-Honour</a:t>
            </a:r>
            <a:endParaRPr/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14274" y="297900"/>
            <a:ext cx="4536600" cy="3404700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noFill/>
          <a:ln w="76200" cap="flat" cmpd="sng">
            <a:solidFill>
              <a:srgbClr val="F3F3F3"/>
            </a:solidFill>
            <a:prstDash val="solid"/>
            <a:round/>
            <a:headEnd type="none" w="sm" len="sm"/>
            <a:tailEnd type="none" w="sm" len="sm"/>
          </a:ln>
          <a:effectLst>
            <a:outerShdw blurRad="128588" dist="104775" dir="9600000" algn="bl" rotWithShape="0">
              <a:srgbClr val="F3F3F3">
                <a:alpha val="50000"/>
              </a:srgbClr>
            </a:outerShdw>
          </a:effectLst>
        </p:spPr>
      </p:pic>
      <p:pic>
        <p:nvPicPr>
          <p:cNvPr id="68" name="Google Shape;6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1026" y="2700868"/>
            <a:ext cx="2099700" cy="2266200"/>
          </a:xfrm>
          <a:prstGeom prst="flowChartMagneticTape">
            <a:avLst/>
          </a:prstGeom>
          <a:noFill/>
          <a:ln w="76200" cap="flat" cmpd="sng">
            <a:solidFill>
              <a:srgbClr val="F3F3F3"/>
            </a:solidFill>
            <a:prstDash val="solid"/>
            <a:round/>
            <a:headEnd type="none" w="sm" len="sm"/>
            <a:tailEnd type="none" w="sm" len="sm"/>
          </a:ln>
          <a:effectLst>
            <a:outerShdw blurRad="185738" dist="161925" dir="7740000" algn="bl" rotWithShape="0">
              <a:srgbClr val="F3F3F3">
                <a:alpha val="50000"/>
              </a:srgbClr>
            </a:outerShdw>
          </a:effectLst>
        </p:spPr>
      </p:pic>
      <p:sp>
        <p:nvSpPr>
          <p:cNvPr id="69" name="Google Shape;69;p14"/>
          <p:cNvSpPr txBox="1">
            <a:spLocks noGrp="1"/>
          </p:cNvSpPr>
          <p:nvPr>
            <p:ph type="ctrTitle"/>
          </p:nvPr>
        </p:nvSpPr>
        <p:spPr>
          <a:xfrm>
            <a:off x="3060625" y="533150"/>
            <a:ext cx="1311300" cy="4696800"/>
          </a:xfrm>
          <a:prstGeom prst="rect">
            <a:avLst/>
          </a:prstGeom>
          <a:effectLst>
            <a:outerShdw blurRad="114300" dist="161925" dir="9360000" algn="bl" rotWithShape="0">
              <a:srgbClr val="D9D9D9">
                <a:alpha val="50000"/>
              </a:srgbClr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R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O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P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H</a:t>
            </a:r>
            <a:endParaRPr sz="36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E</a:t>
            </a:r>
            <a:br>
              <a:rPr lang="en" sz="3600"/>
            </a:br>
            <a:r>
              <a:rPr lang="en" sz="3600"/>
              <a:t>C</a:t>
            </a:r>
            <a:br>
              <a:rPr lang="en" sz="3600"/>
            </a:br>
            <a:r>
              <a:rPr lang="en" sz="3600"/>
              <a:t>Y</a:t>
            </a:r>
            <a:endParaRPr sz="3600"/>
          </a:p>
        </p:txBody>
      </p:sp>
      <p:pic>
        <p:nvPicPr>
          <p:cNvPr id="70" name="Google Shape;7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1025" y="334925"/>
            <a:ext cx="2099700" cy="17277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Goals:</a:t>
            </a:r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64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" sz="2800"/>
              <a:t>Earn the Prophets and Prophecy honor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" sz="2800"/>
              <a:t>Learn about what PRINCIPLES the </a:t>
            </a:r>
            <a:r>
              <a:rPr lang="en" sz="2800" u="sng"/>
              <a:t>Bible</a:t>
            </a:r>
            <a:r>
              <a:rPr lang="en" sz="2800"/>
              <a:t> uses to define and “perform” prophecy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" sz="2800"/>
              <a:t>Learn about the jobs of Prophets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" sz="2800"/>
              <a:t>Evaluate prophecies that have come true</a:t>
            </a:r>
            <a:endParaRPr sz="280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" sz="2800"/>
              <a:t>Explore prophecies of events still in the future</a:t>
            </a:r>
            <a:endParaRPr sz="28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Find out what the Bible really says about the end times.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Brainstorm - </a:t>
            </a:r>
            <a:br>
              <a:rPr lang="en"/>
            </a:br>
            <a:r>
              <a:rPr lang="en"/>
              <a:t>What words come to mind….</a:t>
            </a:r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1"/>
          </p:nvPr>
        </p:nvSpPr>
        <p:spPr>
          <a:xfrm>
            <a:off x="311700" y="1599250"/>
            <a:ext cx="8520600" cy="296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When you think about “Prophets and Prophecy”?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(include names and Bible books as necessary)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https://www.wordclouds.com/</a:t>
            </a:r>
            <a:r>
              <a:rPr lang="en"/>
              <a:t>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>
            <a:spLocks noGrp="1"/>
          </p:cNvSpPr>
          <p:nvPr>
            <p:ph type="title"/>
          </p:nvPr>
        </p:nvSpPr>
        <p:spPr>
          <a:xfrm>
            <a:off x="1013725" y="450150"/>
            <a:ext cx="58443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&lt;Put word cloud here&gt;</a:t>
            </a:r>
            <a:endParaRPr/>
          </a:p>
        </p:txBody>
      </p:sp>
      <p:pic>
        <p:nvPicPr>
          <p:cNvPr id="88" name="Google Shape;8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04557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95" name="Google Shape;95;p18"/>
          <p:cNvPicPr preferRelativeResize="0"/>
          <p:nvPr/>
        </p:nvPicPr>
        <p:blipFill rotWithShape="1">
          <a:blip r:embed="rId3">
            <a:alphaModFix/>
          </a:blip>
          <a:srcRect t="14564" b="12538"/>
          <a:stretch/>
        </p:blipFill>
        <p:spPr>
          <a:xfrm>
            <a:off x="0" y="0"/>
            <a:ext cx="9144000" cy="5274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Define:  Prophet</a:t>
            </a:r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Webster's dictionary defines prophet as </a:t>
            </a:r>
            <a:br>
              <a:rPr lang="en" sz="2400"/>
            </a:br>
            <a:r>
              <a:rPr lang="en" sz="2400"/>
              <a:t>"one who utters divinely inspired revelations."</a:t>
            </a:r>
            <a:br>
              <a:rPr lang="en" sz="2400"/>
            </a:b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000" i="1"/>
              <a:t>The role of the prophet is laid out in the Bible: "I will raise up for them a Prophet like you from among their brethren, and will put My words in His mouth, and He shall speak to them all that I command Him. And it shall be that whoever will not hear My words, which He speaks in My name, I will require it of him" (Deuteronomy 18:18-19, NKJV).</a:t>
            </a:r>
            <a:endParaRPr sz="2000" i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02" name="Google Shape;102;p19"/>
          <p:cNvSpPr txBox="1"/>
          <p:nvPr/>
        </p:nvSpPr>
        <p:spPr>
          <a:xfrm>
            <a:off x="6934625" y="4703575"/>
            <a:ext cx="19167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Define:  Prophet</a:t>
            </a:r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" sz="2800"/>
              <a:t>Responsible godly messenger</a:t>
            </a:r>
            <a:endParaRPr sz="28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Warns people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Carries difficult messages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Helps people get closer to God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Tells future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Has vision/dreams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Non gender-specific  / non age-specific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Listens to God and reflects His character</a:t>
            </a:r>
            <a:endParaRPr sz="2000"/>
          </a:p>
        </p:txBody>
      </p:sp>
      <p:sp>
        <p:nvSpPr>
          <p:cNvPr id="109" name="Google Shape;109;p20"/>
          <p:cNvSpPr txBox="1"/>
          <p:nvPr/>
        </p:nvSpPr>
        <p:spPr>
          <a:xfrm>
            <a:off x="6934625" y="4703575"/>
            <a:ext cx="19167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Define Prophecy</a:t>
            </a:r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Prophecy is the foretelling or prediction of what is to come </a:t>
            </a:r>
            <a:br>
              <a:rPr lang="en"/>
            </a:br>
            <a:r>
              <a:rPr lang="en" sz="2800" b="1"/>
              <a:t>or</a:t>
            </a:r>
            <a:r>
              <a:rPr lang="en"/>
              <a:t> something that is declared by a prophet, including a prediction, instruction, or exhortation (think Jonah).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br>
              <a:rPr lang="en"/>
            </a:br>
            <a:r>
              <a:rPr lang="en" i="1"/>
              <a:t>God uses prophecy to send a divine message to His church. Sometimes the message is for the church when it is given; other times the message is to be opened to the understanding of a people at a later time.</a:t>
            </a:r>
            <a:endParaRPr i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16" name="Google Shape;116;p21"/>
          <p:cNvSpPr txBox="1"/>
          <p:nvPr/>
        </p:nvSpPr>
        <p:spPr>
          <a:xfrm>
            <a:off x="6934625" y="4703575"/>
            <a:ext cx="19167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#6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Prophecy for God’s church</a:t>
            </a:r>
            <a:endParaRPr/>
          </a:p>
        </p:txBody>
      </p:sp>
      <p:sp>
        <p:nvSpPr>
          <p:cNvPr id="122" name="Google Shape;122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God promises that he will communicate with His people</a:t>
            </a:r>
            <a:br>
              <a:rPr lang="en"/>
            </a:br>
            <a:r>
              <a:rPr lang="en"/>
              <a:t>Every time something  is going to happen! 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He values His people and His church too much to surprise them!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“Surely the Sovereign Lord does nothing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    without revealing his plan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    to his servants the prophets.”  </a:t>
            </a:r>
            <a:br>
              <a:rPr lang="en"/>
            </a:br>
            <a:r>
              <a:rPr lang="en"/>
              <a:t>~Amos 3:7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23" name="Google Shape;123;p22"/>
          <p:cNvSpPr txBox="1"/>
          <p:nvPr/>
        </p:nvSpPr>
        <p:spPr>
          <a:xfrm>
            <a:off x="76625" y="4703575"/>
            <a:ext cx="19167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#6</a:t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124" name="Google Shape;12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7352" y="2784600"/>
            <a:ext cx="3314948" cy="2211175"/>
          </a:xfrm>
          <a:prstGeom prst="rect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888" y="141049"/>
            <a:ext cx="8214225" cy="4107100"/>
          </a:xfrm>
          <a:prstGeom prst="rect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888" y="141049"/>
            <a:ext cx="8214225" cy="4107100"/>
          </a:xfrm>
          <a:prstGeom prst="rect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35" name="Google Shape;135;p24"/>
          <p:cNvSpPr txBox="1"/>
          <p:nvPr/>
        </p:nvSpPr>
        <p:spPr>
          <a:xfrm>
            <a:off x="860375" y="956525"/>
            <a:ext cx="7367700" cy="24936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Righteous"/>
                <a:ea typeface="Righteous"/>
                <a:cs typeface="Righteous"/>
                <a:sym typeface="Righteous"/>
              </a:rPr>
              <a:t>Sometimes we have equated prophets and prophecy to fear and foreboding.  God has intended the opposite -- he wishes to give us prophets and prophecy to “inform” us so that we do not need to be anxious about the future. </a:t>
            </a:r>
            <a:r>
              <a:rPr lang="en" sz="2400">
                <a:solidFill>
                  <a:srgbClr val="FFFFFF"/>
                </a:solidFill>
                <a:latin typeface="Righteous"/>
                <a:ea typeface="Righteous"/>
                <a:cs typeface="Righteous"/>
                <a:sym typeface="Righteous"/>
              </a:rPr>
              <a:t> </a:t>
            </a:r>
            <a:endParaRPr sz="2400">
              <a:solidFill>
                <a:srgbClr val="FFFFFF"/>
              </a:solidFill>
              <a:latin typeface="Righteous"/>
              <a:ea typeface="Righteous"/>
              <a:cs typeface="Righteous"/>
              <a:sym typeface="Righteou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Righteous"/>
              <a:ea typeface="Righteous"/>
              <a:cs typeface="Righteous"/>
              <a:sym typeface="Righteou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FFFF"/>
                </a:solidFill>
                <a:latin typeface="Righteous"/>
                <a:ea typeface="Righteous"/>
                <a:cs typeface="Righteous"/>
                <a:sym typeface="Righteous"/>
              </a:rPr>
              <a:t>1 Corinthians 14:3 (NLT)</a:t>
            </a:r>
            <a:br>
              <a:rPr lang="en" sz="2400">
                <a:solidFill>
                  <a:srgbClr val="FFFFFF"/>
                </a:solidFill>
                <a:latin typeface="Righteous"/>
                <a:ea typeface="Righteous"/>
                <a:cs typeface="Righteous"/>
                <a:sym typeface="Righteous"/>
              </a:rPr>
            </a:br>
            <a:r>
              <a:rPr lang="en" sz="2400">
                <a:solidFill>
                  <a:srgbClr val="FFFFFF"/>
                </a:solidFill>
                <a:latin typeface="Righteous"/>
                <a:ea typeface="Righteous"/>
                <a:cs typeface="Righteous"/>
                <a:sym typeface="Righteous"/>
              </a:rPr>
              <a:t>But one who prophesies strengthens others, encourages them, and comforts them.</a:t>
            </a:r>
            <a:endParaRPr sz="2400">
              <a:solidFill>
                <a:srgbClr val="FFFFFF"/>
              </a:solidFill>
              <a:latin typeface="Righteous"/>
              <a:ea typeface="Righteous"/>
              <a:cs typeface="Righteous"/>
              <a:sym typeface="Righteou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5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Who are some of the Prophets?</a:t>
            </a:r>
            <a:endParaRPr/>
          </a:p>
        </p:txBody>
      </p:sp>
      <p:sp>
        <p:nvSpPr>
          <p:cNvPr id="141" name="Google Shape;141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Old Testament</a:t>
            </a:r>
            <a:endParaRPr/>
          </a:p>
          <a:p>
            <a:pPr marL="457200" lvl="0" indent="-368300" algn="l" rtl="0">
              <a:spcBef>
                <a:spcPts val="1600"/>
              </a:spcBef>
              <a:spcAft>
                <a:spcPts val="0"/>
              </a:spcAft>
              <a:buSzPts val="2200"/>
              <a:buChar char="●"/>
            </a:pPr>
            <a:r>
              <a:rPr lang="en"/>
              <a:t>non-Writers (1 Chronicles 29:29)</a:t>
            </a:r>
            <a:endParaRPr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brainstorm</a:t>
            </a:r>
            <a:endParaRPr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/>
              <a:t>Writers</a:t>
            </a:r>
            <a:endParaRPr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Major</a:t>
            </a:r>
            <a:endParaRPr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Minor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42" name="Google Shape;142;p25"/>
          <p:cNvSpPr txBox="1"/>
          <p:nvPr/>
        </p:nvSpPr>
        <p:spPr>
          <a:xfrm>
            <a:off x="6934625" y="4703575"/>
            <a:ext cx="19167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#2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Open Your Bible to the Title Page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Find the list of “prophets books” in the Old Testament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7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Who are some of the Prophets (OT)?</a:t>
            </a:r>
            <a:endParaRPr/>
          </a:p>
        </p:txBody>
      </p:sp>
      <p:sp>
        <p:nvSpPr>
          <p:cNvPr id="153" name="Google Shape;153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Major: Isaiah, Jeremiah, Ezekiel, Daniel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Minor: Hosea, Joel, Amos, Obadiah, Jonah, Micah, Nahum, Habakkuk, Zephaniah, Haggai, Zechariah, Malachi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Non-writers: Samuel, Nathan, Gad (1 Chron. 29:29), Elijah, Elisha, Enoch, Moses, Abraham...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54" name="Google Shape;154;p27"/>
          <p:cNvSpPr txBox="1"/>
          <p:nvPr/>
        </p:nvSpPr>
        <p:spPr>
          <a:xfrm>
            <a:off x="6934625" y="4703575"/>
            <a:ext cx="19167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#2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8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the difference?</a:t>
            </a:r>
            <a:endParaRPr/>
          </a:p>
        </p:txBody>
      </p:sp>
      <p:sp>
        <p:nvSpPr>
          <p:cNvPr id="160" name="Google Shape;160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 b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400" b="1"/>
              <a:t>How much they chose to write down (or have written down for them)!</a:t>
            </a:r>
            <a:endParaRPr sz="3400" b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400" b="1"/>
              <a:t>Ex. Isaiah has 66 chapters whereas </a:t>
            </a:r>
            <a:br>
              <a:rPr lang="en" sz="2400" b="1"/>
            </a:br>
            <a:r>
              <a:rPr lang="en" sz="2400" b="1"/>
              <a:t>Obadiah has 1 chapter</a:t>
            </a:r>
            <a:endParaRPr sz="2400" b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61" name="Google Shape;161;p28"/>
          <p:cNvSpPr txBox="1"/>
          <p:nvPr/>
        </p:nvSpPr>
        <p:spPr>
          <a:xfrm>
            <a:off x="6934625" y="4703575"/>
            <a:ext cx="19167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#3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9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New Testament Prophets</a:t>
            </a:r>
            <a:endParaRPr/>
          </a:p>
        </p:txBody>
      </p:sp>
      <p:sp>
        <p:nvSpPr>
          <p:cNvPr id="167" name="Google Shape;167;p29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Find the Prophet / Why a prophet?</a:t>
            </a:r>
            <a:endParaRPr/>
          </a:p>
        </p:txBody>
      </p:sp>
      <p:sp>
        <p:nvSpPr>
          <p:cNvPr id="168" name="Google Shape;168;p29"/>
          <p:cNvSpPr txBox="1"/>
          <p:nvPr/>
        </p:nvSpPr>
        <p:spPr>
          <a:xfrm>
            <a:off x="7925225" y="4703575"/>
            <a:ext cx="10890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#4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0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New Testament Prophets</a:t>
            </a:r>
            <a:endParaRPr/>
          </a:p>
        </p:txBody>
      </p:sp>
      <p:sp>
        <p:nvSpPr>
          <p:cNvPr id="174" name="Google Shape;174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Matthew 11:8-10 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John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Acts 21:10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Agabus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Acts 15:32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Silas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Revelation 1:1-4a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John (the Revelator)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Matthew 21:11 / Luke 24:19 (and 23 other places in the NT)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Jesus</a:t>
            </a:r>
            <a:endParaRPr sz="2200"/>
          </a:p>
        </p:txBody>
      </p:sp>
      <p:sp>
        <p:nvSpPr>
          <p:cNvPr id="175" name="Google Shape;175;p30"/>
          <p:cNvSpPr txBox="1"/>
          <p:nvPr/>
        </p:nvSpPr>
        <p:spPr>
          <a:xfrm>
            <a:off x="7925225" y="4703575"/>
            <a:ext cx="10890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#4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1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Women Prophets</a:t>
            </a:r>
            <a:endParaRPr/>
          </a:p>
        </p:txBody>
      </p:sp>
      <p:sp>
        <p:nvSpPr>
          <p:cNvPr id="181" name="Google Shape;181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Micah 6:4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Miriam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Judges 4:4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Deborah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2 Kings 22:14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Huldah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Isaiah 8:3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Isaiah’s wife (yeah, betcha didn’t know that!)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Nehemiah 6:14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Noadiah</a:t>
            </a:r>
            <a:endParaRPr sz="2200"/>
          </a:p>
        </p:txBody>
      </p:sp>
      <p:sp>
        <p:nvSpPr>
          <p:cNvPr id="182" name="Google Shape;182;p31"/>
          <p:cNvSpPr txBox="1"/>
          <p:nvPr/>
        </p:nvSpPr>
        <p:spPr>
          <a:xfrm>
            <a:off x="7925225" y="4703575"/>
            <a:ext cx="10890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#5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2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80+ Prophecies About Jesus</a:t>
            </a:r>
            <a:endParaRPr/>
          </a:p>
        </p:txBody>
      </p:sp>
      <p:sp>
        <p:nvSpPr>
          <p:cNvPr id="188" name="Google Shape;188;p32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Fulfilled!</a:t>
            </a:r>
            <a:endParaRPr/>
          </a:p>
        </p:txBody>
      </p:sp>
      <p:sp>
        <p:nvSpPr>
          <p:cNvPr id="189" name="Google Shape;189;p32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90" name="Google Shape;19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3863" y="800400"/>
            <a:ext cx="4348275" cy="3261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3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Are All “Prophets” Legitimate?</a:t>
            </a:r>
            <a:endParaRPr/>
          </a:p>
        </p:txBody>
      </p:sp>
      <p:sp>
        <p:nvSpPr>
          <p:cNvPr id="196" name="Google Shape;196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NO!  </a:t>
            </a:r>
            <a:br>
              <a:rPr lang="en"/>
            </a:br>
            <a:r>
              <a:rPr lang="en"/>
              <a:t>Throughout history God challenges us to “test” those who claim to be His messengers!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Deuteronomy 18:22, 1 John 4:1-3, Jeremiah 23:28-32</a:t>
            </a:r>
            <a:endParaRPr/>
          </a:p>
        </p:txBody>
      </p:sp>
      <p:sp>
        <p:nvSpPr>
          <p:cNvPr id="197" name="Google Shape;197;p33"/>
          <p:cNvSpPr txBox="1"/>
          <p:nvPr/>
        </p:nvSpPr>
        <p:spPr>
          <a:xfrm>
            <a:off x="7925225" y="4703575"/>
            <a:ext cx="10890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#8a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4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 of Biblical Prophet Tests</a:t>
            </a:r>
            <a:endParaRPr/>
          </a:p>
        </p:txBody>
      </p:sp>
      <p:sp>
        <p:nvSpPr>
          <p:cNvPr id="203" name="Google Shape;203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Give messages that harmonize with the Bible (Isaiah 8:20)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Make predictions that “come to pass” (Jeremiah 28:9)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Teach that Jesus came in the flesh (1 John 4:1–3)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Have a Christ-like character (Matthew 7:16–20).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Glorify God rather than themselves (John 16:13)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Do not give their own private interpretations (2 Peter 1:20, 21)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Point out sin (Micah 3:5–8)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/>
              <a:t>Warns of coming judgment (Matthew 24:20-21)</a:t>
            </a:r>
            <a:endParaRPr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Edify the church (1 Corinthians 14:3, 4)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Are obedient to the will of God (Deuteronomy 18:18)</a:t>
            </a:r>
            <a:endParaRPr/>
          </a:p>
        </p:txBody>
      </p:sp>
      <p:sp>
        <p:nvSpPr>
          <p:cNvPr id="204" name="Google Shape;204;p34"/>
          <p:cNvSpPr txBox="1"/>
          <p:nvPr/>
        </p:nvSpPr>
        <p:spPr>
          <a:xfrm>
            <a:off x="7925225" y="4703575"/>
            <a:ext cx="10890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#8b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Applying the Tests</a:t>
            </a:r>
            <a:endParaRPr/>
          </a:p>
        </p:txBody>
      </p:sp>
      <p:sp>
        <p:nvSpPr>
          <p:cNvPr id="210" name="Google Shape;210;p35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 these prophets qualify?</a:t>
            </a:r>
            <a:endParaRPr/>
          </a:p>
        </p:txBody>
      </p:sp>
      <p:sp>
        <p:nvSpPr>
          <p:cNvPr id="211" name="Google Shape;211;p35"/>
          <p:cNvSpPr txBox="1"/>
          <p:nvPr/>
        </p:nvSpPr>
        <p:spPr>
          <a:xfrm>
            <a:off x="8426600" y="4273400"/>
            <a:ext cx="569100" cy="6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10a (partial)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6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Joseph</a:t>
            </a:r>
            <a:endParaRPr/>
          </a:p>
        </p:txBody>
      </p:sp>
      <p:sp>
        <p:nvSpPr>
          <p:cNvPr id="217" name="Google Shape;217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5729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solidFill>
                  <a:schemeClr val="hlink"/>
                </a:solidFill>
                <a:hlinkClick r:id="rId3"/>
              </a:rPr>
              <a:t>Genesis 41:25-32</a:t>
            </a:r>
            <a:r>
              <a:rPr lang="en" sz="2400"/>
              <a:t> (along w/ chp 40)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Read story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Apply tests (note, some are not mentioned one way or the other)</a:t>
            </a:r>
            <a:endParaRPr sz="2400"/>
          </a:p>
        </p:txBody>
      </p:sp>
      <p:sp>
        <p:nvSpPr>
          <p:cNvPr id="218" name="Google Shape;218;p36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#10a </a:t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219" name="Google Shape;219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32025" y="2264075"/>
            <a:ext cx="2798400" cy="1777917"/>
          </a:xfrm>
          <a:prstGeom prst="rect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7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Jonah</a:t>
            </a:r>
            <a:endParaRPr/>
          </a:p>
        </p:txBody>
      </p:sp>
      <p:sp>
        <p:nvSpPr>
          <p:cNvPr id="225" name="Google Shape;225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5693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solidFill>
                  <a:schemeClr val="hlink"/>
                </a:solidFill>
                <a:hlinkClick r:id="rId3"/>
              </a:rPr>
              <a:t>Jonah 3-4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SUMMARIZE story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Apply tests (note, some are not mentioned one way or the other)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Does Heart and Attitude affect the validity of a prophet?</a:t>
            </a:r>
            <a:endParaRPr sz="2400"/>
          </a:p>
        </p:txBody>
      </p:sp>
      <p:sp>
        <p:nvSpPr>
          <p:cNvPr id="226" name="Google Shape;226;p37"/>
          <p:cNvSpPr txBox="1"/>
          <p:nvPr/>
        </p:nvSpPr>
        <p:spPr>
          <a:xfrm>
            <a:off x="5648375" y="4027575"/>
            <a:ext cx="3447300" cy="10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rgbClr val="FFFFFF"/>
                </a:solidFill>
                <a:hlinkClick r:id="rId4"/>
              </a:rPr>
              <a:t>Biblical illustrations by Jim Padgett, courtesy of Sweet Publishing, Ft. Worth, TX, and Gospel Light, Ventura, CA. Copyright 1984. R under new license, CC-BY-SA 3.0</a:t>
            </a:r>
            <a:br>
              <a:rPr lang="en" sz="900">
                <a:solidFill>
                  <a:srgbClr val="FFFFFF"/>
                </a:solidFill>
              </a:rPr>
            </a:br>
            <a:r>
              <a:rPr lang="en" sz="900">
                <a:solidFill>
                  <a:srgbClr val="FFFFFF"/>
                </a:solidFill>
              </a:rPr>
              <a:t>https://commons.wikimedia.org/wiki/File:Book_of_Jonah_Chapter_1-3_(Bible_Illustrations_by_Sweet_Media).jpg</a:t>
            </a:r>
            <a:endParaRPr sz="900">
              <a:solidFill>
                <a:srgbClr val="FFFFFF"/>
              </a:solidFill>
            </a:endParaRPr>
          </a:p>
        </p:txBody>
      </p:sp>
      <p:sp>
        <p:nvSpPr>
          <p:cNvPr id="227" name="Google Shape;227;p37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#10b </a:t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228" name="Google Shape;228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0294" y="179575"/>
            <a:ext cx="3503469" cy="2571749"/>
          </a:xfrm>
          <a:prstGeom prst="rect">
            <a:avLst/>
          </a:prstGeom>
          <a:noFill/>
          <a:ln w="38100" cap="flat" cmpd="sng">
            <a:solidFill>
              <a:srgbClr val="F3F3F3"/>
            </a:solidFill>
            <a:prstDash val="solid"/>
            <a:round/>
            <a:headEnd type="none" w="sm" len="sm"/>
            <a:tailEnd type="none" w="sm" len="sm"/>
          </a:ln>
          <a:effectLst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8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Balaam</a:t>
            </a:r>
            <a:endParaRPr/>
          </a:p>
        </p:txBody>
      </p:sp>
      <p:sp>
        <p:nvSpPr>
          <p:cNvPr id="234" name="Google Shape;234;p3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5693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Numbers 22; Numbers 24:5-7; Num 24:17; 2 Peter 2:15, Revelation 2:14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Read story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Apply tests (note, some are not mentioned one way or the other)</a:t>
            </a:r>
            <a:endParaRPr sz="2400"/>
          </a:p>
        </p:txBody>
      </p:sp>
      <p:pic>
        <p:nvPicPr>
          <p:cNvPr id="235" name="Google Shape;235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7871" y="76200"/>
            <a:ext cx="4061600" cy="3188350"/>
          </a:xfrm>
          <a:prstGeom prst="rect">
            <a:avLst/>
          </a:prstGeom>
          <a:noFill/>
          <a:ln w="38100" cap="flat" cmpd="sng">
            <a:solidFill>
              <a:srgbClr val="F3F3F3"/>
            </a:solidFill>
            <a:prstDash val="solid"/>
            <a:round/>
            <a:headEnd type="none" w="sm" len="sm"/>
            <a:tailEnd type="none" w="sm" len="sm"/>
          </a:ln>
          <a:effectLst>
            <a:reflection endPos="30000" dist="38100" dir="5400000" fadeDir="5400012" sy="-100000" algn="bl" rotWithShape="0"/>
          </a:effectLst>
        </p:spPr>
      </p:pic>
      <p:sp>
        <p:nvSpPr>
          <p:cNvPr id="236" name="Google Shape;236;p38"/>
          <p:cNvSpPr txBox="1"/>
          <p:nvPr/>
        </p:nvSpPr>
        <p:spPr>
          <a:xfrm>
            <a:off x="5648375" y="4395000"/>
            <a:ext cx="3447300" cy="6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3F3F3"/>
                </a:solidFill>
              </a:rPr>
              <a:t>By «Валаам и ангел». Художник Густав Йегер. - http://www.duesseldorfer-auktionshaus.planetactive.com/, Public Domain, https://commons.wikimedia.org/w/index.php?curid=652778</a:t>
            </a:r>
            <a:endParaRPr sz="900">
              <a:solidFill>
                <a:srgbClr val="F3F3F3"/>
              </a:solidFill>
            </a:endParaRPr>
          </a:p>
        </p:txBody>
      </p:sp>
      <p:sp>
        <p:nvSpPr>
          <p:cNvPr id="237" name="Google Shape;237;p38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#10c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9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Daniel</a:t>
            </a:r>
            <a:endParaRPr/>
          </a:p>
        </p:txBody>
      </p:sp>
      <p:sp>
        <p:nvSpPr>
          <p:cNvPr id="243" name="Google Shape;243;p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5693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solidFill>
                  <a:schemeClr val="hlink"/>
                </a:solidFill>
                <a:hlinkClick r:id="rId3"/>
              </a:rPr>
              <a:t>Daniel </a:t>
            </a:r>
            <a:r>
              <a:rPr lang="en" sz="2400" u="sng">
                <a:solidFill>
                  <a:schemeClr val="hlink"/>
                </a:solidFill>
                <a:hlinkClick r:id="rId3"/>
              </a:rPr>
              <a:t>4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Read story (and peak into Daniel 5 for its fulfillment)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Apply tests (note, some are not mentioned one way or the other)</a:t>
            </a:r>
            <a:endParaRPr sz="2400"/>
          </a:p>
        </p:txBody>
      </p:sp>
      <p:sp>
        <p:nvSpPr>
          <p:cNvPr id="244" name="Google Shape;244;p39"/>
          <p:cNvSpPr txBox="1"/>
          <p:nvPr/>
        </p:nvSpPr>
        <p:spPr>
          <a:xfrm>
            <a:off x="5648375" y="4568875"/>
            <a:ext cx="3447300" cy="5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</a:rPr>
              <a:t>https://pxhere.com/en/photo/1105085</a:t>
            </a:r>
            <a:endParaRPr sz="900">
              <a:solidFill>
                <a:srgbClr val="FFFFFF"/>
              </a:solidFill>
            </a:endParaRPr>
          </a:p>
        </p:txBody>
      </p:sp>
      <p:pic>
        <p:nvPicPr>
          <p:cNvPr id="245" name="Google Shape;245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67557" y="70150"/>
            <a:ext cx="3776450" cy="2828675"/>
          </a:xfrm>
          <a:prstGeom prst="rect">
            <a:avLst/>
          </a:prstGeom>
          <a:noFill/>
          <a:ln w="38100" cap="flat" cmpd="sng">
            <a:solidFill>
              <a:srgbClr val="F3F3F3"/>
            </a:solidFill>
            <a:prstDash val="solid"/>
            <a:round/>
            <a:headEnd type="none" w="sm" len="sm"/>
            <a:tailEnd type="none" w="sm" len="sm"/>
          </a:ln>
          <a:effectLst>
            <a:reflection endPos="30000" dist="38100" dir="5400000" fadeDir="5400012" sy="-100000" algn="bl" rotWithShape="0"/>
          </a:effectLst>
        </p:spPr>
      </p:pic>
      <p:sp>
        <p:nvSpPr>
          <p:cNvPr id="246" name="Google Shape;246;p39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#10d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40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John</a:t>
            </a:r>
            <a:endParaRPr/>
          </a:p>
        </p:txBody>
      </p:sp>
      <p:sp>
        <p:nvSpPr>
          <p:cNvPr id="252" name="Google Shape;252;p4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5693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>
                <a:solidFill>
                  <a:schemeClr val="hlink"/>
                </a:solidFill>
                <a:hlinkClick r:id="rId3"/>
              </a:rPr>
              <a:t>Revelation 21:1-8</a:t>
            </a:r>
            <a:r>
              <a:rPr lang="en" sz="2400"/>
              <a:t> (+ Gospel of John)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Read passage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Can we apply the tests?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Trust the author?  Why?</a:t>
            </a:r>
            <a:endParaRPr sz="2400"/>
          </a:p>
        </p:txBody>
      </p:sp>
      <p:pic>
        <p:nvPicPr>
          <p:cNvPr id="253" name="Google Shape;253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9050" y="57325"/>
            <a:ext cx="3756625" cy="2803025"/>
          </a:xfrm>
          <a:prstGeom prst="rect">
            <a:avLst/>
          </a:prstGeom>
          <a:noFill/>
          <a:ln w="38100" cap="flat" cmpd="sng">
            <a:solidFill>
              <a:srgbClr val="F3F3F3"/>
            </a:solidFill>
            <a:prstDash val="solid"/>
            <a:round/>
            <a:headEnd type="none" w="sm" len="sm"/>
            <a:tailEnd type="none" w="sm" len="sm"/>
          </a:ln>
          <a:effectLst>
            <a:reflection endPos="30000" dist="38100" dir="5400000" fadeDir="5400012" sy="-100000" algn="bl" rotWithShape="0"/>
          </a:effectLst>
        </p:spPr>
      </p:pic>
      <p:sp>
        <p:nvSpPr>
          <p:cNvPr id="254" name="Google Shape;254;p40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#10e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41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When God talks ...</a:t>
            </a:r>
            <a:endParaRPr/>
          </a:p>
        </p:txBody>
      </p:sp>
      <p:sp>
        <p:nvSpPr>
          <p:cNvPr id="260" name="Google Shape;260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5886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Sometimes God has a bigger goal and uses prophecy with non-prophets.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Check out King Saul’s crazy story (1 Samuel 20:18-24)</a:t>
            </a:r>
            <a:endParaRPr/>
          </a:p>
        </p:txBody>
      </p:sp>
      <p:sp>
        <p:nvSpPr>
          <p:cNvPr id="261" name="Google Shape;261;p41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#9 </a:t>
            </a:r>
            <a:endParaRPr>
              <a:solidFill>
                <a:srgbClr val="FFFFFF"/>
              </a:solidFill>
            </a:endParaRPr>
          </a:p>
        </p:txBody>
      </p:sp>
      <p:pic>
        <p:nvPicPr>
          <p:cNvPr id="262" name="Google Shape;262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33900" y="1822750"/>
            <a:ext cx="2298400" cy="3009650"/>
          </a:xfrm>
          <a:prstGeom prst="rect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63" name="Google Shape;263;p41"/>
          <p:cNvSpPr txBox="1"/>
          <p:nvPr/>
        </p:nvSpPr>
        <p:spPr>
          <a:xfrm>
            <a:off x="6482200" y="4871400"/>
            <a:ext cx="2697000" cy="1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3F3F3"/>
                </a:solidFill>
              </a:rPr>
              <a:t>https://www.lookandlearn.com/history-images/M830068/Saul-Prophesies-with-the-Prophets</a:t>
            </a:r>
            <a:endParaRPr sz="900">
              <a:solidFill>
                <a:srgbClr val="F3F3F3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2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Matthew 24 Prophecy</a:t>
            </a:r>
            <a:endParaRPr/>
          </a:p>
        </p:txBody>
      </p:sp>
      <p:sp>
        <p:nvSpPr>
          <p:cNvPr id="269" name="Google Shape;269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READ/DISCUSS in a group the dual (two purpose) </a:t>
            </a:r>
            <a:br>
              <a:rPr lang="en"/>
            </a:br>
            <a:r>
              <a:rPr lang="en"/>
              <a:t>prophecy made by Jesus in Matthew 24, which covers both the fall of Jerusalem and the end of time. </a:t>
            </a:r>
            <a:br>
              <a:rPr lang="en"/>
            </a:br>
            <a:r>
              <a:rPr lang="en"/>
              <a:t>Create a chart showing how each phrase can apply to each time frame.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*** Combine this requirement with Requirement #14b for a great learning experience with your pastor!****</a:t>
            </a:r>
            <a:endParaRPr/>
          </a:p>
        </p:txBody>
      </p:sp>
      <p:sp>
        <p:nvSpPr>
          <p:cNvPr id="270" name="Google Shape;270;p42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#11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43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Matthew 24 Prophecy</a:t>
            </a:r>
            <a:endParaRPr/>
          </a:p>
        </p:txBody>
      </p:sp>
      <p:sp>
        <p:nvSpPr>
          <p:cNvPr id="276" name="Google Shape;276;p4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The DISCIPLES saw “the end of time” and the “end of Jerusalem/temple” as being the </a:t>
            </a:r>
            <a:r>
              <a:rPr lang="en" sz="2400">
                <a:solidFill>
                  <a:srgbClr val="FFFF00"/>
                </a:solidFill>
              </a:rPr>
              <a:t>SAME event</a:t>
            </a:r>
            <a:r>
              <a:rPr lang="en" sz="2400"/>
              <a:t>.  (vs.3 “</a:t>
            </a:r>
            <a:r>
              <a:rPr lang="en" sz="2400">
                <a:solidFill>
                  <a:srgbClr val="00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what </a:t>
            </a:r>
            <a:r>
              <a:rPr lang="en" sz="2400" i="1">
                <a:solidFill>
                  <a:srgbClr val="00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will be</a:t>
            </a:r>
            <a:r>
              <a:rPr lang="en" sz="2400">
                <a:solidFill>
                  <a:srgbClr val="00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 the sign of Your coming, and of the end of the age?”</a:t>
            </a:r>
            <a:r>
              <a:rPr lang="en" sz="2400"/>
              <a:t> )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400"/>
              <a:t>****Jesus KNEW BETTER**** but didn’t mess with their heads too much.  He knew he would </a:t>
            </a:r>
            <a:r>
              <a:rPr lang="en" sz="2400">
                <a:solidFill>
                  <a:srgbClr val="FFFF00"/>
                </a:solidFill>
              </a:rPr>
              <a:t>inspire understanding</a:t>
            </a:r>
            <a:r>
              <a:rPr lang="en" sz="2400"/>
              <a:t> in his followers at the right times in the future! </a:t>
            </a:r>
            <a:endParaRPr sz="2400"/>
          </a:p>
        </p:txBody>
      </p:sp>
      <p:sp>
        <p:nvSpPr>
          <p:cNvPr id="277" name="Google Shape;277;p43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#11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4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Mt. 24 Chart Directions</a:t>
            </a:r>
            <a:endParaRPr/>
          </a:p>
        </p:txBody>
      </p:sp>
      <p:sp>
        <p:nvSpPr>
          <p:cNvPr id="283" name="Google Shape;283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en"/>
              <a:t>Read and UNDERLINE the passage</a:t>
            </a:r>
            <a:endParaRPr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lphaLcPeriod"/>
            </a:pPr>
            <a:r>
              <a:rPr lang="en"/>
              <a:t>Red = Jerusalem Prophecy</a:t>
            </a:r>
            <a:endParaRPr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lphaLcPeriod"/>
            </a:pPr>
            <a:r>
              <a:rPr lang="en"/>
              <a:t>Blue = End times Prophecy</a:t>
            </a:r>
            <a:endParaRPr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lphaLcPeriod"/>
            </a:pPr>
            <a:r>
              <a:rPr lang="en"/>
              <a:t>Purple = BOTH times Prophecy</a:t>
            </a:r>
            <a:endParaRPr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en"/>
              <a:t>Put “Jerusalem” ID in the left part of the Venn, “End times” in the right part, and those that seem to apply to both in the middle.  </a:t>
            </a:r>
            <a:endParaRPr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AutoNum type="arabicPeriod"/>
            </a:pPr>
            <a:r>
              <a:rPr lang="en"/>
              <a:t>Show your Venn Diagram to your instructor/supervisor</a:t>
            </a:r>
            <a:endParaRPr/>
          </a:p>
        </p:txBody>
      </p:sp>
      <p:sp>
        <p:nvSpPr>
          <p:cNvPr id="284" name="Google Shape;284;p44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#11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45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Mt. 24 Chart Sample</a:t>
            </a:r>
            <a:endParaRPr/>
          </a:p>
        </p:txBody>
      </p:sp>
      <p:sp>
        <p:nvSpPr>
          <p:cNvPr id="290" name="Google Shape;290;p4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91" name="Google Shape;291;p45"/>
          <p:cNvSpPr/>
          <p:nvPr/>
        </p:nvSpPr>
        <p:spPr>
          <a:xfrm>
            <a:off x="384250" y="1158750"/>
            <a:ext cx="5019600" cy="3495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45"/>
          <p:cNvSpPr/>
          <p:nvPr/>
        </p:nvSpPr>
        <p:spPr>
          <a:xfrm>
            <a:off x="3945000" y="1158750"/>
            <a:ext cx="5019600" cy="3495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45"/>
          <p:cNvSpPr/>
          <p:nvPr/>
        </p:nvSpPr>
        <p:spPr>
          <a:xfrm>
            <a:off x="2596800" y="1224375"/>
            <a:ext cx="3723000" cy="3495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76200" cap="flat" cmpd="sng">
            <a:solidFill>
              <a:srgbClr val="741B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45"/>
          <p:cNvSpPr txBox="1"/>
          <p:nvPr/>
        </p:nvSpPr>
        <p:spPr>
          <a:xfrm>
            <a:off x="669325" y="1443800"/>
            <a:ext cx="1722900" cy="30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Vss 1 - no stones left</a:t>
            </a:r>
            <a:endParaRPr sz="19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45"/>
          <p:cNvSpPr txBox="1"/>
          <p:nvPr/>
        </p:nvSpPr>
        <p:spPr>
          <a:xfrm>
            <a:off x="2903925" y="1447425"/>
            <a:ext cx="3045300" cy="30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800"/>
              <a:t>Vss 5 “many will say I am Christ”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45"/>
          <p:cNvSpPr txBox="1"/>
          <p:nvPr/>
        </p:nvSpPr>
        <p:spPr>
          <a:xfrm>
            <a:off x="6460925" y="1443800"/>
            <a:ext cx="2314200" cy="30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Vss 6 “wars and rumors of wars</a:t>
            </a:r>
            <a:r>
              <a:rPr lang="en"/>
              <a:t>”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45"/>
          <p:cNvSpPr txBox="1"/>
          <p:nvPr/>
        </p:nvSpPr>
        <p:spPr>
          <a:xfrm>
            <a:off x="557775" y="1133975"/>
            <a:ext cx="8217300" cy="3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/>
              <a:t>JERUSALEM                                  BOTH                                      END TIMES</a:t>
            </a:r>
            <a:endParaRPr sz="1600" b="1"/>
          </a:p>
        </p:txBody>
      </p:sp>
      <p:sp>
        <p:nvSpPr>
          <p:cNvPr id="298" name="Google Shape;298;p45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#11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6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Common Symbols Used in Prophecy</a:t>
            </a:r>
            <a:endParaRPr/>
          </a:p>
        </p:txBody>
      </p:sp>
      <p:sp>
        <p:nvSpPr>
          <p:cNvPr id="304" name="Google Shape;304;p46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And what they mean</a:t>
            </a:r>
            <a:endParaRPr/>
          </a:p>
        </p:txBody>
      </p:sp>
      <p:sp>
        <p:nvSpPr>
          <p:cNvPr id="305" name="Google Shape;305;p46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Animals = nations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Waters = separation/ lack of population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Earth = populations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Women = church (sometimes the true church, sometimes those pretending to be God’s church)</a:t>
            </a:r>
            <a:endParaRPr/>
          </a:p>
        </p:txBody>
      </p:sp>
      <p:sp>
        <p:nvSpPr>
          <p:cNvPr id="306" name="Google Shape;306;p46"/>
          <p:cNvSpPr txBox="1"/>
          <p:nvPr/>
        </p:nvSpPr>
        <p:spPr>
          <a:xfrm>
            <a:off x="766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#12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7"/>
          <p:cNvSpPr txBox="1">
            <a:spLocks noGrp="1"/>
          </p:cNvSpPr>
          <p:nvPr>
            <p:ph type="title"/>
          </p:nvPr>
        </p:nvSpPr>
        <p:spPr>
          <a:xfrm>
            <a:off x="311700" y="345850"/>
            <a:ext cx="8520600" cy="6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Image Activity!</a:t>
            </a:r>
            <a:endParaRPr/>
          </a:p>
        </p:txBody>
      </p:sp>
      <p:sp>
        <p:nvSpPr>
          <p:cNvPr id="312" name="Google Shape;312;p4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5614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Read &amp; Discuss - Daniel chapter 2. 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Make a multi-dimensional model of the image in Nebuchadnezzar’s dream. Label what each section represents. 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Explain/Display your project</a:t>
            </a:r>
            <a:endParaRPr sz="2200"/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Develop ONE “critical thinking” question to ask the group.</a:t>
            </a:r>
            <a:endParaRPr sz="2200"/>
          </a:p>
        </p:txBody>
      </p:sp>
      <p:sp>
        <p:nvSpPr>
          <p:cNvPr id="313" name="Google Shape;313;p47"/>
          <p:cNvSpPr txBox="1">
            <a:spLocks noGrp="1"/>
          </p:cNvSpPr>
          <p:nvPr>
            <p:ph type="body" idx="2"/>
          </p:nvPr>
        </p:nvSpPr>
        <p:spPr>
          <a:xfrm>
            <a:off x="5695050" y="1152475"/>
            <a:ext cx="3137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314" name="Google Shape;314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41350" y="95549"/>
            <a:ext cx="2872275" cy="4411825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47"/>
          <p:cNvSpPr txBox="1"/>
          <p:nvPr/>
        </p:nvSpPr>
        <p:spPr>
          <a:xfrm>
            <a:off x="78490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#13 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316" name="Google Shape;316;p47"/>
          <p:cNvSpPr txBox="1"/>
          <p:nvPr/>
        </p:nvSpPr>
        <p:spPr>
          <a:xfrm>
            <a:off x="457750" y="4093800"/>
            <a:ext cx="5319600" cy="902100"/>
          </a:xfrm>
          <a:prstGeom prst="rect">
            <a:avLst/>
          </a:prstGeom>
          <a:noFill/>
          <a:ln w="762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b="1">
                <a:solidFill>
                  <a:schemeClr val="accent2"/>
                </a:solidFill>
              </a:rPr>
              <a:t>Do from home tip for earning from home during the pandemic: discuss live via video conferencing technology.</a:t>
            </a:r>
            <a:endParaRPr sz="600" b="1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48"/>
          <p:cNvSpPr txBox="1">
            <a:spLocks noGrp="1"/>
          </p:cNvSpPr>
          <p:nvPr>
            <p:ph type="title"/>
          </p:nvPr>
        </p:nvSpPr>
        <p:spPr>
          <a:xfrm>
            <a:off x="311700" y="345850"/>
            <a:ext cx="8520600" cy="6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Image Activity Samples!</a:t>
            </a:r>
            <a:endParaRPr/>
          </a:p>
        </p:txBody>
      </p:sp>
      <p:pic>
        <p:nvPicPr>
          <p:cNvPr id="322" name="Google Shape;322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9300" y="1079750"/>
            <a:ext cx="2716625" cy="3620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48"/>
          <p:cNvPicPr preferRelativeResize="0"/>
          <p:nvPr/>
        </p:nvPicPr>
        <p:blipFill rotWithShape="1">
          <a:blip r:embed="rId4">
            <a:alphaModFix/>
          </a:blip>
          <a:srcRect l="16777"/>
          <a:stretch/>
        </p:blipFill>
        <p:spPr>
          <a:xfrm>
            <a:off x="3675200" y="1065950"/>
            <a:ext cx="2260778" cy="3620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44225" y="1003545"/>
            <a:ext cx="2716625" cy="3620355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48"/>
          <p:cNvSpPr txBox="1"/>
          <p:nvPr/>
        </p:nvSpPr>
        <p:spPr>
          <a:xfrm>
            <a:off x="78490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#13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9"/>
          <p:cNvSpPr txBox="1">
            <a:spLocks noGrp="1"/>
          </p:cNvSpPr>
          <p:nvPr>
            <p:ph type="title"/>
          </p:nvPr>
        </p:nvSpPr>
        <p:spPr>
          <a:xfrm>
            <a:off x="311700" y="345850"/>
            <a:ext cx="8520600" cy="6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Image Activity!</a:t>
            </a:r>
            <a:endParaRPr/>
          </a:p>
        </p:txBody>
      </p:sp>
      <p:sp>
        <p:nvSpPr>
          <p:cNvPr id="331" name="Google Shape;331;p4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5447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200"/>
              <a:t>Write: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What part of the dream is missing in this picture? 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Why do you think God thought Nebuchadnezzar NEEDED to know about the future?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Where is OUR time period in this image? (circle)</a:t>
            </a:r>
            <a:endParaRPr sz="2200"/>
          </a:p>
          <a:p>
            <a:pPr marL="914400" lvl="1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○"/>
            </a:pPr>
            <a:r>
              <a:rPr lang="en" sz="2200"/>
              <a:t>What does this tell us about the Second Coming? </a:t>
            </a:r>
            <a:endParaRPr sz="2200"/>
          </a:p>
        </p:txBody>
      </p:sp>
      <p:pic>
        <p:nvPicPr>
          <p:cNvPr id="332" name="Google Shape;332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47600" y="183475"/>
            <a:ext cx="2903132" cy="4459225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49"/>
          <p:cNvSpPr txBox="1"/>
          <p:nvPr/>
        </p:nvSpPr>
        <p:spPr>
          <a:xfrm>
            <a:off x="78490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#13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3575" y="116325"/>
            <a:ext cx="6799649" cy="4910851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50"/>
          <p:cNvSpPr txBox="1"/>
          <p:nvPr/>
        </p:nvSpPr>
        <p:spPr>
          <a:xfrm>
            <a:off x="7849025" y="4703575"/>
            <a:ext cx="11094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#13 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51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 the following activities:</a:t>
            </a:r>
            <a:endParaRPr/>
          </a:p>
        </p:txBody>
      </p:sp>
      <p:sp>
        <p:nvSpPr>
          <p:cNvPr id="345" name="Google Shape;345;p5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a. Give a short talk or skit for vespers or prayer meeting </a:t>
            </a:r>
            <a:br>
              <a:rPr lang="en"/>
            </a:br>
            <a:r>
              <a:rPr lang="en"/>
              <a:t>(or any appropriate gathering) about one of your favorites prophets.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>
              <a:solidFill>
                <a:schemeClr val="accent2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b. Complete a Bible study on prophecy with a leader in your church.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346" name="Google Shape;346;p51"/>
          <p:cNvSpPr txBox="1"/>
          <p:nvPr/>
        </p:nvSpPr>
        <p:spPr>
          <a:xfrm>
            <a:off x="464525" y="2035500"/>
            <a:ext cx="8098200" cy="1246800"/>
          </a:xfrm>
          <a:prstGeom prst="rect">
            <a:avLst/>
          </a:prstGeom>
          <a:noFill/>
          <a:ln w="762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200" b="1">
                <a:solidFill>
                  <a:schemeClr val="accent2"/>
                </a:solidFill>
              </a:rPr>
              <a:t>Do from home tip for earning from home during the pandemic: The presentation can be prerecorded or presented live via video conferencing technology.</a:t>
            </a:r>
            <a:endParaRPr b="1"/>
          </a:p>
        </p:txBody>
      </p:sp>
      <p:sp>
        <p:nvSpPr>
          <p:cNvPr id="347" name="Google Shape;347;p51"/>
          <p:cNvSpPr txBox="1"/>
          <p:nvPr/>
        </p:nvSpPr>
        <p:spPr>
          <a:xfrm>
            <a:off x="464525" y="3848350"/>
            <a:ext cx="8098200" cy="938700"/>
          </a:xfrm>
          <a:prstGeom prst="rect">
            <a:avLst/>
          </a:prstGeom>
          <a:noFill/>
          <a:ln w="762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200" b="1">
                <a:solidFill>
                  <a:schemeClr val="accent2"/>
                </a:solidFill>
              </a:rPr>
              <a:t>Do from home tip for earning from home during the pandemic: live study via video conferencing technology.</a:t>
            </a:r>
            <a:endParaRPr b="1"/>
          </a:p>
        </p:txBody>
      </p:sp>
      <p:sp>
        <p:nvSpPr>
          <p:cNvPr id="348" name="Google Shape;348;p51"/>
          <p:cNvSpPr txBox="1"/>
          <p:nvPr/>
        </p:nvSpPr>
        <p:spPr>
          <a:xfrm>
            <a:off x="142275" y="48125"/>
            <a:ext cx="1326300" cy="41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Req #14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52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Left to Do Summary</a:t>
            </a:r>
            <a:endParaRPr/>
          </a:p>
        </p:txBody>
      </p:sp>
      <p:sp>
        <p:nvSpPr>
          <p:cNvPr id="354" name="Google Shape;354;p52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Active Learning!</a:t>
            </a:r>
            <a:endParaRPr/>
          </a:p>
        </p:txBody>
      </p:sp>
      <p:sp>
        <p:nvSpPr>
          <p:cNvPr id="355" name="Google Shape;355;p52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Requirement #10 (media experience)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Requirement #11 (chart/Venn diagram)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Requirement #13 (image model)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Requirement #14 (talk/skit; Bible study with Pastor)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53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you are enjoying this honour...</a:t>
            </a:r>
            <a:endParaRPr/>
          </a:p>
        </p:txBody>
      </p:sp>
      <p:sp>
        <p:nvSpPr>
          <p:cNvPr id="361" name="Google Shape;361;p53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There’s more!</a:t>
            </a:r>
            <a:endParaRPr/>
          </a:p>
        </p:txBody>
      </p:sp>
      <p:sp>
        <p:nvSpPr>
          <p:cNvPr id="362" name="Google Shape;362;p53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419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Prophets &amp; Prophecy</a:t>
            </a:r>
            <a:br>
              <a:rPr lang="en"/>
            </a:br>
            <a:r>
              <a:rPr lang="en"/>
              <a:t>Advanced</a:t>
            </a:r>
            <a:br>
              <a:rPr lang="en"/>
            </a:b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God’s Messenger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400"/>
              <a:t>wiki.pathfindersonline.org</a:t>
            </a:r>
            <a:endParaRPr sz="2400"/>
          </a:p>
        </p:txBody>
      </p:sp>
      <p:pic>
        <p:nvPicPr>
          <p:cNvPr id="363" name="Google Shape;363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17726" y="724200"/>
            <a:ext cx="1458772" cy="123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17723" y="2272172"/>
            <a:ext cx="1458775" cy="1235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53"/>
          <p:cNvPicPr preferRelativeResize="0"/>
          <p:nvPr/>
        </p:nvPicPr>
        <p:blipFill rotWithShape="1">
          <a:blip r:embed="rId5">
            <a:alphaModFix/>
          </a:blip>
          <a:srcRect l="23356" t="22806" r="2116" b="3598"/>
          <a:stretch/>
        </p:blipFill>
        <p:spPr>
          <a:xfrm>
            <a:off x="357375" y="2729368"/>
            <a:ext cx="4045201" cy="22457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55"/>
          <p:cNvSpPr txBox="1">
            <a:spLocks noGrp="1"/>
          </p:cNvSpPr>
          <p:nvPr>
            <p:ph type="title"/>
          </p:nvPr>
        </p:nvSpPr>
        <p:spPr>
          <a:xfrm>
            <a:off x="311700" y="318175"/>
            <a:ext cx="8520600" cy="6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 Cited</a:t>
            </a:r>
            <a:endParaRPr/>
          </a:p>
        </p:txBody>
      </p:sp>
      <p:sp>
        <p:nvSpPr>
          <p:cNvPr id="375" name="Google Shape;375;p5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10 Tests of a True Prophet. 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https://www.ellengwhitetruth.com/her-ministry/10-tests-of-a-prophet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“Prophets and Prophecy.”  Pathfindersonline Wiki.  wiki.pathfindersonline.org. Accessed August 2018.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10E9CECF5F714B9C06AE6D8FD35AA9" ma:contentTypeVersion="10" ma:contentTypeDescription="Create a new document." ma:contentTypeScope="" ma:versionID="1257acb4865d2e9088fe8cf4c074a599">
  <xsd:schema xmlns:xsd="http://www.w3.org/2001/XMLSchema" xmlns:xs="http://www.w3.org/2001/XMLSchema" xmlns:p="http://schemas.microsoft.com/office/2006/metadata/properties" xmlns:ns3="c5e9a889-b8ec-460d-b744-503983fad02c" targetNamespace="http://schemas.microsoft.com/office/2006/metadata/properties" ma:root="true" ma:fieldsID="8f94708ff62681365abd89873310132c" ns3:_="">
    <xsd:import namespace="c5e9a889-b8ec-460d-b744-503983fad02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9a889-b8ec-460d-b744-503983fad0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56D0667-EB03-493D-9397-5366ACECFB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e9a889-b8ec-460d-b744-503983fad0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097DE07-B12D-4D53-BFE9-0B1972477E6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08D405-7F1B-47A8-8149-E7962F5449A4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1981</Words>
  <Application>Microsoft Office PowerPoint</Application>
  <PresentationFormat>On-screen Show (16:9)</PresentationFormat>
  <Paragraphs>243</Paragraphs>
  <Slides>43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 Narrow</vt:lpstr>
      <vt:lpstr>Righteous</vt:lpstr>
      <vt:lpstr>Arial</vt:lpstr>
      <vt:lpstr>Verdana</vt:lpstr>
      <vt:lpstr>Simple Dark</vt:lpstr>
      <vt:lpstr>Pastor/Teacher Mark O’Ffill</vt:lpstr>
      <vt:lpstr>P R O P H E T S</vt:lpstr>
      <vt:lpstr>Goals:</vt:lpstr>
      <vt:lpstr>Brainstorm -  What words come to mind….</vt:lpstr>
      <vt:lpstr>&lt;Put word cloud here&gt;</vt:lpstr>
      <vt:lpstr>PowerPoint Presentation</vt:lpstr>
      <vt:lpstr>Define:  Prophet</vt:lpstr>
      <vt:lpstr>Define:  Prophet</vt:lpstr>
      <vt:lpstr>Define Prophecy</vt:lpstr>
      <vt:lpstr>Prophecy for God’s church</vt:lpstr>
      <vt:lpstr>PowerPoint Presentation</vt:lpstr>
      <vt:lpstr>PowerPoint Presentation</vt:lpstr>
      <vt:lpstr>Who are some of the Prophets?</vt:lpstr>
      <vt:lpstr>Open Your Bible to the Title Page Find the list of “prophets books” in the Old Testament</vt:lpstr>
      <vt:lpstr>Who are some of the Prophets (OT)?</vt:lpstr>
      <vt:lpstr>What is the difference?</vt:lpstr>
      <vt:lpstr>New Testament Prophets</vt:lpstr>
      <vt:lpstr>New Testament Prophets</vt:lpstr>
      <vt:lpstr>Women Prophets</vt:lpstr>
      <vt:lpstr>80+ Prophecies About Jesus</vt:lpstr>
      <vt:lpstr>Are All “Prophets” Legitimate?</vt:lpstr>
      <vt:lpstr>Summary of Biblical Prophet Tests</vt:lpstr>
      <vt:lpstr>Applying the Tests</vt:lpstr>
      <vt:lpstr>Joseph</vt:lpstr>
      <vt:lpstr>Jonah</vt:lpstr>
      <vt:lpstr>Balaam</vt:lpstr>
      <vt:lpstr>Daniel</vt:lpstr>
      <vt:lpstr>John</vt:lpstr>
      <vt:lpstr>When God talks ...</vt:lpstr>
      <vt:lpstr>Matthew 24 Prophecy</vt:lpstr>
      <vt:lpstr>Matthew 24 Prophecy</vt:lpstr>
      <vt:lpstr>Mt. 24 Chart Directions</vt:lpstr>
      <vt:lpstr>Mt. 24 Chart Sample</vt:lpstr>
      <vt:lpstr>Common Symbols Used in Prophecy</vt:lpstr>
      <vt:lpstr>The Image Activity!</vt:lpstr>
      <vt:lpstr>The Image Activity Samples!</vt:lpstr>
      <vt:lpstr>The Image Activity!</vt:lpstr>
      <vt:lpstr>PowerPoint Presentation</vt:lpstr>
      <vt:lpstr>Do the following activities:</vt:lpstr>
      <vt:lpstr>Left to Do Summary</vt:lpstr>
      <vt:lpstr>If you are enjoying this honour...</vt:lpstr>
      <vt:lpstr>PowerPoint Presentation</vt:lpstr>
      <vt:lpstr>Works Cited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Pastor/Teacher Mark O’Ffill</dc:title>
  <cp:lastModifiedBy>Natalie Davison</cp:lastModifiedBy>
  <cp:revision>1</cp:revision>
  <dcterms:modified xsi:type="dcterms:W3CDTF">2020-05-17T16:31:53Z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0x010100FD10E9CECF5F714B9C06AE6D8FD35AA9</vt:lpwstr>
  </property>
</Properties>
</file>