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  <p:sldMasterId id="2147483747" r:id="rId3"/>
    <p:sldMasterId id="2147483759" r:id="rId4"/>
    <p:sldMasterId id="2147483783" r:id="rId5"/>
    <p:sldMasterId id="2147483795" r:id="rId6"/>
    <p:sldMasterId id="2147483812" r:id="rId7"/>
    <p:sldMasterId id="2147483824" r:id="rId8"/>
    <p:sldMasterId id="2147483836" r:id="rId9"/>
    <p:sldMasterId id="2147483848" r:id="rId10"/>
    <p:sldMasterId id="2147483866" r:id="rId11"/>
    <p:sldMasterId id="2147483884" r:id="rId12"/>
    <p:sldMasterId id="2147483896" r:id="rId13"/>
    <p:sldMasterId id="2147483914" r:id="rId14"/>
  </p:sldMasterIdLst>
  <p:sldIdLst>
    <p:sldId id="256" r:id="rId15"/>
    <p:sldId id="311" r:id="rId16"/>
    <p:sldId id="262" r:id="rId17"/>
    <p:sldId id="263" r:id="rId18"/>
    <p:sldId id="258" r:id="rId19"/>
    <p:sldId id="257" r:id="rId20"/>
    <p:sldId id="259" r:id="rId21"/>
    <p:sldId id="278" r:id="rId22"/>
    <p:sldId id="279" r:id="rId23"/>
    <p:sldId id="295" r:id="rId24"/>
    <p:sldId id="277" r:id="rId25"/>
    <p:sldId id="276" r:id="rId26"/>
    <p:sldId id="281" r:id="rId27"/>
    <p:sldId id="282" r:id="rId28"/>
    <p:sldId id="280" r:id="rId29"/>
    <p:sldId id="260" r:id="rId30"/>
    <p:sldId id="264" r:id="rId31"/>
    <p:sldId id="284" r:id="rId32"/>
    <p:sldId id="296" r:id="rId33"/>
    <p:sldId id="285" r:id="rId34"/>
    <p:sldId id="297" r:id="rId35"/>
    <p:sldId id="261" r:id="rId36"/>
    <p:sldId id="283" r:id="rId37"/>
    <p:sldId id="312" r:id="rId38"/>
    <p:sldId id="289" r:id="rId39"/>
    <p:sldId id="290" r:id="rId40"/>
    <p:sldId id="291" r:id="rId41"/>
    <p:sldId id="292" r:id="rId42"/>
    <p:sldId id="266" r:id="rId43"/>
    <p:sldId id="299" r:id="rId44"/>
    <p:sldId id="298" r:id="rId45"/>
    <p:sldId id="267" r:id="rId46"/>
    <p:sldId id="268" r:id="rId47"/>
    <p:sldId id="269" r:id="rId48"/>
    <p:sldId id="300" r:id="rId49"/>
    <p:sldId id="301" r:id="rId50"/>
    <p:sldId id="293" r:id="rId51"/>
    <p:sldId id="270" r:id="rId52"/>
    <p:sldId id="271" r:id="rId53"/>
    <p:sldId id="302" r:id="rId54"/>
    <p:sldId id="272" r:id="rId55"/>
    <p:sldId id="288" r:id="rId56"/>
    <p:sldId id="273" r:id="rId57"/>
    <p:sldId id="303" r:id="rId58"/>
    <p:sldId id="305" r:id="rId59"/>
    <p:sldId id="306" r:id="rId60"/>
    <p:sldId id="307" r:id="rId61"/>
    <p:sldId id="308" r:id="rId62"/>
    <p:sldId id="309" r:id="rId63"/>
    <p:sldId id="310" r:id="rId64"/>
    <p:sldId id="304" r:id="rId65"/>
    <p:sldId id="274" r:id="rId66"/>
    <p:sldId id="286" r:id="rId67"/>
    <p:sldId id="275" r:id="rId68"/>
    <p:sldId id="287" r:id="rId69"/>
    <p:sldId id="294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3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79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0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0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9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0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34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24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4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926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61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26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58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51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67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55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58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25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11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6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81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56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4385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94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6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5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32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4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83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26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83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08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99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9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9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37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47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2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83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4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76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19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80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00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924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34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92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9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66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05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97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07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83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610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27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46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96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33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99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81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19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34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51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462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4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1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62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5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1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548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7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71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29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97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41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95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9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42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67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12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46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83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59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836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1414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62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1313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87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3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9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8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58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3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359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7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8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4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70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68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37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5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55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9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45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6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4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81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4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6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8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9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10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5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8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49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49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6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05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1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71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3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9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6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2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21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4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9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8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3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7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4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3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1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0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7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813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2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048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3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0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7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8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9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7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2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3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8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8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4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65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7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522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8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6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06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1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5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5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37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1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2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1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snNG481SYJw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3e_wtZJdR4Y?start=82&amp;feature=oembe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LUSw4Uu2Lb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3F739-E00B-4E60-8D88-7A796015B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043" y="770467"/>
            <a:ext cx="6608963" cy="2544233"/>
          </a:xfrm>
        </p:spPr>
        <p:txBody>
          <a:bodyPr>
            <a:normAutofit/>
          </a:bodyPr>
          <a:lstStyle/>
          <a:p>
            <a:r>
              <a:rPr lang="en-GB" dirty="0"/>
              <a:t>Magnet Fun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0230A-7A49-4BDD-9F6E-500673B07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052" y="4206876"/>
            <a:ext cx="6544954" cy="16459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By</a:t>
            </a:r>
          </a:p>
          <a:p>
            <a:r>
              <a:rPr lang="en-GB" dirty="0">
                <a:solidFill>
                  <a:srgbClr val="FFFFFF"/>
                </a:solidFill>
              </a:rPr>
              <a:t>Desire Sonder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hat&#10;&#10;Description automatically generated">
            <a:extLst>
              <a:ext uri="{FF2B5EF4-FFF2-40B4-BE49-F238E27FC236}">
                <a16:creationId xmlns:a16="http://schemas.microsoft.com/office/drawing/2014/main" id="{AE4D6581-ABBB-4445-9DCC-7CE557294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 r="1" b="15910"/>
          <a:stretch/>
        </p:blipFill>
        <p:spPr>
          <a:xfrm>
            <a:off x="643464" y="1742706"/>
            <a:ext cx="3352128" cy="33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1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713D3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Magnetic Field Around Stack of Magnets With Iron Filings">
            <a:hlinkClick r:id="" action="ppaction://media"/>
            <a:extLst>
              <a:ext uri="{FF2B5EF4-FFF2-40B4-BE49-F238E27FC236}">
                <a16:creationId xmlns:a16="http://schemas.microsoft.com/office/drawing/2014/main" id="{88F948D9-4897-49CF-A176-20CAD0C00F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6850" y="796978"/>
            <a:ext cx="9358300" cy="5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00AD-E066-4C97-8C9A-B94EDE56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0" cap="all" baseline="0"/>
              <a:t>Fun facts</a:t>
            </a:r>
            <a:br>
              <a:rPr lang="en-US" sz="4800" b="1" i="0" cap="all" baseline="0"/>
            </a:br>
            <a:endParaRPr lang="en-US" sz="4800" b="1" i="0" cap="all" baseline="0"/>
          </a:p>
        </p:txBody>
      </p:sp>
      <p:pic>
        <p:nvPicPr>
          <p:cNvPr id="5" name="Content Placeholder 4" descr="Young girl examines molecular structure">
            <a:extLst>
              <a:ext uri="{FF2B5EF4-FFF2-40B4-BE49-F238E27FC236}">
                <a16:creationId xmlns:a16="http://schemas.microsoft.com/office/drawing/2014/main" id="{193EBC89-8104-46F8-B032-8BAE33BD8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r="4947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325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710E-289F-4084-BDFA-D13AEE4F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09" y="170596"/>
            <a:ext cx="8848436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Did you know?</a:t>
            </a:r>
            <a:br>
              <a:rPr lang="en-US" sz="2800" b="1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800" b="1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b="1" i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One end of a 'bar' magnet is a north pole, and the opposite end is a South Pole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688F375B-9D54-4334-AC50-FA6324D7B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4990" b="1"/>
          <a:stretch/>
        </p:blipFill>
        <p:spPr>
          <a:xfrm>
            <a:off x="2817091" y="3237912"/>
            <a:ext cx="6604000" cy="30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4E8-84CD-4A71-A24A-87BB645F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5998637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i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The North Pole of one magnet </a:t>
            </a:r>
            <a:r>
              <a:rPr lang="en-US" sz="2800" b="1" i="0" u="sng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will repel</a:t>
            </a:r>
            <a:r>
              <a:rPr lang="en-US" sz="2800" i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and push away the North Pole of another magnet</a:t>
            </a:r>
            <a:r>
              <a:rPr lang="en-US" sz="2600" b="1" i="0" cap="all" baseline="0" dirty="0"/>
              <a:t>.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D565CB7A-49C6-4EB5-A918-A080CD78F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r="291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76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02DF-BEBC-46E2-B4DC-7D6C26FE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South Pole of one magnet will repel and push away the SouthPole of another magnet.</a:t>
            </a:r>
          </a:p>
        </p:txBody>
      </p:sp>
      <p:pic>
        <p:nvPicPr>
          <p:cNvPr id="4" name="Content Placeholder 3" descr="A picture containing text, device, black, meter&#10;&#10;Description automatically generated">
            <a:extLst>
              <a:ext uri="{FF2B5EF4-FFF2-40B4-BE49-F238E27FC236}">
                <a16:creationId xmlns:a16="http://schemas.microsoft.com/office/drawing/2014/main" id="{ECE71C68-D5AF-4437-BDAB-D17281E3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65" y="934222"/>
            <a:ext cx="588483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8840-B4CB-4E33-9640-80CF8654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North 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Pole of one magnet will </a:t>
            </a:r>
            <a:r>
              <a:rPr lang="en-US" sz="3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attract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stick to the </a:t>
            </a:r>
            <a:r>
              <a:rPr lang="en-US" sz="3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 </a:t>
            </a: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Pole of another magnet</a:t>
            </a: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en-US" sz="3400" b="1" i="0" kern="1200" cap="all" baseline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973D3996-AEA6-43A2-91B9-173E448C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3" y="1261330"/>
            <a:ext cx="4474374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9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A5A1-374C-4E58-B255-0B241A07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724848"/>
            <a:ext cx="4088190" cy="2369093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b="1" i="0" cap="all" baseline="0" dirty="0"/>
              <a:t> what are the Three main types of magnets?</a:t>
            </a:r>
            <a:br>
              <a:rPr lang="en-US" sz="3400" b="1" i="0" cap="all" baseline="0" dirty="0"/>
            </a:br>
            <a:endParaRPr lang="en-US" sz="3400" b="1" i="0" cap="all" baseline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CA9BC8-C584-4322-93E0-7D514EA87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b="9091"/>
          <a:stretch/>
        </p:blipFill>
        <p:spPr>
          <a:xfrm>
            <a:off x="4269854" y="-46183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3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47EF-0B97-4218-935B-B3FE415E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0" cap="all" baseline="0" dirty="0"/>
              <a:t>Permanent</a:t>
            </a:r>
            <a:br>
              <a:rPr lang="en-US" sz="3400" b="1" i="0" cap="all" baseline="0" dirty="0"/>
            </a:br>
            <a:br>
              <a:rPr lang="en-US" sz="3400" b="1" i="0" cap="all" baseline="0" dirty="0"/>
            </a:br>
            <a:br>
              <a:rPr lang="en-US" sz="3400" b="1" i="0" cap="all" baseline="0" dirty="0"/>
            </a:br>
            <a:r>
              <a:rPr lang="en-US" sz="3400" dirty="0"/>
              <a:t>once it is magnetized, it retains a level of magnetism</a:t>
            </a:r>
            <a:endParaRPr lang="en-US" sz="3400" b="1" i="0" cap="all" baseline="0" dirty="0"/>
          </a:p>
        </p:txBody>
      </p:sp>
      <p:pic>
        <p:nvPicPr>
          <p:cNvPr id="7" name="Content Placeholder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68151DC-5963-4FA7-A445-BCA6F374E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8648" b="8571"/>
          <a:stretch/>
        </p:blipFill>
        <p:spPr>
          <a:xfrm>
            <a:off x="4590472" y="452581"/>
            <a:ext cx="7361383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EF7A6-1D8F-4369-8CFF-E5EE08E9C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7B2EF-10FC-44FE-A7C5-FCC59CB6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000" b="1" i="0" cap="all">
                <a:solidFill>
                  <a:srgbClr val="FFFFFF"/>
                </a:solidFill>
              </a:rPr>
              <a:t>Example</a:t>
            </a:r>
            <a:br>
              <a:rPr lang="en-US" sz="5000" b="1" i="0" cap="all">
                <a:solidFill>
                  <a:srgbClr val="FFFFFF"/>
                </a:solidFill>
              </a:rPr>
            </a:br>
            <a:r>
              <a:rPr lang="en-US" sz="5000" b="1" i="0" cap="all">
                <a:solidFill>
                  <a:srgbClr val="FFFFFF"/>
                </a:solidFill>
              </a:rPr>
              <a:t>Bar Magnet, Horseshoe Magnet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67F47-59DF-4B88-8772-7A92433F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4571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F7C58-6CE9-453F-995F-5C40E58E6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04" y="1864042"/>
            <a:ext cx="3514725" cy="11715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0CCEB54-3767-40F2-B33E-65BF38409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678180"/>
            <a:ext cx="4158191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59F31FC7-C906-4FBD-9A37-26EB8B74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84" y="987885"/>
            <a:ext cx="2923890" cy="29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725CF-EE42-4623-8B1A-233F661C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-46171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C026D-1423-479C-886F-8B9D0139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5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most people have in their kitchen which acts as a large magnet?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6632-249A-477B-9B12-B61BDC8C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148" y="4816476"/>
            <a:ext cx="9228201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Clue – you can display things on it which are attached using magnets</a:t>
            </a:r>
          </a:p>
        </p:txBody>
      </p:sp>
    </p:spTree>
    <p:extLst>
      <p:ext uri="{BB962C8B-B14F-4D97-AF65-F5344CB8AC3E}">
        <p14:creationId xmlns:p14="http://schemas.microsoft.com/office/powerpoint/2010/main" val="264406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5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83B3F-AE69-4892-AF62-6DEC7130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4" y="619431"/>
            <a:ext cx="3372464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Desire Sonder</a:t>
            </a:r>
            <a:br>
              <a:rPr lang="en-US" sz="6000">
                <a:solidFill>
                  <a:srgbClr val="FFFFFF"/>
                </a:solidFill>
              </a:rPr>
            </a:b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Glasgow 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5/12/2020</a:t>
            </a:r>
          </a:p>
        </p:txBody>
      </p:sp>
      <p:pic>
        <p:nvPicPr>
          <p:cNvPr id="9" name="Content Placeholder 8" descr="A picture containing wall, person, indoor, smiling&#10;&#10;Description automatically generated">
            <a:extLst>
              <a:ext uri="{FF2B5EF4-FFF2-40B4-BE49-F238E27FC236}">
                <a16:creationId xmlns:a16="http://schemas.microsoft.com/office/drawing/2014/main" id="{8F610163-9912-4062-8461-D94F40519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12954"/>
          <a:stretch/>
        </p:blipFill>
        <p:spPr>
          <a:xfrm>
            <a:off x="1021290" y="639905"/>
            <a:ext cx="6146912" cy="55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0440B-E12F-4CEC-91BC-2EA635BD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100" b="1" i="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are Right</a:t>
            </a:r>
            <a:br>
              <a:rPr lang="en-US" sz="8100" b="1" i="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8100" b="1" i="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It’s a Fridge!!!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3F854FE-0B1E-4902-A4C6-5DB97EC3E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7CC7A-D472-4946-9474-4A1AFE61C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1"/>
          <a:stretch/>
        </p:blipFill>
        <p:spPr>
          <a:xfrm>
            <a:off x="7815971" y="622995"/>
            <a:ext cx="3886502" cy="58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B61C0-3649-440C-85ED-4B3DFD48D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9380" b="635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6A0F6-6608-4240-A271-ED7241C9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2" y="1167631"/>
            <a:ext cx="10782300" cy="37368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kern="1200" spc="-12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type of Magnet</a:t>
            </a:r>
          </a:p>
        </p:txBody>
      </p:sp>
    </p:spTree>
    <p:extLst>
      <p:ext uri="{BB962C8B-B14F-4D97-AF65-F5344CB8AC3E}">
        <p14:creationId xmlns:p14="http://schemas.microsoft.com/office/powerpoint/2010/main" val="354942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BC79-AF4B-4644-AF4C-115621CE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Temporary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6B4B-ADC9-4E3A-BB3E-37CBFFAF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b="1" dirty="0"/>
              <a:t>Temporary:</a:t>
            </a:r>
            <a:r>
              <a:rPr lang="en-US" dirty="0"/>
              <a:t> acts like a permanent magnet when it is within a strong magnetic field, but loses its magnetism when the magnetic field disappears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16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D38E-C73B-4021-BE9F-3EBCD100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b="1" i="0" cap="all" baseline="0"/>
              <a:t>Example of Temporary Magnet</a:t>
            </a:r>
            <a:br>
              <a:rPr lang="en-US" sz="4100" b="1" i="0" cap="all" baseline="0"/>
            </a:br>
            <a:endParaRPr lang="en-US" sz="4100" b="1" i="0" cap="all" baseline="0"/>
          </a:p>
        </p:txBody>
      </p:sp>
      <p:pic>
        <p:nvPicPr>
          <p:cNvPr id="5" name="Content Placeholder 4" descr="A picture containing paper clip, safety pin&#10;&#10;Description automatically generated">
            <a:extLst>
              <a:ext uri="{FF2B5EF4-FFF2-40B4-BE49-F238E27FC236}">
                <a16:creationId xmlns:a16="http://schemas.microsoft.com/office/drawing/2014/main" id="{D84171F7-D49F-43C3-BB86-66E7A49A2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35240" r="1" b="2682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701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B61C0-3649-440C-85ED-4B3DFD48D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9447" b="6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6A0F6-6608-4240-A271-ED7241C9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Third</a:t>
            </a:r>
            <a:r>
              <a:rPr lang="en-US" sz="88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type</a:t>
            </a:r>
            <a:br>
              <a:rPr lang="en-US" sz="88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Magnet</a:t>
            </a:r>
          </a:p>
        </p:txBody>
      </p:sp>
    </p:spTree>
    <p:extLst>
      <p:ext uri="{BB962C8B-B14F-4D97-AF65-F5344CB8AC3E}">
        <p14:creationId xmlns:p14="http://schemas.microsoft.com/office/powerpoint/2010/main" val="253690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92BFD-BBDF-497D-9566-888DC4EBC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1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0159-AA75-4582-A6A8-859E52A1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600364"/>
            <a:ext cx="10772775" cy="1819563"/>
          </a:xfrm>
        </p:spPr>
        <p:txBody>
          <a:bodyPr>
            <a:normAutofit/>
          </a:bodyPr>
          <a:lstStyle/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1A24-CFD7-4D90-897C-4C1A5B9F7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30" y="979055"/>
            <a:ext cx="10353762" cy="58789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 wire which acts like a permanent magnet when electrical current is flowing in the wire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Electromagnets use electricity to create their power of magnetism. They can be turned on and off when the electricity is turned on and off.</a:t>
            </a:r>
            <a:endParaRPr lang="en-GB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2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D4BA-885C-434E-996F-CCBF746B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Cranes use huge electromagnets to pick up scrap metal in junkyards.</a:t>
            </a:r>
            <a:endParaRPr lang="en-GB" dirty="0"/>
          </a:p>
        </p:txBody>
      </p:sp>
      <p:pic>
        <p:nvPicPr>
          <p:cNvPr id="5" name="Content Placeholder 4" descr="A picture containing outdoor, transport, power shovel, tractor&#10;&#10;Description automatically generated">
            <a:extLst>
              <a:ext uri="{FF2B5EF4-FFF2-40B4-BE49-F238E27FC236}">
                <a16:creationId xmlns:a16="http://schemas.microsoft.com/office/drawing/2014/main" id="{159DB1B5-548C-4391-B057-CF6945E5F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8" y="2447635"/>
            <a:ext cx="7175499" cy="4036291"/>
          </a:xfrm>
        </p:spPr>
      </p:pic>
    </p:spTree>
    <p:extLst>
      <p:ext uri="{BB962C8B-B14F-4D97-AF65-F5344CB8AC3E}">
        <p14:creationId xmlns:p14="http://schemas.microsoft.com/office/powerpoint/2010/main" val="403802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9FED-8CDB-4DEF-AB9E-49525A2D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Powerful electromagnets are used in high-speed trains, called Maglev trains. These  trains will float over its track, reducing friction and allowing the train to run very efficiently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floor, indoor, transport&#10;&#10;Description automatically generated">
            <a:extLst>
              <a:ext uri="{FF2B5EF4-FFF2-40B4-BE49-F238E27FC236}">
                <a16:creationId xmlns:a16="http://schemas.microsoft.com/office/drawing/2014/main" id="{BC2EA56F-41E5-4C74-BD9B-1B1BCE047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24" y="2011363"/>
            <a:ext cx="6150427" cy="3767137"/>
          </a:xfrm>
        </p:spPr>
      </p:pic>
    </p:spTree>
    <p:extLst>
      <p:ext uri="{BB962C8B-B14F-4D97-AF65-F5344CB8AC3E}">
        <p14:creationId xmlns:p14="http://schemas.microsoft.com/office/powerpoint/2010/main" val="2671760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C807-B684-4899-8C63-7C1A8FCE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0" cap="all" baseline="0"/>
              <a:t>What are Magnets used for?</a:t>
            </a:r>
          </a:p>
        </p:txBody>
      </p:sp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071B11B3-941E-44DE-8F19-DF23BEDC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b="9091"/>
          <a:stretch/>
        </p:blipFill>
        <p:spPr>
          <a:xfrm>
            <a:off x="4269854" y="-46183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83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C353-AEC7-40C1-A0D0-2DE7424D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0" y="1059893"/>
            <a:ext cx="3462229" cy="4738211"/>
          </a:xfrm>
        </p:spPr>
        <p:txBody>
          <a:bodyPr>
            <a:normAutofit/>
          </a:bodyPr>
          <a:lstStyle/>
          <a:p>
            <a:r>
              <a:rPr lang="en-GB" sz="4600"/>
              <a:t>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3373-47A0-4BAA-924A-1A3F326C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674" y="1059894"/>
            <a:ext cx="6349708" cy="47179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a magnet made of?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 the Greek story/legend of how the first magnet was found and named.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three main types of magnets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magnets used for?</a:t>
            </a: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4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819B54-BEA5-4415-AAFC-EFAC6D427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6" r="1064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5CD6B-2C6C-4BE8-9D2D-03D7181A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b="1" i="0" cap="all" baseline="0"/>
              <a:t>Magnets are being used by people in many devices </a:t>
            </a:r>
            <a:endParaRPr lang="en-US" sz="41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804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B012-7984-4CF0-83B4-6BE95213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620" y="2004164"/>
            <a:ext cx="696075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Let us have a Quiz.</a:t>
            </a:r>
            <a:br>
              <a:rPr lang="en-US" sz="4700" dirty="0">
                <a:solidFill>
                  <a:srgbClr val="FFFFFF"/>
                </a:solidFill>
              </a:rPr>
            </a:b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> Can you tell me which of these items do you think has a magnet inside?</a:t>
            </a:r>
          </a:p>
        </p:txBody>
      </p:sp>
    </p:spTree>
    <p:extLst>
      <p:ext uri="{BB962C8B-B14F-4D97-AF65-F5344CB8AC3E}">
        <p14:creationId xmlns:p14="http://schemas.microsoft.com/office/powerpoint/2010/main" val="330987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7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C9786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appliance, dryer&#10;&#10;Description automatically generated">
            <a:extLst>
              <a:ext uri="{FF2B5EF4-FFF2-40B4-BE49-F238E27FC236}">
                <a16:creationId xmlns:a16="http://schemas.microsoft.com/office/drawing/2014/main" id="{997C4A57-BACD-481F-B1C6-DE0A49CC7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1303"/>
          <a:stretch/>
        </p:blipFill>
        <p:spPr>
          <a:xfrm>
            <a:off x="3055547" y="796978"/>
            <a:ext cx="6080906" cy="5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E18020-7141-40C0-98B9-58BE0488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F3B9-49EE-42E0-A5B2-0E2BB3B7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89" y="619431"/>
            <a:ext cx="6263149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b="1" i="0" cap="all">
                <a:solidFill>
                  <a:srgbClr val="FFFFFF"/>
                </a:solidFill>
              </a:rPr>
              <a:t>Vacuum Cleaners</a:t>
            </a:r>
          </a:p>
        </p:txBody>
      </p:sp>
      <p:pic>
        <p:nvPicPr>
          <p:cNvPr id="1028" name="Picture 4" descr="Boy who can't stop vacuuming: Rare condition Williams Syndrome means Lane  Fountain loves helping clean the house - Mirror Online">
            <a:extLst>
              <a:ext uri="{FF2B5EF4-FFF2-40B4-BE49-F238E27FC236}">
                <a16:creationId xmlns:a16="http://schemas.microsoft.com/office/drawing/2014/main" id="{40F329C3-EA27-4090-839B-9CC44EA1E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" b="3706"/>
          <a:stretch/>
        </p:blipFill>
        <p:spPr bwMode="auto">
          <a:xfrm>
            <a:off x="633999" y="881244"/>
            <a:ext cx="4001315" cy="50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2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BE5B-68D9-405A-A51C-CCB317D7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6593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0" cap="all" baseline="0" dirty="0"/>
              <a:t>Telephone</a:t>
            </a:r>
            <a:br>
              <a:rPr lang="en-US" sz="4800" b="1" i="0" cap="all" baseline="0" dirty="0"/>
            </a:br>
            <a:endParaRPr lang="en-US" sz="4800" b="1" i="0" cap="all" baseline="0" dirty="0"/>
          </a:p>
        </p:txBody>
      </p:sp>
      <p:pic>
        <p:nvPicPr>
          <p:cNvPr id="5" name="Content Placeholder 4" descr="A picture containing indoor, child, person, sitting&#10;&#10;Description automatically generated">
            <a:extLst>
              <a:ext uri="{FF2B5EF4-FFF2-40B4-BE49-F238E27FC236}">
                <a16:creationId xmlns:a16="http://schemas.microsoft.com/office/drawing/2014/main" id="{34602083-B5F8-4BEF-93C2-F0DB58FAE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6957" r="4125" b="40512"/>
          <a:stretch/>
        </p:blipFill>
        <p:spPr>
          <a:xfrm>
            <a:off x="4269854" y="-46183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06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st Induction Hob Kettle UK Top-10 Classy Cooktop Essentials">
            <a:extLst>
              <a:ext uri="{FF2B5EF4-FFF2-40B4-BE49-F238E27FC236}">
                <a16:creationId xmlns:a16="http://schemas.microsoft.com/office/drawing/2014/main" id="{492B0FA1-5574-4705-9675-12EFDBD1BE1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047" y="1519237"/>
            <a:ext cx="6265862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34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&#10;&#10;Description automatically generated">
            <a:extLst>
              <a:ext uri="{FF2B5EF4-FFF2-40B4-BE49-F238E27FC236}">
                <a16:creationId xmlns:a16="http://schemas.microsoft.com/office/drawing/2014/main" id="{606F77B4-F81F-49C6-B9B6-1B120F80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1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Science for kids: Cool magnets: Floating pencil | Motors | Generators | Maglev Trains">
            <a:hlinkClick r:id="" action="ppaction://media"/>
            <a:extLst>
              <a:ext uri="{FF2B5EF4-FFF2-40B4-BE49-F238E27FC236}">
                <a16:creationId xmlns:a16="http://schemas.microsoft.com/office/drawing/2014/main" id="{D2F8AF9E-F3A3-43DB-9AE7-C05D69353C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4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79A4E-058B-4E5D-884D-DF457B0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09" y="770467"/>
            <a:ext cx="7191897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b="1" i="0" cap="all" dirty="0">
                <a:solidFill>
                  <a:srgbClr val="FFFFFF"/>
                </a:solidFill>
              </a:rPr>
              <a:t>Experiments with magnet 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0FA83A58-95AF-4BBC-8859-F2CAA4916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9808" b="17661"/>
          <a:stretch/>
        </p:blipFill>
        <p:spPr>
          <a:xfrm>
            <a:off x="643987" y="1598376"/>
            <a:ext cx="3352128" cy="29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28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6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80A27-E6E7-4BB4-A730-6274BC46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41" y="1713346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 i="0" cap="all" dirty="0">
                <a:solidFill>
                  <a:srgbClr val="FFFFFF"/>
                </a:solidFill>
              </a:rPr>
              <a:t>Magnet treasure hunt</a:t>
            </a:r>
            <a:br>
              <a:rPr lang="en-US" sz="6000" b="1" i="0" cap="all" dirty="0">
                <a:solidFill>
                  <a:srgbClr val="FFFFFF"/>
                </a:solidFill>
              </a:rPr>
            </a:br>
            <a:endParaRPr lang="en-US" sz="6000" b="1" i="0" cap="all" dirty="0">
              <a:solidFill>
                <a:srgbClr val="FFFF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BA28CF5-9C67-46C2-9DA5-4634C23B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20" y="1062183"/>
            <a:ext cx="6266016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9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B70D-F90D-4000-B055-D8B44C4E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0" y="1059893"/>
            <a:ext cx="3462229" cy="4738211"/>
          </a:xfrm>
        </p:spPr>
        <p:txBody>
          <a:bodyPr>
            <a:normAutofit/>
          </a:bodyPr>
          <a:lstStyle/>
          <a:p>
            <a:r>
              <a:rPr lang="en-GB" dirty="0"/>
              <a:t>Continued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DD4B-6058-4A33-AAE0-957025F25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674" y="1059894"/>
            <a:ext cx="6349708" cy="47179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 three magnet experiments</a:t>
            </a:r>
          </a:p>
          <a:p>
            <a:pPr marL="0" indent="0">
              <a:buNone/>
            </a:pPr>
            <a:r>
              <a:rPr lang="en-GB"/>
              <a:t>	</a:t>
            </a:r>
            <a:r>
              <a:rPr lang="en-GB">
                <a:effectLst/>
                <a:latin typeface="Tahoma" panose="020B0604030504040204" pitchFamily="34" charset="0"/>
              </a:rPr>
              <a:t>Magnet treasure hunt</a:t>
            </a:r>
          </a:p>
          <a:p>
            <a:pPr marL="0" indent="0">
              <a:buNone/>
            </a:pPr>
            <a:r>
              <a:rPr lang="en-GB">
                <a:latin typeface="Tahoma" panose="020B0604030504040204" pitchFamily="34" charset="0"/>
              </a:rPr>
              <a:t>	</a:t>
            </a:r>
            <a:r>
              <a:rPr lang="en-GB" b="0" i="0">
                <a:effectLst/>
                <a:latin typeface="Tahoma" panose="020B0604030504040204" pitchFamily="34" charset="0"/>
              </a:rPr>
              <a:t>Mineral rocks with iron</a:t>
            </a:r>
          </a:p>
          <a:p>
            <a:pPr marL="0" indent="0">
              <a:buNone/>
            </a:pPr>
            <a:r>
              <a:rPr lang="en-GB">
                <a:latin typeface="Tahoma" panose="020B0604030504040204" pitchFamily="34" charset="0"/>
              </a:rPr>
              <a:t>	</a:t>
            </a:r>
            <a:r>
              <a:rPr lang="en-US">
                <a:effectLst/>
                <a:latin typeface="Tahoma" panose="020B0604030504040204" pitchFamily="34" charset="0"/>
              </a:rPr>
              <a:t>Move an object with a magnet</a:t>
            </a:r>
          </a:p>
          <a:p>
            <a:pPr marL="0" indent="0">
              <a:buNone/>
            </a:pPr>
            <a:r>
              <a:rPr lang="en-US">
                <a:latin typeface="Tahoma" panose="020B0604030504040204" pitchFamily="34" charset="0"/>
              </a:rPr>
              <a:t>	</a:t>
            </a:r>
            <a:r>
              <a:rPr lang="en-GB" b="0" i="0">
                <a:effectLst/>
                <a:latin typeface="Tahoma" panose="020B0604030504040204" pitchFamily="34" charset="0"/>
              </a:rPr>
              <a:t>Create a magnet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 and memorize Hebrews 7:19 and James 4:8.</a:t>
            </a:r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>
                <a:latin typeface="Tahoma" panose="020B0604030504040204" pitchFamily="34" charset="0"/>
              </a:rPr>
              <a:t>	</a:t>
            </a:r>
            <a:endParaRPr lang="en-GB" b="0" i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48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17EC3B-DA5D-48C0-9A75-59B7A5A9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562" y="574675"/>
            <a:ext cx="6677553" cy="1995935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Place objects around the room that will and will not magnetize. See how many different objects they can pick up with their magnet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428F-6E64-4F5F-B929-4D4C13C5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474" y="2883884"/>
            <a:ext cx="6677551" cy="3546285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600" dirty="0">
                <a:effectLst/>
                <a:latin typeface="Tahoma" panose="020B0604030504040204" pitchFamily="34" charset="0"/>
              </a:rPr>
              <a:t>You can use items such as </a:t>
            </a:r>
          </a:p>
          <a:p>
            <a:endParaRPr lang="en-US" sz="1600" dirty="0">
              <a:effectLst/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Tahoma" panose="020B0604030504040204" pitchFamily="34" charset="0"/>
              </a:rPr>
              <a:t>Nuts</a:t>
            </a:r>
            <a:endParaRPr lang="en-US" sz="32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Tahoma" panose="020B0604030504040204" pitchFamily="34" charset="0"/>
              </a:rPr>
              <a:t>Bolts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Tahoma" panose="020B0604030504040204" pitchFamily="34" charset="0"/>
              </a:rPr>
              <a:t>Tin foil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Tahoma" panose="020B0604030504040204" pitchFamily="34" charset="0"/>
              </a:rPr>
              <a:t>Safety pins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anose="020B0604030504040204" pitchFamily="34" charset="0"/>
              </a:rPr>
              <a:t>C</a:t>
            </a:r>
            <a:r>
              <a:rPr lang="en-US" sz="3200" dirty="0">
                <a:effectLst/>
                <a:latin typeface="Tahoma" panose="020B0604030504040204" pitchFamily="34" charset="0"/>
              </a:rPr>
              <a:t>lips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1749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F77B2-58EF-4AE4-A491-5A88E11E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b="1" i="0" kern="1200" cap="all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Move an object with a Magnet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4D2EC-061B-46B8-A986-BB5AEF83C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" b="31169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4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8B5B63-3949-4743-ADF7-BCF8663C8B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7506" y="1415725"/>
            <a:ext cx="8679915" cy="3451813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EFF"/>
                </a:solidFill>
              </a:rPr>
              <a:t>Have a friend hold a sheet of paper between his/her two hands, place paper clip on top of the paper and a magnet below. Move the paper clip from one end to the other and back again with your hand. Be creative and use different items such as cardboard, plastic ruler etc.</a:t>
            </a:r>
            <a:endParaRPr lang="en-US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0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6F7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C63A9-5E04-41C2-8AF1-B85F371B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i="0" kern="1200" cap="all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a Magnet</a:t>
            </a:r>
          </a:p>
        </p:txBody>
      </p:sp>
      <p:pic>
        <p:nvPicPr>
          <p:cNvPr id="5" name="Picture 4" descr="A picture containing piece&#10;&#10;Description automatically generated">
            <a:extLst>
              <a:ext uri="{FF2B5EF4-FFF2-40B4-BE49-F238E27FC236}">
                <a16:creationId xmlns:a16="http://schemas.microsoft.com/office/drawing/2014/main" id="{A546267C-5421-42DA-8BAB-B7F088DAF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5974"/>
          <a:stretch/>
        </p:blipFill>
        <p:spPr>
          <a:xfrm>
            <a:off x="-10287" y="-46172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CFE5-7FE2-41CA-85F9-1BF56004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457200" marR="0">
              <a:spcAft>
                <a:spcPts val="0"/>
              </a:spcAft>
            </a:pPr>
            <a:r>
              <a:rPr lang="en-US" sz="2600">
                <a:solidFill>
                  <a:srgbClr val="FFFFFF"/>
                </a:solidFill>
                <a:effectLst/>
              </a:rPr>
              <a:t>Stroke a steel nail against the magnet 25-30 times. Stroke it in only one direction</a:t>
            </a:r>
            <a:br>
              <a:rPr lang="en-US" sz="2600">
                <a:solidFill>
                  <a:srgbClr val="FFFFFF"/>
                </a:solidFill>
                <a:effectLst/>
              </a:rPr>
            </a:br>
            <a:br>
              <a:rPr lang="en-US" sz="2600">
                <a:solidFill>
                  <a:srgbClr val="FFFFFF"/>
                </a:solidFill>
                <a:effectLst/>
              </a:rPr>
            </a:br>
            <a:r>
              <a:rPr lang="en-US" sz="2600" b="0" i="0">
                <a:solidFill>
                  <a:srgbClr val="FFFFFF"/>
                </a:solidFill>
                <a:effectLst/>
              </a:rPr>
              <a:t> 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DEE2-E79E-4C97-81DF-753455F7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effectLst/>
              </a:rPr>
              <a:t>How many paper clips can you pick up at one time?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b="0" i="0" dirty="0">
                <a:effectLst/>
              </a:rPr>
              <a:t> </a:t>
            </a:r>
            <a:r>
              <a:rPr lang="en-US" sz="4000" dirty="0">
                <a:effectLst/>
              </a:rPr>
              <a:t>Is the nail as strong as your magnet?</a:t>
            </a:r>
            <a:br>
              <a:rPr lang="en-US" sz="4000" dirty="0">
                <a:effectLst/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30113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1FD5-9689-4906-8C50-7096BED2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Fun Magnetic Sculptures</a:t>
            </a:r>
            <a:b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you can do!</a:t>
            </a:r>
          </a:p>
        </p:txBody>
      </p:sp>
      <p:pic>
        <p:nvPicPr>
          <p:cNvPr id="5" name="Content Placeholder 4" descr="A picture containing colorful, indoor, cloth, decorated&#10;&#10;Description automatically generated">
            <a:extLst>
              <a:ext uri="{FF2B5EF4-FFF2-40B4-BE49-F238E27FC236}">
                <a16:creationId xmlns:a16="http://schemas.microsoft.com/office/drawing/2014/main" id="{6ADD09BF-AD27-4AA5-BD73-97EF16EE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45" y="1113063"/>
            <a:ext cx="4950543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45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EC787E-E3A8-43D4-91EA-AB673D176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51" y="1284394"/>
            <a:ext cx="4283066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wall, indoor, toy, box&#10;&#10;Description automatically generated">
            <a:extLst>
              <a:ext uri="{FF2B5EF4-FFF2-40B4-BE49-F238E27FC236}">
                <a16:creationId xmlns:a16="http://schemas.microsoft.com/office/drawing/2014/main" id="{5CECDC36-A64A-4A3D-B77A-3BF6BF55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6" b="11665"/>
          <a:stretch/>
        </p:blipFill>
        <p:spPr>
          <a:xfrm>
            <a:off x="20" y="-4617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7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toy, automaton&#10;&#10;Description automatically generated">
            <a:extLst>
              <a:ext uri="{FF2B5EF4-FFF2-40B4-BE49-F238E27FC236}">
                <a16:creationId xmlns:a16="http://schemas.microsoft.com/office/drawing/2014/main" id="{DF5ED984-3A59-4FDF-BB1E-9BAD19B11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64" y="1123527"/>
            <a:ext cx="4730620" cy="50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26BB8F4-F3B8-488B-9BEC-14086D2ED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50" y="1284394"/>
            <a:ext cx="4767942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2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3BE687-95DB-49F8-B6B3-EC95550D5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99F9E-E498-4B43-A7CE-5F98D4F10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7" y="619431"/>
            <a:ext cx="4798141" cy="3869205"/>
          </a:xfrm>
        </p:spPr>
        <p:txBody>
          <a:bodyPr>
            <a:normAutofit/>
          </a:bodyPr>
          <a:lstStyle/>
          <a:p>
            <a:r>
              <a:rPr lang="en-GB" sz="7500" b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7500" b="0"/>
              <a:t> is the Magnet made of?</a:t>
            </a:r>
            <a:br>
              <a:rPr lang="en-GB" sz="7500" b="0"/>
            </a:br>
            <a:endParaRPr lang="en-GB" sz="7500" b="0"/>
          </a:p>
        </p:txBody>
      </p:sp>
      <p:pic>
        <p:nvPicPr>
          <p:cNvPr id="3" name="Picture 2" descr="A picture containing person, indoor, child, orange&#10;&#10;Description automatically generated">
            <a:extLst>
              <a:ext uri="{FF2B5EF4-FFF2-40B4-BE49-F238E27FC236}">
                <a16:creationId xmlns:a16="http://schemas.microsoft.com/office/drawing/2014/main" id="{9B484C4D-2575-4A62-A602-99378A77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01410"/>
            <a:ext cx="5462001" cy="54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0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Shape&#10;&#10;Description automatically generated">
            <a:extLst>
              <a:ext uri="{FF2B5EF4-FFF2-40B4-BE49-F238E27FC236}">
                <a16:creationId xmlns:a16="http://schemas.microsoft.com/office/drawing/2014/main" id="{651D95D7-EC29-4A7B-B936-40681E0D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6" y="643467"/>
            <a:ext cx="53203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6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85C5-5F46-48A2-B47F-A0DB9662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4" y="1969053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2"/>
                </a:solidFill>
              </a:rPr>
              <a:t>Remember to ask an adults to make a video or take pictures of you doing your experiments and send to your club directors with your worksheet for assessment.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B33CC-4E11-4C05-AA07-B30EA112A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7" r="15879" b="2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4833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CA1971B-4996-4EBE-8D6D-EC189ED2E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6BC19D-345B-44F1-9C83-BF33E813E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26EA66BE-BD48-45B8-BA7F-97F314939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647CFBB-2ACC-4077-A13D-1F2E0599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07EF9EE-3F33-4539-8177-D71E72F5E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05E2397-F650-4C1C-B578-97FD6F393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2FE7DA1-B811-43C7-8E50-7B2DF23E6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B7616D0D-5794-485D-A9BE-5D92D7FD4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1D6E3048-78E5-408A-ABD8-9966C2C3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9CAAB673-869C-4A2D-835F-616193D02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92BB43A7-0A0F-44A7-869D-4DA8D6CC9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A0BB11D3-367D-410D-9269-BA113F3AF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290A697D-F22F-4C47-8B13-33D2CB959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C2DA68E-F04C-4BB8-80F9-F7BC04F9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4F6292C3-C924-4ADD-904C-2F58F2B48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A28BC4B6-8A2F-462B-904D-79A947AB6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7B8BFE53-E98F-4BCC-89B9-3E5AAC5C3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0CCE652E-3498-4620-B8BE-125B957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DA5F56C4-1481-46BB-8BAD-A47481B3A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13CD2C1A-95F0-40C9-A228-F1F953461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C871B232-022C-40CA-B007-73D67288E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081363-AC35-4BF9-8B41-8CF7992C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DA8BE6-2642-4704-AFE6-AC6E189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ACEA5406-96E6-4D89-9116-BD47C446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BD49ABA-C707-47AE-A63B-183E861F9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A4E094-7EF5-42B4-A031-7F09D278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4" y="2075504"/>
            <a:ext cx="5769989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Memorise</a:t>
            </a:r>
            <a:r>
              <a:rPr lang="en-US" sz="5400" dirty="0"/>
              <a:t> Hebrews 7:19</a:t>
            </a:r>
          </a:p>
        </p:txBody>
      </p:sp>
      <p:pic>
        <p:nvPicPr>
          <p:cNvPr id="6" name="Picture 5" descr="A picture containing person, indoor, sitting, person&#10;&#10;Description automatically generated">
            <a:extLst>
              <a:ext uri="{FF2B5EF4-FFF2-40B4-BE49-F238E27FC236}">
                <a16:creationId xmlns:a16="http://schemas.microsoft.com/office/drawing/2014/main" id="{A726C403-DCE6-43EA-8E67-27008741C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47995" b="-1"/>
          <a:stretch/>
        </p:blipFill>
        <p:spPr>
          <a:xfrm>
            <a:off x="7557328" y="227"/>
            <a:ext cx="4634671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7473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F6B-CD53-4FD7-9C38-93704E77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i="0" cap="all">
                <a:solidFill>
                  <a:srgbClr val="FFFFFF"/>
                </a:solidFill>
              </a:rPr>
              <a:t>(for the law made nothing perfect), and a better hope is introduced, by which we draw near to God.</a:t>
            </a:r>
            <a:br>
              <a:rPr lang="en-US" sz="4500" b="1" i="0" cap="all">
                <a:solidFill>
                  <a:srgbClr val="FFFFFF"/>
                </a:solidFill>
              </a:rPr>
            </a:br>
            <a:endParaRPr lang="en-US" sz="4500" b="1" i="0" cap="al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18020-7141-40C0-98B9-58BE0488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2677F-DCF2-45E7-8854-A7287D1C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89" y="619431"/>
            <a:ext cx="6263149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b="1" i="0" cap="all">
                <a:solidFill>
                  <a:srgbClr val="FFFFFF"/>
                </a:solidFill>
              </a:rPr>
              <a:t>Memorise James 4:8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8D8E0-E5AE-4531-AD32-342FDA694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99"/>
          <a:stretch/>
        </p:blipFill>
        <p:spPr>
          <a:xfrm>
            <a:off x="744365" y="620720"/>
            <a:ext cx="3780582" cy="56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1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BBFC-14DF-4D9B-AA9B-D9D86A5C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000" b="1" i="0" cap="all" dirty="0">
                <a:solidFill>
                  <a:srgbClr val="FFFFFF"/>
                </a:solidFill>
              </a:rPr>
              <a:t>Come near to God and he will come near to you. Wash your hands, you sinners, and purify your hearts, you double-minded.</a:t>
            </a:r>
          </a:p>
        </p:txBody>
      </p:sp>
    </p:spTree>
    <p:extLst>
      <p:ext uri="{BB962C8B-B14F-4D97-AF65-F5344CB8AC3E}">
        <p14:creationId xmlns:p14="http://schemas.microsoft.com/office/powerpoint/2010/main" val="162659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3BE687-95DB-49F8-B6B3-EC95550D5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6D514-30FD-445F-9B2C-4A7279DF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7" y="619431"/>
            <a:ext cx="4798141" cy="38692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7500" dirty="0">
                <a:solidFill>
                  <a:srgbClr val="FFFFFF"/>
                </a:solidFill>
              </a:rPr>
              <a:t>           Adventurers you have been Awesome!!</a:t>
            </a:r>
          </a:p>
        </p:txBody>
      </p:sp>
      <p:pic>
        <p:nvPicPr>
          <p:cNvPr id="2050" name="Picture 2" descr="The Importance of Saying Thank You">
            <a:extLst>
              <a:ext uri="{FF2B5EF4-FFF2-40B4-BE49-F238E27FC236}">
                <a16:creationId xmlns:a16="http://schemas.microsoft.com/office/drawing/2014/main" id="{A2CA43AB-9893-4BBB-92A4-1E37238C6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720727"/>
            <a:ext cx="5462001" cy="34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9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195AC-460A-45AA-8343-2A9FEEA3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071418"/>
            <a:ext cx="9607160" cy="4387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magnet is made of </a:t>
            </a:r>
            <a:r>
              <a:rPr lang="en-US" sz="4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magnetite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natural magnetic material that will create a </a:t>
            </a:r>
            <a:r>
              <a:rPr lang="en-US" sz="4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field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magnetic field is the force surrounding a magnet that draws objects to the magnet. You can feel </a:t>
            </a:r>
            <a:r>
              <a:rPr lang="en-US" sz="4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force 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a magnet</a:t>
            </a:r>
            <a:r>
              <a:rPr lang="en-US" sz="3400" b="1" dirty="0">
                <a:solidFill>
                  <a:srgbClr val="FFFFFF"/>
                </a:solidFill>
              </a:rPr>
              <a:t>. </a:t>
            </a:r>
            <a:br>
              <a:rPr lang="en-US" sz="3400" b="1" dirty="0">
                <a:solidFill>
                  <a:srgbClr val="FFFFFF"/>
                </a:solidFill>
              </a:rPr>
            </a:br>
            <a:endParaRPr lang="en-US" sz="3400" b="1" i="0" cap="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E8C68-B510-4E37-8744-9A87ECBE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164" y="619431"/>
            <a:ext cx="2500074" cy="32506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History</a:t>
            </a:r>
          </a:p>
        </p:txBody>
      </p:sp>
      <p:pic>
        <p:nvPicPr>
          <p:cNvPr id="4" name="Online Media 3" title="Discovery of magnet">
            <a:hlinkClick r:id="" action="ppaction://media"/>
            <a:extLst>
              <a:ext uri="{FF2B5EF4-FFF2-40B4-BE49-F238E27FC236}">
                <a16:creationId xmlns:a16="http://schemas.microsoft.com/office/drawing/2014/main" id="{A05BC68B-DF97-4893-A5CE-4E7F7135550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332509"/>
            <a:ext cx="7675812" cy="6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2DF26-6056-4641-81A4-F0E7D6CB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b="1" i="0" kern="1200" cap="all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Magnetic field?</a:t>
            </a:r>
            <a:br>
              <a:rPr lang="en-US" sz="6100" b="1" i="0" kern="1200" cap="all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100" b="1" i="0" kern="1200" cap="all" spc="-12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2A6627-1BC7-4E10-9DDA-10F59FF77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 r="1" b="7868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E18020-7141-40C0-98B9-58BE0488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3BE42-B988-4FA6-9A9C-DBF7D774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89" y="619431"/>
            <a:ext cx="6263149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500" b="1" i="0" cap="all">
                <a:solidFill>
                  <a:srgbClr val="FFFFFF"/>
                </a:solidFill>
              </a:rPr>
              <a:t>If you put a bar magnet under a sheet of paper and sprinkle iron powder lightly over the top, you will suddenly see the invisible magnetic field as the particles stick to it.</a:t>
            </a:r>
            <a:br>
              <a:rPr lang="en-US" sz="3500" b="1" i="0" cap="all">
                <a:solidFill>
                  <a:srgbClr val="FFFFFF"/>
                </a:solidFill>
              </a:rPr>
            </a:br>
            <a:endParaRPr lang="en-US" sz="3500" b="1" i="0" cap="all">
              <a:solidFill>
                <a:srgbClr val="FFFFFF"/>
              </a:solidFill>
            </a:endParaRP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4DF8FBD9-CBFA-4875-B5D9-97E7445A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 r="1" b="7868"/>
          <a:stretch/>
        </p:blipFill>
        <p:spPr>
          <a:xfrm>
            <a:off x="633999" y="1375118"/>
            <a:ext cx="4001315" cy="40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0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1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8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759</Words>
  <Application>Microsoft Office PowerPoint</Application>
  <PresentationFormat>Widescreen</PresentationFormat>
  <Paragraphs>75</Paragraphs>
  <Slides>56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56</vt:i4>
      </vt:variant>
    </vt:vector>
  </HeadingPairs>
  <TitlesOfParts>
    <vt:vector size="81" baseType="lpstr">
      <vt:lpstr>Arial</vt:lpstr>
      <vt:lpstr>Bookman Old Style</vt:lpstr>
      <vt:lpstr>Calibri Light</vt:lpstr>
      <vt:lpstr>Century Gothic</vt:lpstr>
      <vt:lpstr>Rockwell</vt:lpstr>
      <vt:lpstr>Tahoma</vt:lpstr>
      <vt:lpstr>Trebuchet MS</vt:lpstr>
      <vt:lpstr>Tw Cen MT</vt:lpstr>
      <vt:lpstr>Tw Cen MT Condensed</vt:lpstr>
      <vt:lpstr>Wingdings</vt:lpstr>
      <vt:lpstr>Wingdings 3</vt:lpstr>
      <vt:lpstr>Integral</vt:lpstr>
      <vt:lpstr>Slice</vt:lpstr>
      <vt:lpstr>1_Integral</vt:lpstr>
      <vt:lpstr>2_Integral</vt:lpstr>
      <vt:lpstr>3_Integral</vt:lpstr>
      <vt:lpstr>1_Facet</vt:lpstr>
      <vt:lpstr>Metropolitan</vt:lpstr>
      <vt:lpstr>1_Metropolitan</vt:lpstr>
      <vt:lpstr>2_Metropolitan</vt:lpstr>
      <vt:lpstr>Damask</vt:lpstr>
      <vt:lpstr>Circuit</vt:lpstr>
      <vt:lpstr>Atlas</vt:lpstr>
      <vt:lpstr>Ion Boardroom</vt:lpstr>
      <vt:lpstr>Wisp</vt:lpstr>
      <vt:lpstr>Magnet Fun </vt:lpstr>
      <vt:lpstr>Desire Sonder  Glasgow  5/12/2020</vt:lpstr>
      <vt:lpstr>Requirements</vt:lpstr>
      <vt:lpstr>Continued</vt:lpstr>
      <vt:lpstr>What is the Magnet made of? </vt:lpstr>
      <vt:lpstr>A magnet is made of magnetite, a natural magnetic material that will create a magnetic field. A magnetic field is the force surrounding a magnet that draws objects to the magnet. You can feel this force when using a magnet.  </vt:lpstr>
      <vt:lpstr>History</vt:lpstr>
      <vt:lpstr>What is a Magnetic field? </vt:lpstr>
      <vt:lpstr>If you put a bar magnet under a sheet of paper and sprinkle iron powder lightly over the top, you will suddenly see the invisible magnetic field as the particles stick to it. </vt:lpstr>
      <vt:lpstr>PowerPoint Presentation</vt:lpstr>
      <vt:lpstr>Fun facts </vt:lpstr>
      <vt:lpstr>Did you know?  One end of a 'bar' magnet is a north pole, and the opposite end is a South Pole</vt:lpstr>
      <vt:lpstr>The North Pole of one magnet will repel and push away the North Pole of another magnet.</vt:lpstr>
      <vt:lpstr>The South Pole of one magnet will repel and push away the SouthPole of another magnet.</vt:lpstr>
      <vt:lpstr>The North Pole of one magnet will attract and stick to the South Pole of another magnet.</vt:lpstr>
      <vt:lpstr> what are the Three main types of magnets? </vt:lpstr>
      <vt:lpstr>Permanent   once it is magnetized, it retains a level of magnetism</vt:lpstr>
      <vt:lpstr>Example Bar Magnet, Horseshoe Magnet</vt:lpstr>
      <vt:lpstr>What do most people have in their kitchen which acts as a large magnet? </vt:lpstr>
      <vt:lpstr>You are Right It’s a Fridge!!!</vt:lpstr>
      <vt:lpstr>Second type of Magnet</vt:lpstr>
      <vt:lpstr>Temporary </vt:lpstr>
      <vt:lpstr>Example of Temporary Magnet </vt:lpstr>
      <vt:lpstr>Third type  of Magnet</vt:lpstr>
      <vt:lpstr>PowerPoint Presentation</vt:lpstr>
      <vt:lpstr>PowerPoint Presentation</vt:lpstr>
      <vt:lpstr>Cranes use huge electromagnets to pick up scrap metal in junkyards.</vt:lpstr>
      <vt:lpstr>Powerful electromagnets are used in high-speed trains, called Maglev trains. These  trains will float over its track, reducing friction and allowing the train to run very efficiently</vt:lpstr>
      <vt:lpstr>What are Magnets used for?</vt:lpstr>
      <vt:lpstr>Magnets are being used by people in many devices </vt:lpstr>
      <vt:lpstr>Let us have a Quiz.   Can you tell me which of these items do you think has a magnet inside?</vt:lpstr>
      <vt:lpstr>PowerPoint Presentation</vt:lpstr>
      <vt:lpstr>Vacuum Cleaners</vt:lpstr>
      <vt:lpstr>Telephone </vt:lpstr>
      <vt:lpstr>PowerPoint Presentation</vt:lpstr>
      <vt:lpstr>PowerPoint Presentation</vt:lpstr>
      <vt:lpstr>PowerPoint Presentation</vt:lpstr>
      <vt:lpstr>Experiments with magnet </vt:lpstr>
      <vt:lpstr>Magnet treasure hunt </vt:lpstr>
      <vt:lpstr>Place objects around the room that will and will not magnetize. See how many different objects they can pick up with their magnet</vt:lpstr>
      <vt:lpstr>Move an object with a Magnet</vt:lpstr>
      <vt:lpstr>Have a friend hold a sheet of paper between his/her two hands, place paper clip on top of the paper and a magnet below. Move the paper clip from one end to the other and back again with your hand. Be creative and use different items such as cardboard, plastic ruler etc.</vt:lpstr>
      <vt:lpstr>Create a Magnet</vt:lpstr>
      <vt:lpstr>Stroke a steel nail against the magnet 25-30 times. Stroke it in only one direction   </vt:lpstr>
      <vt:lpstr>Fun Magnetic Sculptures you can do!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ask an adults to make a video or take pictures of you doing your experiments and send to your club directors with your worksheet for assessment. </vt:lpstr>
      <vt:lpstr>Memorise Hebrews 7:19</vt:lpstr>
      <vt:lpstr>(for the law made nothing perfect), and a better hope is introduced, by which we draw near to God. </vt:lpstr>
      <vt:lpstr>Memorise James 4:8</vt:lpstr>
      <vt:lpstr>Come near to God and he will come near to you. Wash your hands, you sinners, and purify your hearts, you double-minded.</vt:lpstr>
      <vt:lpstr>           Adventurers you have been Awesome!!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 Fun </dc:title>
  <dc:creator>Desire Sonder</dc:creator>
  <cp:lastModifiedBy>Desire Sonder</cp:lastModifiedBy>
  <cp:revision>1</cp:revision>
  <dcterms:created xsi:type="dcterms:W3CDTF">2020-12-04T13:41:03Z</dcterms:created>
  <dcterms:modified xsi:type="dcterms:W3CDTF">2020-12-04T13:42:43Z</dcterms:modified>
</cp:coreProperties>
</file>