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49"/>
  </p:notesMasterIdLst>
  <p:sldIdLst>
    <p:sldId id="256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6" r:id="rId25"/>
    <p:sldId id="278" r:id="rId26"/>
    <p:sldId id="280" r:id="rId27"/>
    <p:sldId id="279" r:id="rId28"/>
    <p:sldId id="282" r:id="rId29"/>
    <p:sldId id="281" r:id="rId30"/>
    <p:sldId id="284" r:id="rId31"/>
    <p:sldId id="285" r:id="rId32"/>
    <p:sldId id="286" r:id="rId33"/>
    <p:sldId id="283" r:id="rId34"/>
    <p:sldId id="287" r:id="rId35"/>
    <p:sldId id="257" r:id="rId36"/>
    <p:sldId id="289" r:id="rId37"/>
    <p:sldId id="290" r:id="rId38"/>
    <p:sldId id="291" r:id="rId39"/>
    <p:sldId id="292" r:id="rId40"/>
    <p:sldId id="293" r:id="rId41"/>
    <p:sldId id="299" r:id="rId42"/>
    <p:sldId id="297" r:id="rId43"/>
    <p:sldId id="295" r:id="rId44"/>
    <p:sldId id="296" r:id="rId45"/>
    <p:sldId id="288" r:id="rId46"/>
    <p:sldId id="298" r:id="rId47"/>
    <p:sldId id="294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slide" Target="slides/slide38.xml" /><Relationship Id="rId47" Type="http://schemas.openxmlformats.org/officeDocument/2006/relationships/slide" Target="slides/slide43.xml" /><Relationship Id="rId50" Type="http://schemas.openxmlformats.org/officeDocument/2006/relationships/presProps" Target="pres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slide" Target="slides/slide42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slide" Target="slides/slide37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slide" Target="slides/slide41.xml" /><Relationship Id="rId53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49" Type="http://schemas.openxmlformats.org/officeDocument/2006/relationships/notesMaster" Target="notesMasters/notesMaster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slide" Target="slides/slide40.xml" /><Relationship Id="rId52" Type="http://schemas.openxmlformats.org/officeDocument/2006/relationships/theme" Target="theme/theme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slide" Target="slides/slide39.xml" /><Relationship Id="rId48" Type="http://schemas.openxmlformats.org/officeDocument/2006/relationships/slide" Target="slides/slide44.xml" /><Relationship Id="rId8" Type="http://schemas.openxmlformats.org/officeDocument/2006/relationships/slide" Target="slides/slide4.xml" /><Relationship Id="rId51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5D663-C8FF-4DDD-8B32-F9483DE105D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437FA-D271-4324-8B33-452A55DFA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36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437FA-D271-4324-8B33-452A55DFA55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187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 /><Relationship Id="rId2" Type="http://schemas.openxmlformats.org/officeDocument/2006/relationships/image" Target="../media/image27.jp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 /><Relationship Id="rId2" Type="http://schemas.openxmlformats.org/officeDocument/2006/relationships/image" Target="../media/image31.jpg" /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 /><Relationship Id="rId1" Type="http://schemas.openxmlformats.org/officeDocument/2006/relationships/slideLayout" Target="../slideLayouts/slideLayout6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 /><Relationship Id="rId2" Type="http://schemas.openxmlformats.org/officeDocument/2006/relationships/image" Target="../media/image34.jp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 /><Relationship Id="rId3" Type="http://schemas.openxmlformats.org/officeDocument/2006/relationships/image" Target="../media/image5.png" /><Relationship Id="rId7" Type="http://schemas.openxmlformats.org/officeDocument/2006/relationships/image" Target="../media/image36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4.png" /><Relationship Id="rId5" Type="http://schemas.openxmlformats.org/officeDocument/2006/relationships/image" Target="../media/image3.png" /><Relationship Id="rId4" Type="http://schemas.openxmlformats.org/officeDocument/2006/relationships/image" Target="../media/image6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 /><Relationship Id="rId2" Type="http://schemas.openxmlformats.org/officeDocument/2006/relationships/image" Target="../media/image38.jpg" /><Relationship Id="rId1" Type="http://schemas.openxmlformats.org/officeDocument/2006/relationships/slideLayout" Target="../slideLayouts/slideLayout6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 /><Relationship Id="rId2" Type="http://schemas.openxmlformats.org/officeDocument/2006/relationships/image" Target="../media/image40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4.jpg" /><Relationship Id="rId5" Type="http://schemas.openxmlformats.org/officeDocument/2006/relationships/image" Target="../media/image43.jpg" /><Relationship Id="rId4" Type="http://schemas.openxmlformats.org/officeDocument/2006/relationships/image" Target="../media/image42.jp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 /><Relationship Id="rId2" Type="http://schemas.openxmlformats.org/officeDocument/2006/relationships/image" Target="../media/image45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7.jp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 /><Relationship Id="rId2" Type="http://schemas.openxmlformats.org/officeDocument/2006/relationships/image" Target="../media/image48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1.jpg" /><Relationship Id="rId4" Type="http://schemas.openxmlformats.org/officeDocument/2006/relationships/image" Target="../media/image50.jp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 /><Relationship Id="rId2" Type="http://schemas.openxmlformats.org/officeDocument/2006/relationships/image" Target="../media/image52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6.jpg" /><Relationship Id="rId5" Type="http://schemas.openxmlformats.org/officeDocument/2006/relationships/image" Target="../media/image55.jpg" /><Relationship Id="rId4" Type="http://schemas.openxmlformats.org/officeDocument/2006/relationships/image" Target="../media/image54.jp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 /><Relationship Id="rId2" Type="http://schemas.openxmlformats.org/officeDocument/2006/relationships/image" Target="../media/image57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1.jpg" /><Relationship Id="rId5" Type="http://schemas.openxmlformats.org/officeDocument/2006/relationships/image" Target="../media/image60.jpg" /><Relationship Id="rId4" Type="http://schemas.openxmlformats.org/officeDocument/2006/relationships/image" Target="../media/image59.jp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 /><Relationship Id="rId2" Type="http://schemas.openxmlformats.org/officeDocument/2006/relationships/image" Target="../media/image62.jp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 /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 /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 /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 /><Relationship Id="rId2" Type="http://schemas.openxmlformats.org/officeDocument/2006/relationships/slideLayout" Target="../slideLayouts/slideLayout7.xml" /><Relationship Id="rId1" Type="http://schemas.openxmlformats.org/officeDocument/2006/relationships/video" Target="https://www.youtube.com/embed/DWV-UXM-D6Y?feature=oembed" TargetMode="Externa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 /><Relationship Id="rId2" Type="http://schemas.openxmlformats.org/officeDocument/2006/relationships/image" Target="../media/image69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1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 /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 /><Relationship Id="rId2" Type="http://schemas.openxmlformats.org/officeDocument/2006/relationships/image" Target="../media/image73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5.jpeg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 /><Relationship Id="rId2" Type="http://schemas.openxmlformats.org/officeDocument/2006/relationships/image" Target="../media/image76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8.jpeg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4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1E764-3B28-DD46-B56D-B6FA3C21D9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BASKET MAKER AWARD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C932CE-A0F9-1648-8F11-101A147B8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2468" y="71222"/>
            <a:ext cx="7085714" cy="150434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3E7ADD-1492-7A4E-AE81-7B32230EB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558" y="3570209"/>
            <a:ext cx="2513453" cy="1859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B13869-E0EC-D041-BA55-8EFA81FDF59B}"/>
              </a:ext>
            </a:extLst>
          </p:cNvPr>
          <p:cNvSpPr txBox="1"/>
          <p:nvPr/>
        </p:nvSpPr>
        <p:spPr>
          <a:xfrm>
            <a:off x="7864586" y="468070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By Caroline O’Brien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92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basket&#10;&#10;Description automatically generated">
            <a:extLst>
              <a:ext uri="{FF2B5EF4-FFF2-40B4-BE49-F238E27FC236}">
                <a16:creationId xmlns:a16="http://schemas.microsoft.com/office/drawing/2014/main" id="{320B4529-40D6-4E52-B1D5-71A797229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885" y="1018083"/>
            <a:ext cx="2498360" cy="2373442"/>
          </a:xfrm>
          <a:prstGeom prst="rect">
            <a:avLst/>
          </a:prstGeom>
        </p:spPr>
      </p:pic>
      <p:pic>
        <p:nvPicPr>
          <p:cNvPr id="3" name="Picture 3" descr="A close up of a basket&#10;&#10;Description automatically generated">
            <a:extLst>
              <a:ext uri="{FF2B5EF4-FFF2-40B4-BE49-F238E27FC236}">
                <a16:creationId xmlns:a16="http://schemas.microsoft.com/office/drawing/2014/main" id="{53ECD79F-A6B1-4BCA-8EEA-C2F69A47C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941" y="2981793"/>
            <a:ext cx="27432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5536" y="1664208"/>
            <a:ext cx="2950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haroni"/>
              </a:rPr>
              <a:t>Shopping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7064" y="3937894"/>
            <a:ext cx="2578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haroni"/>
              </a:rPr>
              <a:t>Basket</a:t>
            </a:r>
          </a:p>
        </p:txBody>
      </p:sp>
    </p:spTree>
    <p:extLst>
      <p:ext uri="{BB962C8B-B14F-4D97-AF65-F5344CB8AC3E}">
        <p14:creationId xmlns:p14="http://schemas.microsoft.com/office/powerpoint/2010/main" val="217821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basket&#10;&#10;Description automatically generated">
            <a:extLst>
              <a:ext uri="{FF2B5EF4-FFF2-40B4-BE49-F238E27FC236}">
                <a16:creationId xmlns:a16="http://schemas.microsoft.com/office/drawing/2014/main" id="{A4F8A6EF-C9BF-4115-B311-A2B8472C8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123" y="855689"/>
            <a:ext cx="4425065" cy="2848131"/>
          </a:xfrm>
          <a:prstGeom prst="rect">
            <a:avLst/>
          </a:prstGeom>
        </p:spPr>
      </p:pic>
      <p:pic>
        <p:nvPicPr>
          <p:cNvPr id="3" name="Picture 3" descr="A close up of a basket&#10;&#10;Description automatically generated">
            <a:extLst>
              <a:ext uri="{FF2B5EF4-FFF2-40B4-BE49-F238E27FC236}">
                <a16:creationId xmlns:a16="http://schemas.microsoft.com/office/drawing/2014/main" id="{7EC82634-A1E3-408B-BD1B-09565563E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728" y="3105189"/>
            <a:ext cx="2743199" cy="2871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4984" y="1042416"/>
            <a:ext cx="4178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haroni"/>
              </a:rPr>
              <a:t>Hand Baskets</a:t>
            </a:r>
          </a:p>
        </p:txBody>
      </p:sp>
    </p:spTree>
    <p:extLst>
      <p:ext uri="{BB962C8B-B14F-4D97-AF65-F5344CB8AC3E}">
        <p14:creationId xmlns:p14="http://schemas.microsoft.com/office/powerpoint/2010/main" val="39995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indoor, basket, sitting, small&#10;&#10;Description automatically generated">
            <a:extLst>
              <a:ext uri="{FF2B5EF4-FFF2-40B4-BE49-F238E27FC236}">
                <a16:creationId xmlns:a16="http://schemas.microsoft.com/office/drawing/2014/main" id="{603567BD-4247-43C7-BE13-289664640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51" y="757478"/>
            <a:ext cx="3929921" cy="2969601"/>
          </a:xfrm>
          <a:prstGeom prst="rect">
            <a:avLst/>
          </a:prstGeom>
        </p:spPr>
      </p:pic>
      <p:pic>
        <p:nvPicPr>
          <p:cNvPr id="3" name="Picture 3" descr="A picture containing indoor, sitting, table, room&#10;&#10;Description automatically generated">
            <a:extLst>
              <a:ext uri="{FF2B5EF4-FFF2-40B4-BE49-F238E27FC236}">
                <a16:creationId xmlns:a16="http://schemas.microsoft.com/office/drawing/2014/main" id="{065AE835-BEA5-472A-A259-0832E7AE6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771" y="805721"/>
            <a:ext cx="2873114" cy="28731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4136" y="4261104"/>
            <a:ext cx="5852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haroni"/>
              </a:rPr>
              <a:t>Storage Baskets</a:t>
            </a:r>
          </a:p>
        </p:txBody>
      </p:sp>
    </p:spTree>
    <p:extLst>
      <p:ext uri="{BB962C8B-B14F-4D97-AF65-F5344CB8AC3E}">
        <p14:creationId xmlns:p14="http://schemas.microsoft.com/office/powerpoint/2010/main" val="367854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haroni"/>
              </a:rPr>
              <a:t>3. Name and describe the tools of a basket maker</a:t>
            </a:r>
          </a:p>
        </p:txBody>
      </p:sp>
      <p:sp>
        <p:nvSpPr>
          <p:cNvPr id="7" name="AutoShape 2" descr="Basket Weaving Tools: What You Will Need to Get Started | Textile Indie"/>
          <p:cNvSpPr>
            <a:spLocks noChangeAspect="1" noChangeArrowheads="1"/>
          </p:cNvSpPr>
          <p:nvPr/>
        </p:nvSpPr>
        <p:spPr bwMode="auto">
          <a:xfrm>
            <a:off x="63500" y="-136525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Basket Weaving Tools: What You Will Need to Get Started | Textile Indie"/>
          <p:cNvSpPr>
            <a:spLocks noChangeAspect="1" noChangeArrowheads="1"/>
          </p:cNvSpPr>
          <p:nvPr/>
        </p:nvSpPr>
        <p:spPr bwMode="auto">
          <a:xfrm>
            <a:off x="215900" y="15875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75" y="2591857"/>
            <a:ext cx="5513832" cy="307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53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haroni"/>
              </a:rPr>
              <a:t>Sharp Scissors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" y="2668905"/>
            <a:ext cx="4876800" cy="3257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7" y="2788921"/>
            <a:ext cx="3189922" cy="313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93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haroni"/>
              </a:rPr>
              <a:t>Sharp Knife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45" y="2708719"/>
            <a:ext cx="4634674" cy="254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14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haroni"/>
              </a:rPr>
              <a:t>Round or Flat nose pliers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12" y="2468880"/>
            <a:ext cx="4524375" cy="325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30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haroni"/>
              </a:rPr>
              <a:t>Awl or Bodkin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2911856"/>
            <a:ext cx="2749296" cy="1102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52" y="2642616"/>
            <a:ext cx="4322064" cy="32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78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haroni"/>
              </a:rPr>
              <a:t>Measuring tape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56" y="2557462"/>
            <a:ext cx="3528631" cy="277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0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haroni" panose="02010803020104030203"/>
                <a:cs typeface="Aharoni" panose="02010803020104030203"/>
              </a:rPr>
              <a:t>Clothes Pins or Crocodile clips</a:t>
            </a:r>
            <a:endParaRPr lang="en-GB" sz="4800" dirty="0">
              <a:solidFill>
                <a:schemeClr val="accent3">
                  <a:lumMod val="60000"/>
                  <a:lumOff val="40000"/>
                </a:schemeClr>
              </a:solidFill>
              <a:cs typeface="Aharoni" panose="020108030201040302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3040380"/>
            <a:ext cx="5065776" cy="27111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3040380"/>
            <a:ext cx="2147190" cy="180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8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1701" y="1024128"/>
            <a:ext cx="40255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en-GB" sz="4400" b="1" i="1" dirty="0">
                <a:solidFill>
                  <a:srgbClr val="020202"/>
                </a:solidFill>
                <a:latin typeface="Aharoni"/>
              </a:rPr>
              <a:t>Requirements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45396" y="2119622"/>
            <a:ext cx="325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GB" dirty="0">
                <a:solidFill>
                  <a:srgbClr val="666666"/>
                </a:solidFill>
                <a:latin typeface="raleway"/>
              </a:rPr>
              <a:t>1.</a:t>
            </a:r>
            <a:r>
              <a:rPr lang="en-GB" sz="700" dirty="0">
                <a:solidFill>
                  <a:srgbClr val="666666"/>
                </a:solidFill>
                <a:latin typeface="Times New Roman" panose="02020603050405020304" pitchFamily="18" charset="0"/>
              </a:rPr>
              <a:t>      </a:t>
            </a:r>
            <a:r>
              <a:rPr lang="en-GB" dirty="0">
                <a:solidFill>
                  <a:srgbClr val="6666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Explain what a basket is.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7411" y="25103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666666"/>
                </a:solidFill>
                <a:latin typeface="raleway"/>
              </a:rPr>
              <a:t>2.</a:t>
            </a:r>
            <a:r>
              <a:rPr lang="en-GB" sz="700" dirty="0">
                <a:solidFill>
                  <a:srgbClr val="666666"/>
                </a:solidFill>
                <a:latin typeface="Times New Roman" panose="02020603050405020304" pitchFamily="18" charset="0"/>
              </a:rPr>
              <a:t>      </a:t>
            </a:r>
            <a:r>
              <a:rPr lang="en-GB" dirty="0">
                <a:solidFill>
                  <a:srgbClr val="6666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Describe several baskets found in your home and tell how they are used</a:t>
            </a:r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4458" y="3187226"/>
            <a:ext cx="5804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GB" dirty="0">
                <a:solidFill>
                  <a:srgbClr val="666666"/>
                </a:solidFill>
                <a:latin typeface="raleway"/>
              </a:rPr>
              <a:t>3.</a:t>
            </a:r>
            <a:r>
              <a:rPr lang="en-GB" sz="700" dirty="0">
                <a:solidFill>
                  <a:srgbClr val="666666"/>
                </a:solidFill>
                <a:latin typeface="Times New Roman" panose="02020603050405020304" pitchFamily="18" charset="0"/>
              </a:rPr>
              <a:t>      </a:t>
            </a:r>
            <a:r>
              <a:rPr lang="en-GB" dirty="0">
                <a:solidFill>
                  <a:srgbClr val="6666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Name and describe the tools of a basket maker</a:t>
            </a:r>
            <a:r>
              <a:rPr lang="en-GB" dirty="0">
                <a:solidFill>
                  <a:srgbClr val="666666"/>
                </a:solidFill>
                <a:latin typeface="raleway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1571" y="3651778"/>
            <a:ext cx="6865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indent="-228600" algn="ctr" fontAlgn="base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666666"/>
                </a:solidFill>
                <a:latin typeface="raleway"/>
              </a:rPr>
              <a:t>4.</a:t>
            </a:r>
            <a:r>
              <a:rPr lang="en-GB" sz="700" dirty="0">
                <a:solidFill>
                  <a:srgbClr val="666666"/>
                </a:solidFill>
                <a:latin typeface="Times New Roman" panose="02020603050405020304" pitchFamily="18" charset="0"/>
              </a:rPr>
              <a:t>      </a:t>
            </a:r>
            <a:r>
              <a:rPr lang="en-GB" dirty="0">
                <a:solidFill>
                  <a:srgbClr val="6666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Describe how materials are prepared for basket weaving.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65120" y="402700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marR="0" indent="-228600" algn="ctr" fontAlgn="base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6666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5.</a:t>
            </a:r>
            <a:r>
              <a:rPr lang="en-GB" sz="700" dirty="0">
                <a:solidFill>
                  <a:srgbClr val="6666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     </a:t>
            </a:r>
            <a:r>
              <a:rPr lang="en-GB" dirty="0">
                <a:solidFill>
                  <a:srgbClr val="6666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Make a simple basket of natural grasses, reeds, or other local material, OR decorate a basket to be used in a practical way in your home, such as those used for sewing, trash, berries, or flowers.</a:t>
            </a:r>
          </a:p>
        </p:txBody>
      </p:sp>
      <p:sp>
        <p:nvSpPr>
          <p:cNvPr id="9" name="Rectangle 8"/>
          <p:cNvSpPr/>
          <p:nvPr/>
        </p:nvSpPr>
        <p:spPr>
          <a:xfrm>
            <a:off x="2968930" y="524588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marR="0" indent="-228600" algn="ctr" fontAlgn="base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666666"/>
                </a:solidFill>
                <a:latin typeface="raleway"/>
              </a:rPr>
              <a:t> </a:t>
            </a:r>
            <a:r>
              <a:rPr lang="en-GB" dirty="0">
                <a:solidFill>
                  <a:srgbClr val="6666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6.</a:t>
            </a:r>
            <a:r>
              <a:rPr lang="en-GB" sz="700" dirty="0">
                <a:solidFill>
                  <a:srgbClr val="6666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     </a:t>
            </a:r>
            <a:r>
              <a:rPr lang="en-GB" dirty="0">
                <a:solidFill>
                  <a:srgbClr val="6666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Decorate a basket to be given as a gift.</a:t>
            </a:r>
          </a:p>
          <a:p>
            <a:pPr marL="228600" marR="0" indent="-228600" algn="ctr" fontAlgn="base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666666"/>
                </a:solidFill>
                <a:latin typeface="raleway"/>
              </a:rPr>
              <a:t> 7</a:t>
            </a:r>
            <a:r>
              <a:rPr lang="en-GB">
                <a:solidFill>
                  <a:srgbClr val="666666"/>
                </a:solidFill>
                <a:latin typeface="raleway"/>
              </a:rPr>
              <a:t>.</a:t>
            </a:r>
            <a:r>
              <a:rPr lang="en-GB">
                <a:solidFill>
                  <a:srgbClr val="6666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      What are some ways baskets were used in the Bible. Give at least one text.</a:t>
            </a:r>
            <a:endParaRPr lang="en-GB" dirty="0">
              <a:solidFill>
                <a:srgbClr val="6666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1564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8D3EAE6-5AC4-4EF7-BA5E-FF047F057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223CC4-CEF2-43BE-A268-7574A7F57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D518D9-DA34-42A4-AE7C-2449A29A2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57E9183-A8C2-4E29-854A-122252F8C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7F9D8B-907D-42F0-8748-A986C12C5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27D324-ED99-4DAD-96B2-75E77B6EE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3D83BB5-436A-43DA-9214-7AC62ACE4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9479F50-C6F0-4F04-93DC-109BF0778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B25D3A2-3329-4FF0-9A24-8EE5BCAB7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3877143-4D78-4631-9262-1B2BE798D8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E84ED41-D8D6-43FE-9864-B2F1F0024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63B5BC6-DF3D-4891-A44C-7071D61AD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623" y="1539145"/>
            <a:ext cx="6528018" cy="18475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cap="none" dirty="0">
                <a:ln w="3175" cmpd="sng"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Pencils and sharpener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6756AE8-740A-9E4C-8EFE-4B8F1DE568F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5105"/>
          <a:stretch/>
        </p:blipFill>
        <p:spPr>
          <a:xfrm>
            <a:off x="8078910" y="1041400"/>
            <a:ext cx="3059206" cy="219456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1A4F7F3-4A2D-4BC2-A7AD-98D81DB09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28112" y="3522131"/>
            <a:ext cx="6035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3" r="4" b="4"/>
          <a:stretch/>
        </p:blipFill>
        <p:spPr>
          <a:xfrm>
            <a:off x="8068073" y="3625766"/>
            <a:ext cx="3063240" cy="219456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4D1742-9E65-D64B-9E19-682E50734F8D}"/>
              </a:ext>
            </a:extLst>
          </p:cNvPr>
          <p:cNvSpPr txBox="1"/>
          <p:nvPr/>
        </p:nvSpPr>
        <p:spPr>
          <a:xfrm>
            <a:off x="1607181" y="4046428"/>
            <a:ext cx="4104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>
                <a:solidFill>
                  <a:schemeClr val="accent3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Pencils to help mark patterns and the sharpner to sharpen the ends of the reeds or willows if needed</a:t>
            </a:r>
            <a:endParaRPr lang="en-US">
              <a:solidFill>
                <a:schemeClr val="accent3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76647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haroni"/>
              </a:rPr>
              <a:t>Towel and Water Buckets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234" y="2695194"/>
            <a:ext cx="28575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60" y="2768346"/>
            <a:ext cx="16002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90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2388" y="201681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marR="0" indent="-228600" algn="ctr" fontAlgn="base">
              <a:spcBef>
                <a:spcPts val="0"/>
              </a:spcBef>
              <a:spcAft>
                <a:spcPts val="0"/>
              </a:spcAft>
            </a:pPr>
            <a:r>
              <a:rPr lang="en-GB" sz="4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haroni"/>
              </a:rPr>
              <a:t>4.  Describe how materials are prepared for basket weaving.</a:t>
            </a:r>
          </a:p>
        </p:txBody>
      </p:sp>
    </p:spTree>
    <p:extLst>
      <p:ext uri="{BB962C8B-B14F-4D97-AF65-F5344CB8AC3E}">
        <p14:creationId xmlns:p14="http://schemas.microsoft.com/office/powerpoint/2010/main" val="3068090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7128" y="1124712"/>
            <a:ext cx="7589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3">
                    <a:lumMod val="60000"/>
                    <a:lumOff val="40000"/>
                  </a:schemeClr>
                </a:solidFill>
                <a:cs typeface="Aharoni" panose="02010803020104030203"/>
              </a:rPr>
              <a:t>1. Choose the Style of basket you want to make</a:t>
            </a:r>
          </a:p>
        </p:txBody>
      </p:sp>
      <p:sp>
        <p:nvSpPr>
          <p:cNvPr id="6" name="AutoShape 2" descr="Super Easy Cardboard Basket Weaving - Tried &amp; True Creative"/>
          <p:cNvSpPr>
            <a:spLocks noChangeAspect="1" noChangeArrowheads="1"/>
          </p:cNvSpPr>
          <p:nvPr/>
        </p:nvSpPr>
        <p:spPr bwMode="auto">
          <a:xfrm>
            <a:off x="63500" y="-136525"/>
            <a:ext cx="2581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Super Easy Cardboard Basket Weaving - Tried &amp; True Creative"/>
          <p:cNvSpPr>
            <a:spLocks noChangeAspect="1" noChangeArrowheads="1"/>
          </p:cNvSpPr>
          <p:nvPr/>
        </p:nvSpPr>
        <p:spPr bwMode="auto">
          <a:xfrm>
            <a:off x="215900" y="15875"/>
            <a:ext cx="2581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52"/>
          <a:stretch/>
        </p:blipFill>
        <p:spPr>
          <a:xfrm>
            <a:off x="3911536" y="1883664"/>
            <a:ext cx="2619375" cy="1196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5" t="15464" r="1485" b="21869"/>
          <a:stretch/>
        </p:blipFill>
        <p:spPr>
          <a:xfrm>
            <a:off x="8228297" y="4345055"/>
            <a:ext cx="1847850" cy="15459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153" y="1743903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11166" r="11324" b="9230"/>
          <a:stretch/>
        </p:blipFill>
        <p:spPr>
          <a:xfrm>
            <a:off x="860012" y="3429000"/>
            <a:ext cx="2532888" cy="25054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5978" r="16941" b="12971"/>
          <a:stretch/>
        </p:blipFill>
        <p:spPr>
          <a:xfrm>
            <a:off x="3978625" y="3652714"/>
            <a:ext cx="1958340" cy="23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424" y="960120"/>
            <a:ext cx="7059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haroni"/>
              </a:rPr>
              <a:t>2. Choose the right materials for your basket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055" y="866394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" y="2084832"/>
            <a:ext cx="3048000" cy="294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362" y="2295144"/>
            <a:ext cx="4306443" cy="365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31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2" t="-800" r="5175" b="20392"/>
          <a:stretch/>
        </p:blipFill>
        <p:spPr>
          <a:xfrm>
            <a:off x="4208105" y="1703189"/>
            <a:ext cx="1741713" cy="1819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77" y="2577581"/>
            <a:ext cx="2143125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2721" y="1063690"/>
            <a:ext cx="5662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haroni" panose="02010803020104030203"/>
                <a:cs typeface="Aharoni" panose="02010803020104030203"/>
              </a:rPr>
              <a:t>3. Choose the base of your basket</a:t>
            </a:r>
            <a:endParaRPr lang="en-GB" sz="2800" dirty="0">
              <a:solidFill>
                <a:schemeClr val="accent3">
                  <a:lumMod val="60000"/>
                  <a:lumOff val="40000"/>
                </a:schemeClr>
              </a:solidFill>
              <a:cs typeface="Aharoni" panose="02010803020104030203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38" y="3247052"/>
            <a:ext cx="2885103" cy="2647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848" y="1325300"/>
            <a:ext cx="2314122" cy="170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0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0" b="20840"/>
          <a:stretch/>
        </p:blipFill>
        <p:spPr>
          <a:xfrm>
            <a:off x="1091184" y="896112"/>
            <a:ext cx="3810000" cy="1627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80" y="786003"/>
            <a:ext cx="2466975" cy="184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0568" y="5320548"/>
            <a:ext cx="3922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haroni"/>
              </a:rPr>
              <a:t>4. Choose your Spokes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76" y="3246500"/>
            <a:ext cx="1792224" cy="1630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90" y="3848608"/>
            <a:ext cx="2597404" cy="1733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74" y="145324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4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5224" y="1362456"/>
            <a:ext cx="6135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haroni"/>
              </a:rPr>
              <a:t>5. Choose your weaving material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2" y="2801927"/>
            <a:ext cx="2891028" cy="2220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734" y="3118103"/>
            <a:ext cx="3238754" cy="2730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48" y="1078992"/>
            <a:ext cx="1947672" cy="1722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5" t="13466" r="30700" b="15067"/>
          <a:stretch/>
        </p:blipFill>
        <p:spPr>
          <a:xfrm>
            <a:off x="940054" y="3294421"/>
            <a:ext cx="2962656" cy="2377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54" y="1214427"/>
            <a:ext cx="19050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6" t="29312" r="32667" b="29796"/>
          <a:stretch/>
        </p:blipFill>
        <p:spPr>
          <a:xfrm>
            <a:off x="1563624" y="1581912"/>
            <a:ext cx="2496312" cy="1033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64" y="3183890"/>
            <a:ext cx="1905000" cy="158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5853" y="2434917"/>
            <a:ext cx="4973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haroni"/>
              </a:rPr>
              <a:t>If using reeds you will need to soak them in water so they can be softened for weaving</a:t>
            </a:r>
          </a:p>
        </p:txBody>
      </p:sp>
    </p:spTree>
    <p:extLst>
      <p:ext uri="{BB962C8B-B14F-4D97-AF65-F5344CB8AC3E}">
        <p14:creationId xmlns:p14="http://schemas.microsoft.com/office/powerpoint/2010/main" val="1262853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4536" y="1018324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marR="0" indent="-228600" algn="ctr" fontAlgn="base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haroni"/>
              </a:rPr>
              <a:t>5.      Make a simple basket of natural grasses, reeds, or other local material, OR decorate a basket to be used in a practical way in your home, such as those used for sewing, trash, berries, or flowers.</a:t>
            </a:r>
          </a:p>
        </p:txBody>
      </p:sp>
    </p:spTree>
    <p:extLst>
      <p:ext uri="{BB962C8B-B14F-4D97-AF65-F5344CB8AC3E}">
        <p14:creationId xmlns:p14="http://schemas.microsoft.com/office/powerpoint/2010/main" val="274374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5C6E4E-0F6D-CF47-952D-2EFFC251703D}"/>
              </a:ext>
            </a:extLst>
          </p:cNvPr>
          <p:cNvSpPr txBox="1"/>
          <p:nvPr/>
        </p:nvSpPr>
        <p:spPr>
          <a:xfrm rot="10800000" flipV="1">
            <a:off x="1575937" y="1259164"/>
            <a:ext cx="425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Aharoni" panose="02000000000000000000" pitchFamily="2" charset="0"/>
                <a:ea typeface="Aharoni" panose="02000000000000000000" pitchFamily="2" charset="0"/>
              </a:rPr>
              <a:t>1.</a:t>
            </a:r>
            <a:r>
              <a:rPr lang="en-GB" sz="3600" i="1" dirty="0">
                <a:latin typeface="Aharoni" panose="02000000000000000000" pitchFamily="2" charset="0"/>
                <a:ea typeface="Aharoni" panose="02000000000000000000" pitchFamily="2" charset="0"/>
              </a:rPr>
              <a:t>What is a basket?</a:t>
            </a:r>
            <a:endParaRPr lang="en-US" sz="3600" i="1" dirty="0">
              <a:latin typeface="Aharoni" panose="02000000000000000000" pitchFamily="2" charset="0"/>
              <a:ea typeface="Aharoni" panose="02000000000000000000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E8307AD-92B0-CD45-9529-8BA9432D4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0" y="719666"/>
            <a:ext cx="3988644" cy="5418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5E7529-B1E3-DB48-B8D3-6E30DD49C646}"/>
              </a:ext>
            </a:extLst>
          </p:cNvPr>
          <p:cNvSpPr txBox="1"/>
          <p:nvPr/>
        </p:nvSpPr>
        <p:spPr>
          <a:xfrm>
            <a:off x="1304736" y="2842050"/>
            <a:ext cx="54126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container made from stiff fibres being woven together, in different shapes and sizes. Usually woven by hand</a:t>
            </a:r>
            <a:endParaRPr lang="en-US" sz="3200" dirty="0">
              <a:solidFill>
                <a:schemeClr val="accent3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902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84" y="647114"/>
            <a:ext cx="4574232" cy="56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13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2704" y="1240227"/>
            <a:ext cx="685495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748D"/>
                </a:solidFill>
                <a:latin typeface="Aharoni"/>
              </a:rPr>
              <a:t>How to Weave a Paper Plate Bowl:</a:t>
            </a:r>
          </a:p>
          <a:p>
            <a:endParaRPr lang="en-GB" sz="3200" b="1" dirty="0">
              <a:solidFill>
                <a:srgbClr val="00748D"/>
              </a:solidFill>
              <a:latin typeface="Aharoni"/>
            </a:endParaRPr>
          </a:p>
          <a:p>
            <a:r>
              <a:rPr lang="en-GB" b="1" dirty="0">
                <a:solidFill>
                  <a:srgbClr val="00748D"/>
                </a:solidFill>
                <a:latin typeface="Aharoni"/>
              </a:rPr>
              <a:t>Supplies:</a:t>
            </a:r>
          </a:p>
          <a:p>
            <a:endParaRPr lang="en-GB" b="1" dirty="0">
              <a:solidFill>
                <a:srgbClr val="00748D"/>
              </a:solidFill>
              <a:latin typeface="Aharon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48D"/>
                </a:solidFill>
                <a:latin typeface="Aharoni"/>
              </a:rPr>
              <a:t>paper plate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48D"/>
                </a:solidFill>
                <a:latin typeface="Aharoni"/>
              </a:rPr>
              <a:t>pencil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48D"/>
                </a:solidFill>
                <a:latin typeface="Aharoni"/>
              </a:rPr>
              <a:t>something round to trace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48D"/>
                </a:solidFill>
                <a:latin typeface="Aharoni"/>
              </a:rPr>
              <a:t>yarn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48D"/>
                </a:solidFill>
                <a:latin typeface="Aharoni"/>
              </a:rPr>
              <a:t>scissors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48D"/>
                </a:solidFill>
                <a:latin typeface="Aharoni"/>
              </a:rPr>
              <a:t>glue and paintbrush (for inside base of bowl)</a:t>
            </a:r>
            <a:endParaRPr lang="en-GB" dirty="0">
              <a:solidFill>
                <a:srgbClr val="00748D"/>
              </a:solidFill>
              <a:effectLst/>
              <a:latin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34915802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92E814-9964-004D-97B0-E3A1521F4A66}"/>
              </a:ext>
            </a:extLst>
          </p:cNvPr>
          <p:cNvSpPr txBox="1"/>
          <p:nvPr/>
        </p:nvSpPr>
        <p:spPr>
          <a:xfrm>
            <a:off x="1198951" y="1527551"/>
            <a:ext cx="83948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endParaRPr lang="en-GB" dirty="0">
              <a:solidFill>
                <a:srgbClr val="020202"/>
              </a:solidFill>
              <a:latin typeface="raleway"/>
            </a:endParaRPr>
          </a:p>
          <a:p>
            <a:pPr algn="ctr" fontAlgn="base"/>
            <a:r>
              <a:rPr lang="en-GB" b="0" i="0" dirty="0">
                <a:solidFill>
                  <a:srgbClr val="666666"/>
                </a:solidFill>
                <a:effectLst/>
                <a:latin typeface="raleway"/>
              </a:rPr>
              <a:t>.</a:t>
            </a:r>
          </a:p>
          <a:p>
            <a:pPr marL="228600" marR="0" indent="-228600" algn="ctr" fontAlgn="base">
              <a:spcBef>
                <a:spcPts val="0"/>
              </a:spcBef>
              <a:spcAft>
                <a:spcPts val="0"/>
              </a:spcAft>
            </a:pPr>
            <a:r>
              <a:rPr lang="en-GB" b="0" i="0" dirty="0">
                <a:solidFill>
                  <a:srgbClr val="666666"/>
                </a:solidFill>
                <a:effectLst/>
                <a:latin typeface="raleway"/>
              </a:rPr>
              <a:t>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925715-7EA1-4D44-A55B-33DE8DED8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881" b="-2164"/>
          <a:stretch/>
        </p:blipFill>
        <p:spPr>
          <a:xfrm>
            <a:off x="2317651" y="1274123"/>
            <a:ext cx="3310757" cy="39708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07F1DB-A2F6-2049-90BC-406313CB1CDA}"/>
              </a:ext>
            </a:extLst>
          </p:cNvPr>
          <p:cNvSpPr txBox="1"/>
          <p:nvPr/>
        </p:nvSpPr>
        <p:spPr>
          <a:xfrm>
            <a:off x="7878858" y="1310650"/>
            <a:ext cx="31657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Mark your plate:</a:t>
            </a:r>
            <a:r>
              <a:rPr lang="en-GB" b="0" i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Trace a circle in the center of your paper plate. This will be the base of your bowl.</a:t>
            </a:r>
            <a:br>
              <a:rPr lang="en-GB" b="0" i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GB" b="0" i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b="0" i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Next, make an uneven number of marks, evenly spaced, around the edge of the paper plate.</a:t>
            </a:r>
            <a:br>
              <a:rPr lang="en-GB" b="0" i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GB" b="0" i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b="0" i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Then draw a straight line to connect each mark to the circle that you drew.</a:t>
            </a:r>
          </a:p>
          <a:p>
            <a:pPr algn="l"/>
            <a:endParaRPr lang="en-US">
              <a:solidFill>
                <a:schemeClr val="accent3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90748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59485E-B2C4-BE45-8DDE-D1FFEDD59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83" r="1670" b="46932"/>
          <a:stretch/>
        </p:blipFill>
        <p:spPr>
          <a:xfrm>
            <a:off x="2034886" y="1416379"/>
            <a:ext cx="3420341" cy="37852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F15B0D-3617-B341-A4FA-DB228CC352B1}"/>
              </a:ext>
            </a:extLst>
          </p:cNvPr>
          <p:cNvSpPr txBox="1"/>
          <p:nvPr/>
        </p:nvSpPr>
        <p:spPr>
          <a:xfrm>
            <a:off x="5771655" y="1940007"/>
            <a:ext cx="37595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0" i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Cut along each line, stopping at the circle that you drew.</a:t>
            </a:r>
            <a:br>
              <a:rPr lang="en-GB" sz="2400">
                <a:solidFill>
                  <a:schemeClr val="accent3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GB" sz="2400">
                <a:solidFill>
                  <a:schemeClr val="accent3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2400" b="0" i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Now, make cuts on either side of each cut to form a V.</a:t>
            </a:r>
            <a:endParaRPr lang="en-US" sz="2400">
              <a:solidFill>
                <a:schemeClr val="accent3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90806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45FDCC-0EBC-0849-AF1A-8A8F6AC9B0A3}"/>
              </a:ext>
            </a:extLst>
          </p:cNvPr>
          <p:cNvSpPr txBox="1"/>
          <p:nvPr/>
        </p:nvSpPr>
        <p:spPr>
          <a:xfrm>
            <a:off x="5184074" y="2512126"/>
            <a:ext cx="56397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0" i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2400" b="0" i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Fold each section at the pencil circle line and bend the sections up to form shape of your bowl. If any of the sections overlap, trim to make the V wider so there’s no overlap when the bowl is formed</a:t>
            </a:r>
          </a:p>
          <a:p>
            <a:pPr algn="l"/>
            <a:endParaRPr lang="en-US" sz="2400">
              <a:solidFill>
                <a:schemeClr val="accent3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AE78A-72F0-6549-B1EC-509464C8E3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87" t="50000" b="1379"/>
          <a:stretch/>
        </p:blipFill>
        <p:spPr>
          <a:xfrm>
            <a:off x="1509156" y="1985406"/>
            <a:ext cx="3055422" cy="316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5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9F763F-7796-CD4F-9B8F-DBDFA9EB209B}"/>
              </a:ext>
            </a:extLst>
          </p:cNvPr>
          <p:cNvSpPr txBox="1"/>
          <p:nvPr/>
        </p:nvSpPr>
        <p:spPr>
          <a:xfrm>
            <a:off x="4089963" y="1475429"/>
            <a:ext cx="71111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Begin weaving</a:t>
            </a:r>
          </a:p>
          <a:p>
            <a:r>
              <a:rPr lang="en-GB" sz="2400" b="0" i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Slip a piece of yarn between one of the cuts, leaving a tail, which you can hold down with your thumb while you get started. Weave in and out of the cuts, around and around the bowl.</a:t>
            </a:r>
          </a:p>
          <a:p>
            <a:r>
              <a:rPr lang="en-GB" sz="2400" b="0" i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en-GB" sz="2400" b="1" i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NOTE:</a:t>
            </a:r>
            <a:r>
              <a:rPr lang="en-GB" sz="2400" b="0" i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Keep the sections of your bowl folded upwards as you weave.</a:t>
            </a:r>
            <a:r>
              <a:rPr lang="en-GB" sz="2400" b="0" i="0">
                <a:solidFill>
                  <a:srgbClr val="01010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pPr algn="l"/>
            <a:endParaRPr lang="en-US" sz="240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BAE509-C201-4E46-B902-3866F1CC42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98" t="22680" r="31306" b="-529"/>
          <a:stretch/>
        </p:blipFill>
        <p:spPr>
          <a:xfrm>
            <a:off x="853538" y="1422565"/>
            <a:ext cx="2838945" cy="273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24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9BBBD-47D3-0E44-A18D-38FE8DF29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434" y="1206088"/>
            <a:ext cx="4568701" cy="3426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2540F9-F80E-C24C-A34A-148F001EEFFD}"/>
              </a:ext>
            </a:extLst>
          </p:cNvPr>
          <p:cNvSpPr txBox="1"/>
          <p:nvPr/>
        </p:nvSpPr>
        <p:spPr>
          <a:xfrm>
            <a:off x="6505866" y="2512127"/>
            <a:ext cx="49117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>
                <a:solidFill>
                  <a:schemeClr val="accent3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Continue weaving until 1.5 cms from the top. Cut the yarn, leaving a tail to be tucked in.</a:t>
            </a:r>
          </a:p>
          <a:p>
            <a:pPr algn="l"/>
            <a:r>
              <a:rPr lang="en-GB" sz="2000">
                <a:solidFill>
                  <a:schemeClr val="accent3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Fold the top if the paper plate over to secure the woven yarn.</a:t>
            </a:r>
          </a:p>
          <a:p>
            <a:pPr algn="l"/>
            <a:r>
              <a:rPr lang="en-GB" sz="2000">
                <a:solidFill>
                  <a:schemeClr val="accent3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Tuck in any loose yarn ends.</a:t>
            </a:r>
            <a:endParaRPr lang="en-US" sz="2000">
              <a:solidFill>
                <a:schemeClr val="accent3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71132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CC29BB-38D6-C44E-8E55-6456386F3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410" y="1480705"/>
            <a:ext cx="5139789" cy="3426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5AA1E6-567F-8A40-959E-3D9AF12F480E}"/>
              </a:ext>
            </a:extLst>
          </p:cNvPr>
          <p:cNvSpPr txBox="1"/>
          <p:nvPr/>
        </p:nvSpPr>
        <p:spPr>
          <a:xfrm>
            <a:off x="5184074" y="251212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07D79D-00F8-204E-A970-F7D083281A2F}"/>
              </a:ext>
            </a:extLst>
          </p:cNvPr>
          <p:cNvSpPr txBox="1"/>
          <p:nvPr/>
        </p:nvSpPr>
        <p:spPr>
          <a:xfrm>
            <a:off x="6723165" y="2512126"/>
            <a:ext cx="2424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>
                <a:solidFill>
                  <a:schemeClr val="accent3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Decorate the bottom of the basket</a:t>
            </a:r>
            <a:endParaRPr lang="en-US" sz="2400">
              <a:solidFill>
                <a:schemeClr val="accent3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289092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How to make a basket using newspaper">
            <a:hlinkClick r:id="" action="ppaction://media"/>
            <a:extLst>
              <a:ext uri="{FF2B5EF4-FFF2-40B4-BE49-F238E27FC236}">
                <a16:creationId xmlns:a16="http://schemas.microsoft.com/office/drawing/2014/main" id="{C689D54B-0F27-4DE2-9AAD-BE4AAC14BE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12012" y="2067951"/>
            <a:ext cx="5401994" cy="29866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90EB88-9492-4D1F-95E4-B668BE700C25}"/>
              </a:ext>
            </a:extLst>
          </p:cNvPr>
          <p:cNvSpPr txBox="1"/>
          <p:nvPr/>
        </p:nvSpPr>
        <p:spPr>
          <a:xfrm>
            <a:off x="2672862" y="1280160"/>
            <a:ext cx="7412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Video with instructions for a simple basket</a:t>
            </a:r>
          </a:p>
        </p:txBody>
      </p:sp>
    </p:spTree>
    <p:extLst>
      <p:ext uri="{BB962C8B-B14F-4D97-AF65-F5344CB8AC3E}">
        <p14:creationId xmlns:p14="http://schemas.microsoft.com/office/powerpoint/2010/main" val="422373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6359556-BF23-2940-9344-6FEB4979F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642" y="1229025"/>
            <a:ext cx="3193948" cy="34861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D60F8-1232-2045-BAA1-07506BA646AA}"/>
              </a:ext>
            </a:extLst>
          </p:cNvPr>
          <p:cNvSpPr txBox="1"/>
          <p:nvPr/>
        </p:nvSpPr>
        <p:spPr>
          <a:xfrm>
            <a:off x="1966851" y="978957"/>
            <a:ext cx="4377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>
                <a:solidFill>
                  <a:schemeClr val="accent3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Decorate a basket as a gift for someone.</a:t>
            </a:r>
            <a:endParaRPr lang="en-US" sz="3200">
              <a:solidFill>
                <a:schemeClr val="accent3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0A3C30B-5151-124B-AC07-C19BDBD53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29" y="3150397"/>
            <a:ext cx="2904460" cy="297281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0000F0F-AF7C-7E4D-B3A2-771572641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940" y="2836692"/>
            <a:ext cx="2904461" cy="284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4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522C90-3D0A-134D-ACA6-1E5B1A19DEB9}"/>
              </a:ext>
            </a:extLst>
          </p:cNvPr>
          <p:cNvSpPr txBox="1"/>
          <p:nvPr/>
        </p:nvSpPr>
        <p:spPr>
          <a:xfrm>
            <a:off x="905341" y="933249"/>
            <a:ext cx="5741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Describe several baskets found in your home and what they are used for.</a:t>
            </a:r>
            <a:endParaRPr lang="en-US" sz="3200" dirty="0">
              <a:solidFill>
                <a:schemeClr val="accent3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1D31E5E-408C-4642-88FA-1CB7710C9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025" y="1917426"/>
            <a:ext cx="4639497" cy="41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46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314A94-3ACA-2642-9F5B-8A2B3331749E}"/>
              </a:ext>
            </a:extLst>
          </p:cNvPr>
          <p:cNvSpPr txBox="1"/>
          <p:nvPr/>
        </p:nvSpPr>
        <p:spPr>
          <a:xfrm>
            <a:off x="1261753" y="1473035"/>
            <a:ext cx="9463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>
                <a:solidFill>
                  <a:schemeClr val="accent3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7. What are some ways baskets are used in the Bible.</a:t>
            </a:r>
          </a:p>
          <a:p>
            <a:pPr algn="l"/>
            <a:r>
              <a:rPr lang="en-GB" sz="3600">
                <a:solidFill>
                  <a:schemeClr val="accent3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Give at least one text</a:t>
            </a:r>
            <a:endParaRPr lang="en-US" sz="3600">
              <a:solidFill>
                <a:schemeClr val="accent3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33D7AD-A5C6-AE4F-97E7-A70D43F12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198" y="2597727"/>
            <a:ext cx="3426526" cy="34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711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65090C-A3E8-5B4F-9EDC-E6C1B2C36AFF}"/>
              </a:ext>
            </a:extLst>
          </p:cNvPr>
          <p:cNvSpPr txBox="1"/>
          <p:nvPr/>
        </p:nvSpPr>
        <p:spPr>
          <a:xfrm>
            <a:off x="1274123" y="1015340"/>
            <a:ext cx="6679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>
                <a:solidFill>
                  <a:schemeClr val="accent3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Can you guess how many times baskets are mentioned in the bible?</a:t>
            </a:r>
            <a:endParaRPr lang="en-US" sz="2400">
              <a:solidFill>
                <a:schemeClr val="accent3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4152C1-4AA6-4946-98C0-F76DD8F6F80D}"/>
              </a:ext>
            </a:extLst>
          </p:cNvPr>
          <p:cNvSpPr txBox="1"/>
          <p:nvPr/>
        </p:nvSpPr>
        <p:spPr>
          <a:xfrm>
            <a:off x="5020324" y="2411563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46</a:t>
            </a:r>
            <a:endParaRPr lang="en-US" sz="96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8976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92047-05DC-EA49-9B8B-A080FBD04FB9}"/>
              </a:ext>
            </a:extLst>
          </p:cNvPr>
          <p:cNvSpPr txBox="1"/>
          <p:nvPr/>
        </p:nvSpPr>
        <p:spPr>
          <a:xfrm>
            <a:off x="5102556" y="817063"/>
            <a:ext cx="2552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>
                <a:solidFill>
                  <a:schemeClr val="accent3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Baskets in the bible</a:t>
            </a:r>
            <a:endParaRPr lang="en-US" sz="3200">
              <a:solidFill>
                <a:schemeClr val="accent3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128B6C9-63D9-6F4F-876F-374A59594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941400"/>
            <a:ext cx="2676622" cy="2344616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527D9AE-F24A-BA4C-9635-3595762FC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937" y="1092378"/>
            <a:ext cx="2743278" cy="2834557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9430DFFE-C280-6948-B9D5-CB09EA597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637" y="3455050"/>
            <a:ext cx="3587972" cy="245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2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8CA47DD-F613-DF49-A3F4-C794393BC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392910"/>
            <a:ext cx="3517119" cy="406603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>
            <a:extLst>
              <a:ext uri="{FF2B5EF4-FFF2-40B4-BE49-F238E27FC236}">
                <a16:creationId xmlns:a16="http://schemas.microsoft.com/office/drawing/2014/main" id="{8371A7A6-E106-0B40-99A8-C3EBBCB20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76" y="1692628"/>
            <a:ext cx="3537345" cy="346659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0F6BFB18-1E3D-2F42-9574-044C5421A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336" y="1626890"/>
            <a:ext cx="3517120" cy="359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5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7590CEF-6016-4E4F-A420-376321CEC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4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indoor, sitting, cat, refrigerator&#10;&#10;Description automatically generated">
            <a:extLst>
              <a:ext uri="{FF2B5EF4-FFF2-40B4-BE49-F238E27FC236}">
                <a16:creationId xmlns:a16="http://schemas.microsoft.com/office/drawing/2014/main" id="{D9F84F83-91F6-4838-A01B-671278E0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230" y="776053"/>
            <a:ext cx="2286000" cy="2857500"/>
          </a:xfrm>
          <a:prstGeom prst="rect">
            <a:avLst/>
          </a:prstGeom>
        </p:spPr>
      </p:pic>
      <p:pic>
        <p:nvPicPr>
          <p:cNvPr id="3" name="Picture 3" descr="A picture containing indoor, basket, container, table&#10;&#10;Description automatically generated">
            <a:extLst>
              <a:ext uri="{FF2B5EF4-FFF2-40B4-BE49-F238E27FC236}">
                <a16:creationId xmlns:a16="http://schemas.microsoft.com/office/drawing/2014/main" id="{8994AB7D-CCC8-4049-82EC-4172E3DA6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334" y="3924300"/>
            <a:ext cx="2743200" cy="205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C9B682-672E-43D8-B76A-2003B15DB24E}"/>
              </a:ext>
            </a:extLst>
          </p:cNvPr>
          <p:cNvSpPr txBox="1"/>
          <p:nvPr/>
        </p:nvSpPr>
        <p:spPr>
          <a:xfrm>
            <a:off x="914400" y="102682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441189-1DD8-4867-861C-F1EEF2DA184E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 dirty="0">
              <a:latin typeface="Garamon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40B2A7-D7D9-4B2F-99D2-749E409D8E95}"/>
              </a:ext>
            </a:extLst>
          </p:cNvPr>
          <p:cNvSpPr txBox="1"/>
          <p:nvPr/>
        </p:nvSpPr>
        <p:spPr>
          <a:xfrm>
            <a:off x="1860030" y="1127579"/>
            <a:ext cx="306366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haroni"/>
              </a:rPr>
              <a:t>Laundry Basket</a:t>
            </a:r>
          </a:p>
        </p:txBody>
      </p:sp>
    </p:spTree>
    <p:extLst>
      <p:ext uri="{BB962C8B-B14F-4D97-AF65-F5344CB8AC3E}">
        <p14:creationId xmlns:p14="http://schemas.microsoft.com/office/powerpoint/2010/main" val="866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basket of fruit&#10;&#10;Description automatically generated">
            <a:extLst>
              <a:ext uri="{FF2B5EF4-FFF2-40B4-BE49-F238E27FC236}">
                <a16:creationId xmlns:a16="http://schemas.microsoft.com/office/drawing/2014/main" id="{CF14D7B7-1D9A-4CBE-9ACC-57A07C120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736" y="889105"/>
            <a:ext cx="2939321" cy="2176696"/>
          </a:xfrm>
          <a:prstGeom prst="rect">
            <a:avLst/>
          </a:prstGeom>
        </p:spPr>
      </p:pic>
      <p:pic>
        <p:nvPicPr>
          <p:cNvPr id="3" name="Picture 3" descr="A close up of a fruit&#10;&#10;Description automatically generated">
            <a:extLst>
              <a:ext uri="{FF2B5EF4-FFF2-40B4-BE49-F238E27FC236}">
                <a16:creationId xmlns:a16="http://schemas.microsoft.com/office/drawing/2014/main" id="{866112D4-B300-4C5E-834D-4E7B6B32C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926" y="3276288"/>
            <a:ext cx="2076762" cy="2039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9344" y="1261872"/>
            <a:ext cx="3675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haroni"/>
              </a:rPr>
              <a:t>Fruit basket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22" y="3472815"/>
            <a:ext cx="2857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5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sitting, table, box, bed&#10;&#10;Description automatically generated">
            <a:extLst>
              <a:ext uri="{FF2B5EF4-FFF2-40B4-BE49-F238E27FC236}">
                <a16:creationId xmlns:a16="http://schemas.microsoft.com/office/drawing/2014/main" id="{607B1757-2C2C-4055-91B1-3032D2378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864" y="709835"/>
            <a:ext cx="3667593" cy="3176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96" y="2417164"/>
            <a:ext cx="4261104" cy="36073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568" y="4462272"/>
            <a:ext cx="4462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haroni"/>
              </a:rPr>
              <a:t>Sewing Basket</a:t>
            </a:r>
          </a:p>
        </p:txBody>
      </p:sp>
    </p:spTree>
    <p:extLst>
      <p:ext uri="{BB962C8B-B14F-4D97-AF65-F5344CB8AC3E}">
        <p14:creationId xmlns:p14="http://schemas.microsoft.com/office/powerpoint/2010/main" val="327104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basket&#10;&#10;Description automatically generated">
            <a:extLst>
              <a:ext uri="{FF2B5EF4-FFF2-40B4-BE49-F238E27FC236}">
                <a16:creationId xmlns:a16="http://schemas.microsoft.com/office/drawing/2014/main" id="{396AF13E-C0DB-4D41-B8C9-CC2446CDF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610" y="3590145"/>
            <a:ext cx="2466975" cy="2638269"/>
          </a:xfrm>
          <a:prstGeom prst="rect">
            <a:avLst/>
          </a:prstGeom>
        </p:spPr>
      </p:pic>
      <p:pic>
        <p:nvPicPr>
          <p:cNvPr id="3" name="Picture 3" descr="A picture containing indoor, sitting, small, chair&#10;&#10;Description automatically generated">
            <a:extLst>
              <a:ext uri="{FF2B5EF4-FFF2-40B4-BE49-F238E27FC236}">
                <a16:creationId xmlns:a16="http://schemas.microsoft.com/office/drawing/2014/main" id="{26521B9D-9C3E-4EB5-BC66-FE4DF78E3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597" y="1045564"/>
            <a:ext cx="3267855" cy="32178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5880" y="1426464"/>
            <a:ext cx="4681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haroni"/>
              </a:rPr>
              <a:t>Rubbish Basket</a:t>
            </a:r>
          </a:p>
        </p:txBody>
      </p:sp>
    </p:spTree>
    <p:extLst>
      <p:ext uri="{BB962C8B-B14F-4D97-AF65-F5344CB8AC3E}">
        <p14:creationId xmlns:p14="http://schemas.microsoft.com/office/powerpoint/2010/main" val="176066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grass, basket, container, table&#10;&#10;Description automatically generated">
            <a:extLst>
              <a:ext uri="{FF2B5EF4-FFF2-40B4-BE49-F238E27FC236}">
                <a16:creationId xmlns:a16="http://schemas.microsoft.com/office/drawing/2014/main" id="{3BB552A7-470F-458A-9056-33A1003D8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744" y="1359408"/>
            <a:ext cx="3879954" cy="36894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01385" y="3319273"/>
            <a:ext cx="4562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haroni"/>
              </a:rPr>
              <a:t>Picnic Basket</a:t>
            </a:r>
          </a:p>
        </p:txBody>
      </p:sp>
    </p:spTree>
    <p:extLst>
      <p:ext uri="{BB962C8B-B14F-4D97-AF65-F5344CB8AC3E}">
        <p14:creationId xmlns:p14="http://schemas.microsoft.com/office/powerpoint/2010/main" val="256099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5454242D621A4F903BA0E681593766" ma:contentTypeVersion="4" ma:contentTypeDescription="Create a new document." ma:contentTypeScope="" ma:versionID="e052eed1f78fd5ef6476e3c9c260ab29">
  <xsd:schema xmlns:xsd="http://www.w3.org/2001/XMLSchema" xmlns:xs="http://www.w3.org/2001/XMLSchema" xmlns:p="http://schemas.microsoft.com/office/2006/metadata/properties" xmlns:ns3="6291b69e-443f-48a9-8a44-74a1a10b450d" targetNamespace="http://schemas.microsoft.com/office/2006/metadata/properties" ma:root="true" ma:fieldsID="266a129b8bab2dcb3ab1e740bdc2303c" ns3:_="">
    <xsd:import namespace="6291b69e-443f-48a9-8a44-74a1a10b45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1b69e-443f-48a9-8a44-74a1a10b45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9FC31E-90B5-42C3-B656-00FEC521CD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371FAF-CDE0-4729-A7FA-2C4789FDF77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6291b69e-443f-48a9-8a44-74a1a10b450d"/>
  </ds:schemaRefs>
</ds:datastoreItem>
</file>

<file path=customXml/itemProps3.xml><?xml version="1.0" encoding="utf-8"?>
<ds:datastoreItem xmlns:ds="http://schemas.openxmlformats.org/officeDocument/2006/customXml" ds:itemID="{971E21F4-C569-4065-883B-F3A599A50BDB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410</Words>
  <Application>Microsoft Office PowerPoint</Application>
  <PresentationFormat>Widescreen</PresentationFormat>
  <Paragraphs>52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Organic</vt:lpstr>
      <vt:lpstr>BASKET MAKER AWARD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 Name and describe the tools of a basket maker</vt:lpstr>
      <vt:lpstr>Sharp Scissors</vt:lpstr>
      <vt:lpstr>Sharp Knife</vt:lpstr>
      <vt:lpstr>Round or Flat nose pliers</vt:lpstr>
      <vt:lpstr>Awl or Bodkin</vt:lpstr>
      <vt:lpstr>Measuring tape</vt:lpstr>
      <vt:lpstr>Clothes Pins or Crocodile clips</vt:lpstr>
      <vt:lpstr>Pencils and sharpener</vt:lpstr>
      <vt:lpstr>Towel and Water Buckets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BASKET WEAVING AWARD</dc:title>
  <dc:creator>caroline o'brien</dc:creator>
  <cp:lastModifiedBy>caroline o'brien</cp:lastModifiedBy>
  <cp:revision>60</cp:revision>
  <dcterms:created xsi:type="dcterms:W3CDTF">2021-01-27T00:21:35Z</dcterms:created>
  <dcterms:modified xsi:type="dcterms:W3CDTF">2021-02-03T22:38:01Z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0x0101004B5454242D621A4F903BA0E681593766</vt:lpwstr>
  </property>
</Properties>
</file>