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7" r:id="rId5"/>
    <p:sldId id="269" r:id="rId6"/>
    <p:sldId id="270" r:id="rId7"/>
    <p:sldId id="31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1" r:id="rId16"/>
    <p:sldId id="279" r:id="rId17"/>
    <p:sldId id="280" r:id="rId18"/>
    <p:sldId id="260" r:id="rId19"/>
    <p:sldId id="282" r:id="rId20"/>
    <p:sldId id="283" r:id="rId21"/>
    <p:sldId id="284" r:id="rId22"/>
    <p:sldId id="264" r:id="rId23"/>
    <p:sldId id="265" r:id="rId24"/>
    <p:sldId id="266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02" r:id="rId40"/>
    <p:sldId id="303" r:id="rId41"/>
    <p:sldId id="304" r:id="rId42"/>
    <p:sldId id="305" r:id="rId43"/>
    <p:sldId id="306" r:id="rId44"/>
    <p:sldId id="3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3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Saturday, March 6,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1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Saturday, March 6,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6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3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Saturday, March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3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Saturday, March 6,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3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582EA256-7446-482B-A2E9-E022569A3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3E47F1-23BD-4D2B-B2D2-9087A6BE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077417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CADBA-FD14-4377-A690-B11731F8A5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7943" y="1471346"/>
            <a:ext cx="9285652" cy="1558680"/>
          </a:xfrm>
        </p:spPr>
        <p:txBody>
          <a:bodyPr anchor="b">
            <a:noAutofit/>
          </a:bodyPr>
          <a:lstStyle/>
          <a:p>
            <a:pPr lvl="0" algn="l"/>
            <a:r>
              <a:rPr lang="en-GB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My Picture Book Award</a:t>
            </a:r>
            <a:br>
              <a:rPr lang="en-GB" sz="4800" dirty="0">
                <a:solidFill>
                  <a:srgbClr val="0070C0"/>
                </a:solidFill>
              </a:rPr>
            </a:br>
            <a:endParaRPr lang="en-GB" sz="4800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471C3-5A56-4F71-A5AC-A917ED7FF6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56182" y="4452730"/>
            <a:ext cx="4700133" cy="1558679"/>
          </a:xfrm>
        </p:spPr>
        <p:txBody>
          <a:bodyPr anchor="b">
            <a:normAutofit/>
          </a:bodyPr>
          <a:lstStyle/>
          <a:p>
            <a:pPr lvl="0" algn="l"/>
            <a:r>
              <a:rPr lang="en-GB" sz="2800" b="1" dirty="0">
                <a:solidFill>
                  <a:srgbClr val="FFFFFF"/>
                </a:solidFill>
              </a:rPr>
              <a:t>Presented by </a:t>
            </a:r>
            <a:r>
              <a:rPr lang="en-GB" sz="2800" b="1" dirty="0" err="1">
                <a:solidFill>
                  <a:srgbClr val="FFFFFF"/>
                </a:solidFill>
              </a:rPr>
              <a:t>Semone</a:t>
            </a:r>
            <a:r>
              <a:rPr lang="en-GB" sz="2800" b="1" dirty="0">
                <a:solidFill>
                  <a:srgbClr val="FFFFFF"/>
                </a:solidFill>
              </a:rPr>
              <a:t> Pollard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F4A068-C95D-486B-AB65-28A5F70AF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0473F7-A24A-427B-B9CE-C1A94B6F2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B60357-232D-4489-8786-BF4E4F74B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3"/>
            <a:ext cx="1446277" cy="3599018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8A50E-2E17-40A4-8E3C-25CC6DF99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97C44-A78B-4A18-9732-B977BE5DF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144" y="3873157"/>
            <a:ext cx="5294293" cy="2165331"/>
          </a:xfrm>
        </p:spPr>
        <p:txBody>
          <a:bodyPr anchor="t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Wild animals…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B63C78F-3563-473E-8B35-E7B5C5429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2" r="2" b="26107"/>
          <a:stretch/>
        </p:blipFill>
        <p:spPr>
          <a:xfrm>
            <a:off x="1443228" y="10"/>
            <a:ext cx="10061448" cy="35990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E181E9-8FE4-417B-A80B-0A099C6B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EB5B0D-CAAF-4A5A-8339-8CCEA2AEE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E8ABF-4A53-440D-BC85-3B1BEAF677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4028783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Pets…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67F1B4C-40E4-4FB3-9751-6241E6D4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01" y="2529078"/>
            <a:ext cx="6460089" cy="3633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67C3E3-D148-40AD-9F4C-431AA28A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0DD030-ACB5-4C2C-AD03-51D52E27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D99EB-C4F3-4F0C-91F7-AB4DC2A0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C6A63-DD70-480F-9026-B393E0B6D9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76263"/>
            <a:ext cx="393253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Flowers…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9146-C1C0-4B58-86FC-34F3390E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364091" y="698677"/>
            <a:ext cx="826383" cy="547913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023A52A-24D3-4DC4-A25D-D02FFC59A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132" y="722970"/>
            <a:ext cx="6774155" cy="541932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540AD5-A993-4DA3-B064-D004E2CC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6A9698-2C5E-4B0F-B3FA-0CE9BCA6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36E6B-D7EF-409B-B48D-1628C06EE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6BA2B-36CA-4304-8B56-99D265D30D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3854831"/>
            <a:ext cx="5278995" cy="2156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Fish…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D2053-BB10-4615-A38D-86EEC0D86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79DE312-56D0-43B4-896E-29085A05F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50" r="-1" b="7817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5C8DBB0-7DE7-4728-AA8B-01B665064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28" b="8472"/>
          <a:stretch/>
        </p:blipFill>
        <p:spPr>
          <a:xfrm>
            <a:off x="3048" y="562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5158B-37F8-4446-A924-44C91C7199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174" y="271463"/>
            <a:ext cx="444443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6600" b="1" dirty="0">
                <a:solidFill>
                  <a:srgbClr val="FFFFFF"/>
                </a:solidFill>
              </a:rPr>
              <a:t>The starry heaven…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hree neatly stacked books">
            <a:extLst>
              <a:ext uri="{FF2B5EF4-FFF2-40B4-BE49-F238E27FC236}">
                <a16:creationId xmlns:a16="http://schemas.microsoft.com/office/drawing/2014/main" id="{C8F74886-A773-46D9-8DEA-BF448DF5F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9" b="112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0CF91-9547-460A-9203-01096EAE9F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4444436" cy="2967606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</a:rPr>
              <a:t>Picture books are useful for learning…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D99EB-C4F3-4F0C-91F7-AB4DC2A0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51922-17F4-4B32-8942-7012CB907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76263"/>
            <a:ext cx="393253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Good morals and </a:t>
            </a:r>
            <a:r>
              <a:rPr lang="en-US" sz="4800" b="1" dirty="0" err="1">
                <a:solidFill>
                  <a:srgbClr val="0070C0"/>
                </a:solidFill>
              </a:rPr>
              <a:t>behaviours</a:t>
            </a:r>
            <a:r>
              <a:rPr lang="en-US" sz="4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9146-C1C0-4B58-86FC-34F3390E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364091" y="698677"/>
            <a:ext cx="826383" cy="547913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 descr="Diagram&#10;&#10;Description automatically generated with low confidence">
            <a:extLst>
              <a:ext uri="{FF2B5EF4-FFF2-40B4-BE49-F238E27FC236}">
                <a16:creationId xmlns:a16="http://schemas.microsoft.com/office/drawing/2014/main" id="{2A1DD820-AB2C-4EE2-B4D3-81D67E425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132" y="1535869"/>
            <a:ext cx="6774155" cy="37935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540AD5-A993-4DA3-B064-D004E2CC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6A9698-2C5E-4B0F-B3FA-0CE9BCA6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9">
            <a:extLst>
              <a:ext uri="{FF2B5EF4-FFF2-40B4-BE49-F238E27FC236}">
                <a16:creationId xmlns:a16="http://schemas.microsoft.com/office/drawing/2014/main" id="{C9D62F4B-698C-4A3E-B150-8D32AEC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3033D699-F972-442A-9111-79DD65A42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48CB0E37-DA39-43FD-AA53-B5F23D898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" y="-5610"/>
            <a:ext cx="692763" cy="699899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46C4A765-D564-4CAD-8AAD-184C71DA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D58E5-6E6F-4E0D-A6C8-E4B108866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3812" y="540167"/>
            <a:ext cx="4816589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Stories such as bible stories.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58E8EE6-973D-458C-A1ED-B039C1254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5" y="699900"/>
            <a:ext cx="5031557" cy="4415190"/>
          </a:xfrm>
          <a:prstGeom prst="rect">
            <a:avLst/>
          </a:prstGeom>
        </p:spPr>
      </p:pic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EA28B1DC-0672-4B37-99C8-1A33D3D3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9">
            <a:extLst>
              <a:ext uri="{FF2B5EF4-FFF2-40B4-BE49-F238E27FC236}">
                <a16:creationId xmlns:a16="http://schemas.microsoft.com/office/drawing/2014/main" id="{FFDB89D3-7786-4CAE-BB16-92D36C82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91604C-EE21-4D0A-8D56-927732E43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9353F-589B-4D7F-87EC-D56C9C099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D7F447-12C3-4CC9-B4EF-3C855E1A0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B81FB-E3E4-4DBB-A088-BB10D9FDF1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29675" y="943275"/>
            <a:ext cx="4720545" cy="260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New words.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A74EAB-FD76-4F40-A962-CEADC3054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-14198"/>
            <a:ext cx="694944" cy="694387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BBBF73-FED3-47F0-8833-B17189649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895" y="685800"/>
            <a:ext cx="5191877" cy="519187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E57391-2C1D-432D-BFC8-736FCA729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755B93-EFDE-45FB-AB49-08D045340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D99EB-C4F3-4F0C-91F7-AB4DC2A0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35DAE-DDE2-408D-A915-B92F474070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76263"/>
            <a:ext cx="393253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To read.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9146-C1C0-4B58-86FC-34F3390E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364091" y="698677"/>
            <a:ext cx="826383" cy="547913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0E12634-1800-47CC-B235-0CECF8179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132" y="1645949"/>
            <a:ext cx="6774155" cy="357336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540AD5-A993-4DA3-B064-D004E2CC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6A9698-2C5E-4B0F-B3FA-0CE9BCA6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DD4C7-E5CA-4CAD-812A-5A6B67FDDA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4028783" cy="2135867"/>
          </a:xfrm>
        </p:spPr>
        <p:txBody>
          <a:bodyPr anchor="b" anchorCtr="1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What are we going to learn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70941-8ED4-4539-9363-18C99EA64A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2900" y="2880452"/>
            <a:ext cx="4028783" cy="3095445"/>
          </a:xfrm>
        </p:spPr>
        <p:txBody>
          <a:bodyPr anchor="t">
            <a:normAutofit/>
          </a:bodyPr>
          <a:lstStyle/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What is a picture book?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What are the benefits of picture books?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What are different types of picture books?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What can be found in picture books?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What materials do we need for making a picture book?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Learn Joel chapter1:3.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r>
              <a:rPr lang="en-GB" sz="1700" b="1" dirty="0">
                <a:solidFill>
                  <a:schemeClr val="tx1"/>
                </a:solidFill>
              </a:rPr>
              <a:t>How to make a picture book?</a:t>
            </a:r>
          </a:p>
          <a:p>
            <a:pPr marL="514350" lvl="0" indent="-514350">
              <a:lnSpc>
                <a:spcPct val="90000"/>
              </a:lnSpc>
              <a:buFont typeface="Calibri Light"/>
              <a:buAutoNum type="arabicPeriod"/>
            </a:pP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24190FBE-F0B1-449A-BDBF-7C1D6CBF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4859" y="710848"/>
            <a:ext cx="5452031" cy="545203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67C3E3-D148-40AD-9F4C-431AA28A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0DD030-ACB5-4C2C-AD03-51D52E27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3093A2-BEA9-4055-96AA-C5DA22C2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F4FB1-C257-4B33-9E1B-0D4BB6690B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5370576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Concepts.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8C27D-5B01-459C-AD27-511C9689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713675" y="1223614"/>
            <a:ext cx="1478319" cy="4407408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C8599F5-FA7D-47F1-B63C-FEDBB60A1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92" y="2104422"/>
            <a:ext cx="4404044" cy="26424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F8AE93-C88C-410B-8C4E-2D9A2C8BB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621635-0C65-4524-A576-36E647B5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D915E3D-8999-4062-9FE0-BFE1D6AB5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5E2E7-7F70-4BF2-8D4F-8676078B4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4444436" cy="2967606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lvl="0"/>
            <a:r>
              <a:rPr lang="en-US" sz="4800" b="1">
                <a:solidFill>
                  <a:srgbClr val="FFFFFF"/>
                </a:solidFill>
              </a:rPr>
              <a:t>What are the different types of picture books?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59C2-19E7-4245-9C6F-3BB1EABB39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>
                <a:solidFill>
                  <a:srgbClr val="0070C0"/>
                </a:solidFill>
              </a:rPr>
              <a:t>Fairy-tales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088FAF7-F6EA-4C0C-9348-33E115B00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033" y="2103440"/>
            <a:ext cx="3748089" cy="374808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1E049-B261-4DFC-8688-4B08B82C107A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</a:pPr>
            <a:r>
              <a:rPr lang="en-GB" sz="2800" dirty="0"/>
              <a:t>Fairy-tales are stories that includes magic, fantasy and make belief characters.</a:t>
            </a:r>
          </a:p>
          <a:p>
            <a:pPr lvl="0">
              <a:lnSpc>
                <a:spcPct val="80000"/>
              </a:lnSpc>
            </a:pPr>
            <a:r>
              <a:rPr lang="en-GB" sz="2800" dirty="0"/>
              <a:t>There is a problem or conflict in the story, and a happy ending when it is solved.</a:t>
            </a:r>
          </a:p>
          <a:p>
            <a:pPr lvl="0">
              <a:lnSpc>
                <a:spcPct val="80000"/>
              </a:lnSpc>
            </a:pPr>
            <a:r>
              <a:rPr lang="en-GB" sz="2800" dirty="0"/>
              <a:t>The story is set in the past and often begins, ‘Once upon a time.’</a:t>
            </a:r>
          </a:p>
          <a:p>
            <a:pPr lvl="0">
              <a:lnSpc>
                <a:spcPct val="80000"/>
              </a:lnSpc>
            </a:pPr>
            <a:r>
              <a:rPr lang="en-GB" sz="2800" dirty="0"/>
              <a:t>Animals can talk and have other special abilities.</a:t>
            </a:r>
          </a:p>
          <a:p>
            <a:pPr lvl="0">
              <a:lnSpc>
                <a:spcPct val="80000"/>
              </a:lnSpc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EECFB-8C3B-4169-83F4-BE6F702202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>
                <a:solidFill>
                  <a:srgbClr val="0070C0"/>
                </a:solidFill>
              </a:rPr>
              <a:t>Fiction Stories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6035F81-EC45-4230-B331-7BFA79D73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3" y="2225987"/>
            <a:ext cx="4754559" cy="35029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B5386-C1BC-42CC-856D-E34AA5D747D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00" y="1158875"/>
            <a:ext cx="4791456" cy="4206382"/>
          </a:xfrm>
        </p:spPr>
        <p:txBody>
          <a:bodyPr>
            <a:noAutofit/>
          </a:bodyPr>
          <a:lstStyle/>
          <a:p>
            <a:pPr lvl="0"/>
            <a:r>
              <a:rPr lang="en-GB" sz="4400" dirty="0"/>
              <a:t>Fictions are stories that are invented and untrue. </a:t>
            </a:r>
          </a:p>
          <a:p>
            <a:pPr lvl="0"/>
            <a:r>
              <a:rPr lang="en-GB" sz="4400" dirty="0"/>
              <a:t>They are based on imaginary people, events or places.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96D8-588B-47D2-86AF-A67B8BE66A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>
                <a:solidFill>
                  <a:srgbClr val="0070C0"/>
                </a:solidFill>
              </a:rPr>
              <a:t>Factual stories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C626A7D-EF7A-4104-A7E9-97FA42544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3" y="2194523"/>
            <a:ext cx="4754559" cy="356592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1830E-5386-4BFF-BB47-7CDC14D93A2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00" y="1187450"/>
            <a:ext cx="4791456" cy="4206382"/>
          </a:xfrm>
        </p:spPr>
        <p:txBody>
          <a:bodyPr>
            <a:noAutofit/>
          </a:bodyPr>
          <a:lstStyle/>
          <a:p>
            <a:pPr lvl="0"/>
            <a:r>
              <a:rPr lang="en-GB" sz="4400" dirty="0"/>
              <a:t>Factual picture books are true stories. </a:t>
            </a:r>
          </a:p>
          <a:p>
            <a:pPr lvl="0"/>
            <a:r>
              <a:rPr lang="en-GB" sz="4400" dirty="0"/>
              <a:t>They are based on real life people, events or places.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Background Gray Rectangle">
            <a:extLst>
              <a:ext uri="{FF2B5EF4-FFF2-40B4-BE49-F238E27FC236}">
                <a16:creationId xmlns:a16="http://schemas.microsoft.com/office/drawing/2014/main" id="{35D39310-8CE3-445F-8641-584507C8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9354B-7525-44D5-B5D0-8F7DEF8F7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D5783B-244A-4141-A39A-3F2A42AFF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C1E1A-9C4A-40C8-9534-34B589179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252" y="680190"/>
            <a:ext cx="5283643" cy="2963496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lvl="0"/>
            <a:r>
              <a:rPr lang="en-US" sz="5400" b="1" dirty="0">
                <a:solidFill>
                  <a:srgbClr val="0070C0"/>
                </a:solidFill>
              </a:rPr>
              <a:t>What can be found in picture books?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DE9C5A-DDAE-488C-B29F-C5454AAB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8ECC46-3F26-48D8-A623-08670ED00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FC514-B534-48A5-91CC-116A81A185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4028783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Lots of beautiful colours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3CCA2C1-8ADC-4713-B919-B33AE1D5B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01" y="1083912"/>
            <a:ext cx="6460089" cy="507896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67C3E3-D148-40AD-9F4C-431AA28A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0DD030-ACB5-4C2C-AD03-51D52E27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B6097-0EA4-4E32-B2E3-09967DA63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4028783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Photos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CC18DBE-EE00-4F47-B920-2A17514E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01" y="2529078"/>
            <a:ext cx="6460089" cy="3633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67C3E3-D148-40AD-9F4C-431AA28A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0DD030-ACB5-4C2C-AD03-51D52E27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113EED-8B51-4277-82C3-12E98FBF3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35E80E-74A5-4C84-AFA7-81D390E23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D57E6A-AE34-46FE-BD4C-404A24619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A3A23-8133-4EF3-87C0-9D3E06C26E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411404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/>
              <a:t>Magazine 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4595E-CE05-4B87-A4BB-EDAB59500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0" r="12304"/>
          <a:stretch/>
        </p:blipFill>
        <p:spPr>
          <a:xfrm>
            <a:off x="5702789" y="685800"/>
            <a:ext cx="5426835" cy="54864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46D1DC4-2D1F-447F-BBC7-DA989F74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29623" y="685801"/>
            <a:ext cx="367840" cy="54864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0EFF27-7223-4E61-A745-1BF48F1FB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2D9D10-14FB-49FA-9A1A-8E9D1D31C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C65D1E6-3242-47A0-9EA6-97C80416C6EF}"/>
              </a:ext>
            </a:extLst>
          </p:cNvPr>
          <p:cNvSpPr txBox="1"/>
          <p:nvPr/>
        </p:nvSpPr>
        <p:spPr>
          <a:xfrm>
            <a:off x="9206051" y="6199473"/>
            <a:ext cx="2412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https://foter.com/f6/photo/5313060216/7b98b5b1b9/</a:t>
            </a:r>
            <a:endParaRPr lang="en-GB" sz="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A9D7C9-0452-4338-840E-1F41073B5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28149-A976-4FDF-A0AD-7E066FF7D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536FF-D2DD-47A6-BB60-E22DD2FEF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15829-38DE-4CEF-992F-A6D3D9907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40167"/>
            <a:ext cx="5828376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Drawings or Art 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92873-A54A-4077-810F-3AFC8F442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6183" y="685801"/>
            <a:ext cx="702496" cy="54864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2ABBC61-C7F6-420C-9B3D-E50596BB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0" r="25870"/>
          <a:stretch/>
        </p:blipFill>
        <p:spPr>
          <a:xfrm>
            <a:off x="7132100" y="685800"/>
            <a:ext cx="4355880" cy="5486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7CAC88-B0CB-4E8A-916D-9CB905259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2C2666-64A2-43AB-B2DB-267B04A07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925D-ABC0-4B4E-A428-6A5A5B8538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GB" b="1" dirty="0">
                <a:solidFill>
                  <a:srgbClr val="0070C0"/>
                </a:solidFill>
              </a:rPr>
              <a:t>What is a picture 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83EF-C492-498A-8CE5-D87BE8D06AD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3600" dirty="0">
              <a:latin typeface="Calibri" pitchFamily="34"/>
              <a:cs typeface="Times New Roman" pitchFamily="18"/>
            </a:endParaRPr>
          </a:p>
          <a:p>
            <a:pPr>
              <a:buClr>
                <a:srgbClr val="0070C0"/>
              </a:buClr>
            </a:pPr>
            <a:r>
              <a:rPr lang="en-GB" sz="3600" dirty="0">
                <a:latin typeface="Calibri" pitchFamily="34"/>
                <a:cs typeface="Times New Roman" pitchFamily="18"/>
              </a:rPr>
              <a:t>A picture book is a book that is made specially by children, which is designed with lots pictures and decorations. </a:t>
            </a:r>
          </a:p>
          <a:p>
            <a:pPr>
              <a:buClr>
                <a:srgbClr val="0070C0"/>
              </a:buClr>
            </a:pPr>
            <a:r>
              <a:rPr lang="en-GB" sz="3600" dirty="0">
                <a:latin typeface="Calibri" pitchFamily="34"/>
                <a:cs typeface="Times New Roman" pitchFamily="18"/>
              </a:rPr>
              <a:t>This book can be made about an event, occasion or memory that you have experienced.</a:t>
            </a:r>
            <a:endParaRPr lang="en-GB" sz="3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4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26">
            <a:extLst>
              <a:ext uri="{FF2B5EF4-FFF2-40B4-BE49-F238E27FC236}">
                <a16:creationId xmlns:a16="http://schemas.microsoft.com/office/drawing/2014/main" id="{D6113EED-8B51-4277-82C3-12E98FBF3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4035E80E-74A5-4C84-AFA7-81D390E23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35D57E6A-AE34-46FE-BD4C-404A24619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38AC-EC1C-41B1-AC24-AC5E2E57F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411404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/>
              <a:t>Words or sentences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4BB7A-954B-4E90-82EE-080D1A5D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74" b="30079"/>
          <a:stretch/>
        </p:blipFill>
        <p:spPr>
          <a:xfrm>
            <a:off x="5702789" y="685800"/>
            <a:ext cx="5426835" cy="5486400"/>
          </a:xfrm>
          <a:prstGeom prst="rect">
            <a:avLst/>
          </a:prstGeom>
        </p:spPr>
      </p:pic>
      <p:sp>
        <p:nvSpPr>
          <p:cNvPr id="43" name="Rectangle 32">
            <a:extLst>
              <a:ext uri="{FF2B5EF4-FFF2-40B4-BE49-F238E27FC236}">
                <a16:creationId xmlns:a16="http://schemas.microsoft.com/office/drawing/2014/main" id="{C46D1DC4-2D1F-447F-BBC7-DA989F74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29623" y="685801"/>
            <a:ext cx="367840" cy="54864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4" name="Straight Connector 34">
            <a:extLst>
              <a:ext uri="{FF2B5EF4-FFF2-40B4-BE49-F238E27FC236}">
                <a16:creationId xmlns:a16="http://schemas.microsoft.com/office/drawing/2014/main" id="{890EFF27-7223-4E61-A745-1BF48F1FB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7A2D9D10-14FB-49FA-9A1A-8E9D1D31C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74AC9-9746-46E2-9DEA-5DA4C34382BD}"/>
              </a:ext>
            </a:extLst>
          </p:cNvPr>
          <p:cNvSpPr txBox="1"/>
          <p:nvPr/>
        </p:nvSpPr>
        <p:spPr>
          <a:xfrm>
            <a:off x="9187833" y="6161985"/>
            <a:ext cx="2406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https://foter.com/f6/photo/2377030986/4287b527d9/</a:t>
            </a:r>
            <a:endParaRPr lang="en-GB" sz="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CE9782-0FD1-493B-9C50-C51AB7C5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19023-691E-4F1C-A10A-0EA3D044E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85800"/>
            <a:ext cx="422144" cy="54864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7EAFFD-2BD1-4600-B034-EEF70078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6583A-2564-4FC3-AFC6-8CD6AE507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2026" y="540167"/>
            <a:ext cx="5828376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Bible verses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B6F3961-B682-4C80-AD24-C68BC8D70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5"/>
          <a:stretch/>
        </p:blipFill>
        <p:spPr>
          <a:xfrm>
            <a:off x="413003" y="685800"/>
            <a:ext cx="4073933" cy="5486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4B5F26-8713-4267-9186-183BB809C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2C66DF-2004-4C24-8C07-554E4149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E58D1-CD9D-46F3-B910-C5DB669FCC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9319" y="576263"/>
            <a:ext cx="505419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Decorations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8BFBAA4-B234-4B98-A9A2-B4C1FBD52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63" r="-1" b="-1"/>
          <a:stretch/>
        </p:blipFill>
        <p:spPr>
          <a:xfrm>
            <a:off x="-6472" y="10"/>
            <a:ext cx="5486394" cy="6857982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8EC6A1-D299-4AFF-AD16-9ADC9A31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DCBD2-700E-4848-B12D-DFF1D70C43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3049" y="890588"/>
            <a:ext cx="3922908" cy="4881562"/>
          </a:xfrm>
        </p:spPr>
        <p:txBody>
          <a:bodyPr vert="horz" lIns="91440" tIns="45720" rIns="91440" bIns="45720" rtlCol="0" anchor="b" anchorCtr="1">
            <a:noAutofit/>
          </a:bodyPr>
          <a:lstStyle/>
          <a:p>
            <a:pPr lvl="0"/>
            <a:r>
              <a:rPr lang="en-US" sz="6000" b="1" dirty="0">
                <a:solidFill>
                  <a:srgbClr val="0070C0"/>
                </a:solidFill>
              </a:rPr>
              <a:t>What materials do you need for making your picture book? 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6F133E79-8F7A-46EF-B83E-F8DC5BB0E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0829" y="699898"/>
            <a:ext cx="5472301" cy="54723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3126" y="699894"/>
            <a:ext cx="698873" cy="5466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chemeClr val="accent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60C424-AE6E-4E63-BB6C-303952196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A5461B-0FE0-4F7B-B087-D898AA153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113EED-8B51-4277-82C3-12E98FBF3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35E80E-74A5-4C84-AFA7-81D390E23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D57E6A-AE34-46FE-BD4C-404A24619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4043F-4FD2-49B1-B950-D6545F54B3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411404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Markers, crayons, pencils or paints.</a:t>
            </a:r>
          </a:p>
        </p:txBody>
      </p:sp>
      <p:pic>
        <p:nvPicPr>
          <p:cNvPr id="4" name="Picture 3" descr="A pile of colored pencils&#10;&#10;Description automatically generated with low confidence">
            <a:extLst>
              <a:ext uri="{FF2B5EF4-FFF2-40B4-BE49-F238E27FC236}">
                <a16:creationId xmlns:a16="http://schemas.microsoft.com/office/drawing/2014/main" id="{20A7734D-26A8-4AA9-90B5-FE60443E3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" r="-2" b="22845"/>
          <a:stretch/>
        </p:blipFill>
        <p:spPr>
          <a:xfrm>
            <a:off x="5702789" y="685800"/>
            <a:ext cx="5426835" cy="54864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46D1DC4-2D1F-447F-BBC7-DA989F74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29623" y="685801"/>
            <a:ext cx="367840" cy="54864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0EFF27-7223-4E61-A745-1BF48F1FB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2D9D10-14FB-49FA-9A1A-8E9D1D31C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D62F4B-698C-4A3E-B150-8D32AEC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33D699-F972-442A-9111-79DD65A42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CB0E37-DA39-43FD-AA53-B5F23D898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" y="-5610"/>
            <a:ext cx="692763" cy="699899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C4A765-D564-4CAD-8AAD-184C71DA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69002-456A-49D5-AA90-C726BA80DC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3812" y="540167"/>
            <a:ext cx="4816589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A pair of scissors.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6798D20-3AA8-406A-BD38-258ED018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5" y="699900"/>
            <a:ext cx="5031557" cy="46541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28B1DC-0672-4B37-99C8-1A33D3D3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DB89D3-7786-4CAE-BB16-92D36C82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8EC6A1-D299-4AFF-AD16-9ADC9A31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B3E5B-228C-414D-BDEA-5F0B050D07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815" y="660916"/>
            <a:ext cx="3922908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Glue or paste.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2BC5C1F-45AA-4229-BDC0-D44E0EE31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753" y="699898"/>
            <a:ext cx="6840376" cy="54723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3126" y="699894"/>
            <a:ext cx="698873" cy="5466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chemeClr val="accent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60C424-AE6E-4E63-BB6C-303952196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A5461B-0FE0-4F7B-B087-D898AA153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E596999-15F9-4E0E-82EB-F1B8D2189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2D5404B4-0F45-458D-B434-191690E9D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3645551C-35B5-41F9-A75A-143061EDA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7B086-9C2D-48A4-A7F6-E3484A353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40167"/>
            <a:ext cx="5828376" cy="2135867"/>
          </a:xfrm>
        </p:spPr>
        <p:txBody>
          <a:bodyPr anchor="b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Cardboard and papers.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305DC79-81E2-47F1-BB18-EBDCCEB77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845"/>
          <a:stretch/>
        </p:blipFill>
        <p:spPr>
          <a:xfrm>
            <a:off x="7084660" y="1143000"/>
            <a:ext cx="4754880" cy="4572000"/>
          </a:xfrm>
          <a:prstGeom prst="rect">
            <a:avLst/>
          </a:prstGeom>
        </p:spPr>
      </p:pic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552757AA-E99D-44ED-A804-DA2F1791A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9C2FEDF6-F60C-4313-BC66-51AF20AB3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839540" y="1143000"/>
            <a:ext cx="352460" cy="4572000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FE74BA33-262A-49BB-92B7-8C02967D7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21205-47FC-4F38-A5F1-2B51B18D0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DDEF9B-2233-4051-99AC-8517EE8D1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1FDE02-5459-4A0A-AF7C-D5D5F3FF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33FEE-E256-4E94-AF08-1D4273FDDC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540167"/>
            <a:ext cx="4592014" cy="2135867"/>
          </a:xfrm>
        </p:spPr>
        <p:txBody>
          <a:bodyPr anchor="b">
            <a:normAutofit/>
          </a:bodyPr>
          <a:lstStyle/>
          <a:p>
            <a:pPr lvl="0" algn="ctr"/>
            <a:r>
              <a:rPr lang="en-GB" sz="4800" b="1" dirty="0">
                <a:solidFill>
                  <a:srgbClr val="0070C0"/>
                </a:solidFill>
              </a:rPr>
              <a:t>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90C9-AE7F-4FC0-BF84-CEDD4EAA11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2900" y="2880452"/>
            <a:ext cx="4592014" cy="3095445"/>
          </a:xfrm>
        </p:spPr>
        <p:txBody>
          <a:bodyPr anchor="t">
            <a:normAutofit/>
          </a:bodyPr>
          <a:lstStyle/>
          <a:p>
            <a:pPr lvl="0"/>
            <a:r>
              <a:rPr lang="en-GB" sz="4000" dirty="0">
                <a:solidFill>
                  <a:srgbClr val="0070C0"/>
                </a:solidFill>
              </a:rPr>
              <a:t>Photos.</a:t>
            </a:r>
          </a:p>
          <a:p>
            <a:pPr lvl="0"/>
            <a:r>
              <a:rPr lang="en-GB" sz="4000" dirty="0">
                <a:solidFill>
                  <a:srgbClr val="0070C0"/>
                </a:solidFill>
              </a:rPr>
              <a:t>Drawings.</a:t>
            </a:r>
          </a:p>
          <a:p>
            <a:pPr lvl="0"/>
            <a:r>
              <a:rPr lang="en-GB" sz="4000" dirty="0">
                <a:solidFill>
                  <a:srgbClr val="0070C0"/>
                </a:solidFill>
              </a:rPr>
              <a:t>Magazine pictures.</a:t>
            </a:r>
          </a:p>
          <a:p>
            <a:pPr lvl="0"/>
            <a:r>
              <a:rPr lang="en-GB" sz="4000" dirty="0">
                <a:solidFill>
                  <a:srgbClr val="0070C0"/>
                </a:solidFill>
              </a:rPr>
              <a:t>Decorations.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2FA04E3-CE80-42E0-9145-B6902B0B5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2" r="24411"/>
          <a:stretch/>
        </p:blipFill>
        <p:spPr>
          <a:xfrm>
            <a:off x="5554530" y="684874"/>
            <a:ext cx="3166417" cy="5481712"/>
          </a:xfrm>
          <a:prstGeom prst="rect">
            <a:avLst/>
          </a:prstGeom>
          <a:noFill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24142A-090C-4367-ADD3-AB2C4EA56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9"/>
          <a:stretch/>
        </p:blipFill>
        <p:spPr>
          <a:xfrm>
            <a:off x="8826013" y="684876"/>
            <a:ext cx="2669657" cy="2706178"/>
          </a:xfrm>
          <a:prstGeom prst="rect">
            <a:avLst/>
          </a:prstGeom>
          <a:noFill/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8ADAFA1-2C79-4621-AFBD-B50EF9B3F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5" r="-5" b="18960"/>
          <a:stretch/>
        </p:blipFill>
        <p:spPr>
          <a:xfrm>
            <a:off x="8842420" y="3506136"/>
            <a:ext cx="2655433" cy="2660457"/>
          </a:xfrm>
          <a:prstGeom prst="rect">
            <a:avLst/>
          </a:prstGeom>
          <a:noFill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A2B9F8-7288-48DA-B457-2B9CFDA65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0DDD347-C608-4107-A321-FC0A9D5D6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504676" y="3514829"/>
            <a:ext cx="687324" cy="2651759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D331AB-20C7-4012-8AA5-E2EF40F15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8EC6A1-D299-4AFF-AD16-9ADC9A31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F4223-CB1D-46F6-BEAF-D5F0630D43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899" y="576263"/>
            <a:ext cx="3922908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</a:rPr>
              <a:t>Book binders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BFF6231-B636-4F87-9BC1-463215A95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221" y="1183344"/>
            <a:ext cx="6899909" cy="49888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3126" y="699894"/>
            <a:ext cx="698873" cy="5466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chemeClr val="accent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60C424-AE6E-4E63-BB6C-303952196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A5461B-0FE0-4F7B-B087-D898AA153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6">
            <a:extLst>
              <a:ext uri="{FF2B5EF4-FFF2-40B4-BE49-F238E27FC236}">
                <a16:creationId xmlns:a16="http://schemas.microsoft.com/office/drawing/2014/main" id="{482F11BC-0096-4F9C-BAA6-E7D36C1E5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2FA1E615-6866-4975-BEB0-8A6DCCEFB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9F49980E-1F13-46BA-BFC3-59DA3D861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AE9F7-546B-4087-A20C-04BC3F3C97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6941" y="1155222"/>
            <a:ext cx="5228393" cy="4010849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lvl="0"/>
            <a:r>
              <a:rPr lang="en-US" sz="6600" b="1" dirty="0"/>
              <a:t>A picture </a:t>
            </a:r>
            <a:br>
              <a:rPr lang="en-US" sz="6600" b="1" dirty="0"/>
            </a:br>
            <a:r>
              <a:rPr lang="en-US" sz="6600" b="1" dirty="0"/>
              <a:t>book </a:t>
            </a:r>
            <a:br>
              <a:rPr lang="en-US" sz="6600" b="1" dirty="0"/>
            </a:br>
            <a:r>
              <a:rPr lang="en-US" sz="6600" b="1" dirty="0"/>
              <a:t>can be about your family.</a:t>
            </a: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0E2E7D1F-2146-4351-B555-F7AD66F91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695340"/>
            <a:ext cx="5391683" cy="5476855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BD549E-3EC9-4926-93A3-70CCC381F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9" r="19691"/>
          <a:stretch/>
        </p:blipFill>
        <p:spPr>
          <a:xfrm>
            <a:off x="6620386" y="1246946"/>
            <a:ext cx="4364109" cy="4364109"/>
          </a:xfrm>
          <a:prstGeom prst="rect">
            <a:avLst/>
          </a:prstGeom>
        </p:spPr>
      </p:pic>
      <p:cxnSp>
        <p:nvCxnSpPr>
          <p:cNvPr id="43" name="Straight Connector 34">
            <a:extLst>
              <a:ext uri="{FF2B5EF4-FFF2-40B4-BE49-F238E27FC236}">
                <a16:creationId xmlns:a16="http://schemas.microsoft.com/office/drawing/2014/main" id="{CD8C7CAC-1828-45F3-9C70-DE1294FA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6">
            <a:extLst>
              <a:ext uri="{FF2B5EF4-FFF2-40B4-BE49-F238E27FC236}">
                <a16:creationId xmlns:a16="http://schemas.microsoft.com/office/drawing/2014/main" id="{AC52D459-9D8C-45C6-9998-FE9189062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70D511-62A3-4BF5-A46C-4A53DDCC0FAE}"/>
              </a:ext>
            </a:extLst>
          </p:cNvPr>
          <p:cNvSpPr txBox="1"/>
          <p:nvPr/>
        </p:nvSpPr>
        <p:spPr>
          <a:xfrm>
            <a:off x="8714797" y="5612993"/>
            <a:ext cx="2435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https://foter.com/f6/photo/22064685858/3dcacb1c08/</a:t>
            </a:r>
            <a:endParaRPr lang="en-GB" sz="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Gray Rectangle">
            <a:extLst>
              <a:ext uri="{FF2B5EF4-FFF2-40B4-BE49-F238E27FC236}">
                <a16:creationId xmlns:a16="http://schemas.microsoft.com/office/drawing/2014/main" id="{B65D7E18-2636-47CB-BDA7-4DE8C5BEB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1FD34F7-78B3-4B36-A64C-5FC349EEF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22" b="24510"/>
          <a:stretch/>
        </p:blipFill>
        <p:spPr>
          <a:xfrm>
            <a:off x="777875" y="671603"/>
            <a:ext cx="10715253" cy="5500598"/>
          </a:xfrm>
          <a:prstGeom prst="rect">
            <a:avLst/>
          </a:prstGeom>
        </p:spPr>
      </p:pic>
      <p:cxnSp>
        <p:nvCxnSpPr>
          <p:cNvPr id="20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Gray Rectangle">
            <a:extLst>
              <a:ext uri="{FF2B5EF4-FFF2-40B4-BE49-F238E27FC236}">
                <a16:creationId xmlns:a16="http://schemas.microsoft.com/office/drawing/2014/main" id="{B65D7E18-2636-47CB-BDA7-4DE8C5BEB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BF0A892-53FD-454B-B652-D5C761E2A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2"/>
          <a:stretch/>
        </p:blipFill>
        <p:spPr>
          <a:xfrm>
            <a:off x="777875" y="671603"/>
            <a:ext cx="10715253" cy="5500598"/>
          </a:xfrm>
          <a:prstGeom prst="rect">
            <a:avLst/>
          </a:prstGeom>
        </p:spPr>
      </p:pic>
      <p:cxnSp>
        <p:nvCxnSpPr>
          <p:cNvPr id="13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Gray Rectangle">
            <a:extLst>
              <a:ext uri="{FF2B5EF4-FFF2-40B4-BE49-F238E27FC236}">
                <a16:creationId xmlns:a16="http://schemas.microsoft.com/office/drawing/2014/main" id="{05C5A40C-F9AD-4C93-97FA-358B169F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BA2F9-823C-4214-A440-604B5DB2F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92431-B474-487C-98A7-621A5D0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" y="6858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6C7F0-D050-4085-9870-2360158306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76" y="680189"/>
            <a:ext cx="10515600" cy="2510463"/>
          </a:xfrm>
        </p:spPr>
        <p:txBody>
          <a:bodyPr anchor="b" anchorCtr="1">
            <a:normAutofit/>
          </a:bodyPr>
          <a:lstStyle/>
          <a:p>
            <a:pPr lvl="0" algn="ctr"/>
            <a:r>
              <a:rPr lang="en-GB" sz="4800" b="1" dirty="0">
                <a:solidFill>
                  <a:srgbClr val="0070C0"/>
                </a:solidFill>
              </a:rPr>
              <a:t>What does the bible says?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BED632-3F93-4C38-BB9D-D6B36E107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59" y="68019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122E-A543-401A-BBB7-5172588148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0033" y="3429000"/>
            <a:ext cx="9848887" cy="2457997"/>
          </a:xfrm>
        </p:spPr>
        <p:txBody>
          <a:bodyPr anchorCtr="1">
            <a:normAutofit/>
          </a:bodyPr>
          <a:lstStyle/>
          <a:p>
            <a:pPr marL="0" lvl="0" indent="0" algn="ctr">
              <a:buNone/>
            </a:pPr>
            <a:endParaRPr lang="en-GB" sz="1800" dirty="0"/>
          </a:p>
          <a:p>
            <a:pPr lvl="0" algn="ctr"/>
            <a:r>
              <a:rPr lang="en-GB" sz="1800" b="1" dirty="0"/>
              <a:t>Tell it to your children, and let your children tell it to your children, and their children to the next generation.</a:t>
            </a:r>
          </a:p>
          <a:p>
            <a:pPr marL="0" lvl="0" indent="0" algn="ctr">
              <a:buNone/>
            </a:pPr>
            <a:r>
              <a:rPr lang="en-GB" sz="1800" b="1" dirty="0"/>
              <a:t>                                              </a:t>
            </a:r>
            <a:r>
              <a:rPr lang="en-GB" sz="1800" b="1"/>
              <a:t>Joel 1:3 NIV</a:t>
            </a:r>
            <a:endParaRPr lang="en-GB" sz="18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D2A0D4-02A1-4D54-B25A-DF0DD9DD0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Background Gray Rectangle">
            <a:extLst>
              <a:ext uri="{FF2B5EF4-FFF2-40B4-BE49-F238E27FC236}">
                <a16:creationId xmlns:a16="http://schemas.microsoft.com/office/drawing/2014/main" id="{7C29659F-4824-4724-9EF7-F02D022C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320DB0BB-2305-4947-B0BD-DD912E29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C74D-822E-4B1F-B783-61748BBCF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012" y="943156"/>
            <a:ext cx="5217894" cy="4936742"/>
          </a:xfrm>
        </p:spPr>
        <p:txBody>
          <a:bodyPr anchor="ctr" anchorCtr="1">
            <a:normAutofit/>
          </a:bodyPr>
          <a:lstStyle/>
          <a:p>
            <a:pPr lvl="0"/>
            <a:r>
              <a:rPr lang="en-GB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My picture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6D2B-8D3B-4C59-A4B7-FF502C6444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1" y="1032387"/>
            <a:ext cx="4988888" cy="4847511"/>
          </a:xfrm>
        </p:spPr>
        <p:txBody>
          <a:bodyPr anchor="ctr">
            <a:normAutofit/>
          </a:bodyPr>
          <a:lstStyle/>
          <a:p>
            <a:pPr lvl="0"/>
            <a:endParaRPr lang="en-GB" sz="1800"/>
          </a:p>
          <a:p>
            <a:pPr lvl="0"/>
            <a:r>
              <a:rPr lang="en-GB" sz="1800"/>
              <a:t>Now make your own picture book and share it with someone.</a:t>
            </a:r>
          </a:p>
          <a:p>
            <a:pPr marL="0" lvl="0" indent="0">
              <a:buNone/>
            </a:pPr>
            <a:endParaRPr lang="en-GB" sz="1800"/>
          </a:p>
          <a:p>
            <a:pPr lvl="0"/>
            <a:r>
              <a:rPr lang="en-GB" sz="1800"/>
              <a:t>Explain to them why you have chosen to do your picture book.</a:t>
            </a:r>
          </a:p>
        </p:txBody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451EEBAC-7FE3-4931-B6B6-8DBD416D7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C3283366-6C8D-422F-9759-B3E4A352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Gray Rectangle">
            <a:extLst>
              <a:ext uri="{FF2B5EF4-FFF2-40B4-BE49-F238E27FC236}">
                <a16:creationId xmlns:a16="http://schemas.microsoft.com/office/drawing/2014/main" id="{C0AFFA58-C83A-41B6-8917-09516BF35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DB0BB-2305-4947-B0BD-DD912E29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D1BF98-1E7C-440B-B04C-9924C758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30054"/>
            <a:ext cx="12191999" cy="3527945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3038C-665D-4B87-81A2-4783941FB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011" y="2934031"/>
            <a:ext cx="5665969" cy="2945867"/>
          </a:xfrm>
        </p:spPr>
        <p:txBody>
          <a:bodyPr anchor="t" anchorCtr="1">
            <a:normAutofit/>
          </a:bodyPr>
          <a:lstStyle/>
          <a:p>
            <a:pPr lvl="0"/>
            <a:r>
              <a:rPr lang="en-GB" sz="4800" b="1"/>
              <a:t>Demonstration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B328-5990-450B-80AB-47E8C4986E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77277" y="3324444"/>
            <a:ext cx="4707611" cy="2562549"/>
          </a:xfrm>
        </p:spPr>
        <p:txBody>
          <a:bodyPr anchor="t">
            <a:normAutofit/>
          </a:bodyPr>
          <a:lstStyle/>
          <a:p>
            <a:pPr lvl="0"/>
            <a:endParaRPr lang="en-GB" sz="1800"/>
          </a:p>
          <a:p>
            <a:pPr lvl="0"/>
            <a:r>
              <a:rPr lang="en-GB" sz="1800"/>
              <a:t>The presenter’s picture story book on the creation story from the bible.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1EEBAC-7FE3-4931-B6B6-8DBD416D7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9B5849-B33A-45A5-A4AF-74925D7E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59" y="68019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283366-6C8D-422F-9759-B3E4A352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Gray Rectangle">
            <a:extLst>
              <a:ext uri="{FF2B5EF4-FFF2-40B4-BE49-F238E27FC236}">
                <a16:creationId xmlns:a16="http://schemas.microsoft.com/office/drawing/2014/main" id="{9B10F40A-E087-4CEB-9FE5-C7EEA4CED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Background Gray Rectangle">
            <a:extLst>
              <a:ext uri="{FF2B5EF4-FFF2-40B4-BE49-F238E27FC236}">
                <a16:creationId xmlns:a16="http://schemas.microsoft.com/office/drawing/2014/main" id="{EC1C013B-C078-4D80-BBB4-0CE08DDCC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White Rectangle">
            <a:extLst>
              <a:ext uri="{FF2B5EF4-FFF2-40B4-BE49-F238E27FC236}">
                <a16:creationId xmlns:a16="http://schemas.microsoft.com/office/drawing/2014/main" id="{FE4D53DE-7016-40E0-A03F-0FB38961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Vertical Connector">
            <a:extLst>
              <a:ext uri="{FF2B5EF4-FFF2-40B4-BE49-F238E27FC236}">
                <a16:creationId xmlns:a16="http://schemas.microsoft.com/office/drawing/2014/main" id="{F2775DA2-2C5C-4C85-B4BF-8DB3BFB49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Horizontal Connector 2">
            <a:extLst>
              <a:ext uri="{FF2B5EF4-FFF2-40B4-BE49-F238E27FC236}">
                <a16:creationId xmlns:a16="http://schemas.microsoft.com/office/drawing/2014/main" id="{71A93627-6626-4571-A65B-6236ACAFB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3C07217-FE58-46BC-9AD1-F863F762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079F1D-FD45-4FFD-BC68-668A8736601D}"/>
              </a:ext>
            </a:extLst>
          </p:cNvPr>
          <p:cNvSpPr txBox="1"/>
          <p:nvPr/>
        </p:nvSpPr>
        <p:spPr>
          <a:xfrm>
            <a:off x="5392512" y="5973022"/>
            <a:ext cx="61975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https://foter.com/f6/photo/33070370920/607acd6806/?fbclid=IwAR3HrYgONNSpcWxHQrnPCV0-XCaDSOd6aBrqwD3kqBCwOuUpIcNK5oteUq0</a:t>
            </a:r>
            <a:endParaRPr lang="en-GB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9D62F4B-698C-4A3E-B150-8D32AEC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33D699-F972-442A-9111-79DD65A42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CB0E37-DA39-43FD-AA53-B5F23D898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" y="-5610"/>
            <a:ext cx="692763" cy="699899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C4A765-D564-4CAD-8AAD-184C71DA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488780-784E-41E5-BB8E-952858B2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5" y="699900"/>
            <a:ext cx="5031557" cy="343403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38677F2-DD43-4FCD-9977-197F54296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4005" y="2879725"/>
            <a:ext cx="4535714" cy="3095625"/>
          </a:xfrm>
          <a:prstGeom prst="rect">
            <a:avLst/>
          </a:prstGeom>
        </p:spPr>
      </p:pic>
      <p:cxnSp>
        <p:nvCxnSpPr>
          <p:cNvPr id="45" name="Straight Connector 29">
            <a:extLst>
              <a:ext uri="{FF2B5EF4-FFF2-40B4-BE49-F238E27FC236}">
                <a16:creationId xmlns:a16="http://schemas.microsoft.com/office/drawing/2014/main" id="{EA28B1DC-0672-4B37-99C8-1A33D3D3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1">
            <a:extLst>
              <a:ext uri="{FF2B5EF4-FFF2-40B4-BE49-F238E27FC236}">
                <a16:creationId xmlns:a16="http://schemas.microsoft.com/office/drawing/2014/main" id="{FFDB89D3-7786-4CAE-BB16-92D36C82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3C69E8-7614-40C5-84F1-86752BE30D27}"/>
              </a:ext>
            </a:extLst>
          </p:cNvPr>
          <p:cNvSpPr txBox="1"/>
          <p:nvPr/>
        </p:nvSpPr>
        <p:spPr>
          <a:xfrm>
            <a:off x="8923193" y="5975350"/>
            <a:ext cx="20473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https://foter.com/photo5/person-fun-family/</a:t>
            </a:r>
            <a:endParaRPr lang="en-GB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FA898-52ED-4C2E-A854-8959B5C27901}"/>
              </a:ext>
            </a:extLst>
          </p:cNvPr>
          <p:cNvSpPr txBox="1"/>
          <p:nvPr/>
        </p:nvSpPr>
        <p:spPr>
          <a:xfrm>
            <a:off x="607489" y="4133937"/>
            <a:ext cx="18614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https://foter.com/photo5/family-love-3/</a:t>
            </a:r>
            <a:endParaRPr lang="en-GB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Gray Rectangle">
            <a:extLst>
              <a:ext uri="{FF2B5EF4-FFF2-40B4-BE49-F238E27FC236}">
                <a16:creationId xmlns:a16="http://schemas.microsoft.com/office/drawing/2014/main" id="{B65D7E18-2636-47CB-BDA7-4DE8C5BEB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175DC-BD0C-44FE-AD24-D913A9360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54"/>
          <a:stretch/>
        </p:blipFill>
        <p:spPr>
          <a:xfrm>
            <a:off x="777875" y="671603"/>
            <a:ext cx="10715253" cy="5500598"/>
          </a:xfrm>
          <a:prstGeom prst="rect">
            <a:avLst/>
          </a:prstGeom>
        </p:spPr>
      </p:pic>
      <p:cxnSp>
        <p:nvCxnSpPr>
          <p:cNvPr id="20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3B9D0B0-6E20-470E-AD89-4673B17BC773}"/>
              </a:ext>
            </a:extLst>
          </p:cNvPr>
          <p:cNvSpPr txBox="1"/>
          <p:nvPr/>
        </p:nvSpPr>
        <p:spPr>
          <a:xfrm>
            <a:off x="9702922" y="6191933"/>
            <a:ext cx="19978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https://foter.com/photo5/family-shot-o/</a:t>
            </a:r>
          </a:p>
        </p:txBody>
      </p:sp>
    </p:spTree>
    <p:extLst>
      <p:ext uri="{BB962C8B-B14F-4D97-AF65-F5344CB8AC3E}">
        <p14:creationId xmlns:p14="http://schemas.microsoft.com/office/powerpoint/2010/main" val="1383542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D62F4B-698C-4A3E-B150-8D32AEC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33D699-F972-442A-9111-79DD65A42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CB0E37-DA39-43FD-AA53-B5F23D898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" y="-5610"/>
            <a:ext cx="692763" cy="699899"/>
          </a:xfrm>
          <a:prstGeom prst="rect">
            <a:avLst/>
          </a:prstGeom>
          <a:solidFill>
            <a:srgbClr val="C34D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C4A765-D564-4CAD-8AAD-184C71DA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11D00-46EE-412F-9EBB-E6D413044F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3812" y="540167"/>
            <a:ext cx="4816589" cy="2135867"/>
          </a:xfrm>
        </p:spPr>
        <p:txBody>
          <a:bodyPr anchor="b" anchorCtr="1">
            <a:normAutofit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A picture book can be about trees.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12C532D-D09A-4738-8520-5E88B026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5" y="699900"/>
            <a:ext cx="5031557" cy="546908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28B1DC-0672-4B37-99C8-1A33D3D3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DB89D3-7786-4CAE-BB16-92D36C82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B859ACE-8AA8-4B08-ABC9-2A5BD6848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46E-959B-4CC4-A4F1-80AF265154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9374" y="118494"/>
            <a:ext cx="444443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6000" b="1" dirty="0">
                <a:solidFill>
                  <a:srgbClr val="FFFFFF"/>
                </a:solidFill>
              </a:rPr>
              <a:t>Butterflies…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AnalogousFromRegularSeedRightStep">
      <a:dk1>
        <a:srgbClr val="000000"/>
      </a:dk1>
      <a:lt1>
        <a:srgbClr val="FFFFFF"/>
      </a:lt1>
      <a:dk2>
        <a:srgbClr val="3A3621"/>
      </a:dk2>
      <a:lt2>
        <a:srgbClr val="E2E8E8"/>
      </a:lt2>
      <a:accent1>
        <a:srgbClr val="C34D54"/>
      </a:accent1>
      <a:accent2>
        <a:srgbClr val="B1653B"/>
      </a:accent2>
      <a:accent3>
        <a:srgbClr val="BBA149"/>
      </a:accent3>
      <a:accent4>
        <a:srgbClr val="97AD39"/>
      </a:accent4>
      <a:accent5>
        <a:srgbClr val="72B346"/>
      </a:accent5>
      <a:accent6>
        <a:srgbClr val="3BB13D"/>
      </a:accent6>
      <a:hlink>
        <a:srgbClr val="30928C"/>
      </a:hlink>
      <a:folHlink>
        <a:srgbClr val="7F7F7F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512</Words>
  <Application>Microsoft Office PowerPoint</Application>
  <PresentationFormat>Widescreen</PresentationFormat>
  <Paragraphs>78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Dante</vt:lpstr>
      <vt:lpstr>Dante (Headings)2</vt:lpstr>
      <vt:lpstr>Helvetica Neue Medium</vt:lpstr>
      <vt:lpstr>Wingdings 2</vt:lpstr>
      <vt:lpstr>OffsetVTI</vt:lpstr>
      <vt:lpstr>My Picture Book Award </vt:lpstr>
      <vt:lpstr>What are we going to learn ?</vt:lpstr>
      <vt:lpstr>What is a picture book?</vt:lpstr>
      <vt:lpstr>A picture  book  can be about your family.</vt:lpstr>
      <vt:lpstr>PowerPoint Presentation</vt:lpstr>
      <vt:lpstr>PowerPoint Presentation</vt:lpstr>
      <vt:lpstr>PowerPoint Presentation</vt:lpstr>
      <vt:lpstr>A picture book can be about trees.</vt:lpstr>
      <vt:lpstr>Butterflies…</vt:lpstr>
      <vt:lpstr>Wild animals…</vt:lpstr>
      <vt:lpstr>Pets…</vt:lpstr>
      <vt:lpstr>Flowers…</vt:lpstr>
      <vt:lpstr>Fish…</vt:lpstr>
      <vt:lpstr>The starry heaven…</vt:lpstr>
      <vt:lpstr>Picture books are useful for learning…</vt:lpstr>
      <vt:lpstr>Good morals and behaviours.</vt:lpstr>
      <vt:lpstr>Stories such as bible stories.</vt:lpstr>
      <vt:lpstr>New words.</vt:lpstr>
      <vt:lpstr>To read. </vt:lpstr>
      <vt:lpstr>Concepts.</vt:lpstr>
      <vt:lpstr>What are the different types of picture books?</vt:lpstr>
      <vt:lpstr>Fairy-tales</vt:lpstr>
      <vt:lpstr>Fiction Stories</vt:lpstr>
      <vt:lpstr>Factual stories</vt:lpstr>
      <vt:lpstr>What can be found in picture books?</vt:lpstr>
      <vt:lpstr>Lots of beautiful colours</vt:lpstr>
      <vt:lpstr>Photos</vt:lpstr>
      <vt:lpstr>Magazine pictures</vt:lpstr>
      <vt:lpstr>Drawings or Art work</vt:lpstr>
      <vt:lpstr>Words or sentences</vt:lpstr>
      <vt:lpstr>Bible verses</vt:lpstr>
      <vt:lpstr>Decorations</vt:lpstr>
      <vt:lpstr>What materials do you need for making your picture book? </vt:lpstr>
      <vt:lpstr>Markers, crayons, pencils or paints.</vt:lpstr>
      <vt:lpstr>A pair of scissors.</vt:lpstr>
      <vt:lpstr>Glue or paste.</vt:lpstr>
      <vt:lpstr>Cardboard and papers.</vt:lpstr>
      <vt:lpstr>Pictures</vt:lpstr>
      <vt:lpstr>Book binders</vt:lpstr>
      <vt:lpstr>PowerPoint Presentation</vt:lpstr>
      <vt:lpstr>PowerPoint Presentation</vt:lpstr>
      <vt:lpstr>What does the bible says?</vt:lpstr>
      <vt:lpstr>My picture book</vt:lpstr>
      <vt:lpstr>Demonstration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Picture Book Award</dc:title>
  <dc:creator>Lawrence Pollard</dc:creator>
  <cp:lastModifiedBy>Natalie Davison</cp:lastModifiedBy>
  <cp:revision>12</cp:revision>
  <dcterms:created xsi:type="dcterms:W3CDTF">2021-02-28T18:06:11Z</dcterms:created>
  <dcterms:modified xsi:type="dcterms:W3CDTF">2021-03-06T16:27:56Z</dcterms:modified>
</cp:coreProperties>
</file>