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Freckle Face" panose="020B0604020202020204" charset="0"/>
      <p:regular r:id="rId57"/>
    </p:embeddedFont>
    <p:embeddedFont>
      <p:font typeface="Oswald Regular" panose="020B060402020202020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1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Davison" userId="cf9cd4a1-1f0e-41f3-abb3-afd97c52253d" providerId="ADAL" clId="{C9172B9E-25D0-47C5-A568-EE095FC8A83A}"/>
    <pc:docChg chg="custSel modSld">
      <pc:chgData name="Natalie Davison" userId="cf9cd4a1-1f0e-41f3-abb3-afd97c52253d" providerId="ADAL" clId="{C9172B9E-25D0-47C5-A568-EE095FC8A83A}" dt="2021-03-28T11:34:06.703" v="20" actId="27636"/>
      <pc:docMkLst>
        <pc:docMk/>
      </pc:docMkLst>
      <pc:sldChg chg="modSp mod">
        <pc:chgData name="Natalie Davison" userId="cf9cd4a1-1f0e-41f3-abb3-afd97c52253d" providerId="ADAL" clId="{C9172B9E-25D0-47C5-A568-EE095FC8A83A}" dt="2021-03-28T11:32:33.916" v="14" actId="20577"/>
        <pc:sldMkLst>
          <pc:docMk/>
          <pc:sldMk cId="0" sldId="256"/>
        </pc:sldMkLst>
        <pc:spChg chg="mod">
          <ac:chgData name="Natalie Davison" userId="cf9cd4a1-1f0e-41f3-abb3-afd97c52253d" providerId="ADAL" clId="{C9172B9E-25D0-47C5-A568-EE095FC8A83A}" dt="2021-03-28T11:32:33.916" v="14" actId="20577"/>
          <ac:spMkLst>
            <pc:docMk/>
            <pc:sldMk cId="0" sldId="256"/>
            <ac:spMk id="101" creationId="{00000000-0000-0000-0000-000000000000}"/>
          </ac:spMkLst>
        </pc:spChg>
      </pc:sldChg>
      <pc:sldChg chg="modSp mod">
        <pc:chgData name="Natalie Davison" userId="cf9cd4a1-1f0e-41f3-abb3-afd97c52253d" providerId="ADAL" clId="{C9172B9E-25D0-47C5-A568-EE095FC8A83A}" dt="2021-03-28T11:32:41.817" v="16" actId="27636"/>
        <pc:sldMkLst>
          <pc:docMk/>
          <pc:sldMk cId="0" sldId="258"/>
        </pc:sldMkLst>
        <pc:spChg chg="mod">
          <ac:chgData name="Natalie Davison" userId="cf9cd4a1-1f0e-41f3-abb3-afd97c52253d" providerId="ADAL" clId="{C9172B9E-25D0-47C5-A568-EE095FC8A83A}" dt="2021-03-28T11:32:41.817" v="16" actId="27636"/>
          <ac:spMkLst>
            <pc:docMk/>
            <pc:sldMk cId="0" sldId="258"/>
            <ac:spMk id="114" creationId="{00000000-0000-0000-0000-000000000000}"/>
          </ac:spMkLst>
        </pc:spChg>
      </pc:sldChg>
      <pc:sldChg chg="modSp mod">
        <pc:chgData name="Natalie Davison" userId="cf9cd4a1-1f0e-41f3-abb3-afd97c52253d" providerId="ADAL" clId="{C9172B9E-25D0-47C5-A568-EE095FC8A83A}" dt="2021-03-27T12:31:08.334" v="11" actId="20577"/>
        <pc:sldMkLst>
          <pc:docMk/>
          <pc:sldMk cId="0" sldId="283"/>
        </pc:sldMkLst>
        <pc:spChg chg="mod">
          <ac:chgData name="Natalie Davison" userId="cf9cd4a1-1f0e-41f3-abb3-afd97c52253d" providerId="ADAL" clId="{C9172B9E-25D0-47C5-A568-EE095FC8A83A}" dt="2021-03-27T12:31:08.334" v="11" actId="20577"/>
          <ac:spMkLst>
            <pc:docMk/>
            <pc:sldMk cId="0" sldId="283"/>
            <ac:spMk id="346" creationId="{00000000-0000-0000-0000-000000000000}"/>
          </ac:spMkLst>
        </pc:spChg>
      </pc:sldChg>
      <pc:sldChg chg="modSp mod">
        <pc:chgData name="Natalie Davison" userId="cf9cd4a1-1f0e-41f3-abb3-afd97c52253d" providerId="ADAL" clId="{C9172B9E-25D0-47C5-A568-EE095FC8A83A}" dt="2021-03-27T12:33:05.810" v="13" actId="20577"/>
        <pc:sldMkLst>
          <pc:docMk/>
          <pc:sldMk cId="0" sldId="284"/>
        </pc:sldMkLst>
        <pc:spChg chg="mod">
          <ac:chgData name="Natalie Davison" userId="cf9cd4a1-1f0e-41f3-abb3-afd97c52253d" providerId="ADAL" clId="{C9172B9E-25D0-47C5-A568-EE095FC8A83A}" dt="2021-03-27T12:33:05.810" v="13" actId="20577"/>
          <ac:spMkLst>
            <pc:docMk/>
            <pc:sldMk cId="0" sldId="284"/>
            <ac:spMk id="353" creationId="{00000000-0000-0000-0000-000000000000}"/>
          </ac:spMkLst>
        </pc:spChg>
      </pc:sldChg>
      <pc:sldChg chg="modSp mod">
        <pc:chgData name="Natalie Davison" userId="cf9cd4a1-1f0e-41f3-abb3-afd97c52253d" providerId="ADAL" clId="{C9172B9E-25D0-47C5-A568-EE095FC8A83A}" dt="2021-03-28T11:33:53.445" v="18" actId="20577"/>
        <pc:sldMkLst>
          <pc:docMk/>
          <pc:sldMk cId="0" sldId="292"/>
        </pc:sldMkLst>
        <pc:spChg chg="mod">
          <ac:chgData name="Natalie Davison" userId="cf9cd4a1-1f0e-41f3-abb3-afd97c52253d" providerId="ADAL" clId="{C9172B9E-25D0-47C5-A568-EE095FC8A83A}" dt="2021-03-28T11:33:53.445" v="18" actId="20577"/>
          <ac:spMkLst>
            <pc:docMk/>
            <pc:sldMk cId="0" sldId="292"/>
            <ac:spMk id="428" creationId="{00000000-0000-0000-0000-000000000000}"/>
          </ac:spMkLst>
        </pc:spChg>
      </pc:sldChg>
      <pc:sldChg chg="modSp mod">
        <pc:chgData name="Natalie Davison" userId="cf9cd4a1-1f0e-41f3-abb3-afd97c52253d" providerId="ADAL" clId="{C9172B9E-25D0-47C5-A568-EE095FC8A83A}" dt="2021-03-28T11:34:06.703" v="20" actId="27636"/>
        <pc:sldMkLst>
          <pc:docMk/>
          <pc:sldMk cId="0" sldId="294"/>
        </pc:sldMkLst>
        <pc:spChg chg="mod">
          <ac:chgData name="Natalie Davison" userId="cf9cd4a1-1f0e-41f3-abb3-afd97c52253d" providerId="ADAL" clId="{C9172B9E-25D0-47C5-A568-EE095FC8A83A}" dt="2021-03-28T11:34:06.703" v="20" actId="27636"/>
          <ac:spMkLst>
            <pc:docMk/>
            <pc:sldMk cId="0" sldId="294"/>
            <ac:spMk id="444" creationId="{00000000-0000-0000-0000-000000000000}"/>
          </ac:spMkLst>
        </pc:spChg>
      </pc:sldChg>
      <pc:sldChg chg="modSp mod">
        <pc:chgData name="Natalie Davison" userId="cf9cd4a1-1f0e-41f3-abb3-afd97c52253d" providerId="ADAL" clId="{C9172B9E-25D0-47C5-A568-EE095FC8A83A}" dt="2021-03-27T12:30:45.022" v="0" actId="14100"/>
        <pc:sldMkLst>
          <pc:docMk/>
          <pc:sldMk cId="0" sldId="302"/>
        </pc:sldMkLst>
        <pc:spChg chg="mod">
          <ac:chgData name="Natalie Davison" userId="cf9cd4a1-1f0e-41f3-abb3-afd97c52253d" providerId="ADAL" clId="{C9172B9E-25D0-47C5-A568-EE095FC8A83A}" dt="2021-03-27T12:30:45.022" v="0" actId="14100"/>
          <ac:spMkLst>
            <pc:docMk/>
            <pc:sldMk cId="0" sldId="302"/>
            <ac:spMk id="50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bb0a931ac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bb0a931ac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cbb0a931ac_0_2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bb0a931ac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bb0a931ac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cbb0a931ac_0_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bb0a931ac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bb0a931ac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cbb0a931ac_0_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bb0a931ac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bb0a931ac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cbb0a931ac_0_2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bb0a931ac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bb0a931ac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cbb0a931ac_0_4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bb0a931ac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bb0a931ac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cbb0a931ac_0_4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cbb0a931ac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cbb0a931ac_0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cbb0a931ac_0_5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bb0a931ac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bb0a931ac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cbb0a931ac_0_4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bb0a931ac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bb0a931ac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cbb0a931ac_0_4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bb0a931ac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bb0a931ac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cbb0a931ac_0_5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bb0a931a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bb0a931a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cbb0a931ac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cbb0a931ac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cbb0a931ac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cbb0a931ac_0_5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bb0a931ac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bb0a931ac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cbb0a931ac_0_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bb0a931ac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cbb0a931ac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cbb0a931ac_0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bb0a931ac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cbb0a931ac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cbb0a931ac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cbb0a931ac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cbb0a931ac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cbb0a931ac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bb0a931ac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cbb0a931ac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bb0a931ac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bb0a931ac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cbb0a931ac_0_6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bb0a931a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cbb0a931a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cbb0a931ac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cbb0a931ac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bb0a931ac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cbb0a931ac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bb0a931ac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cbb0a931ac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bb0a931ac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bb0a931ac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cbb0a931ac_0_8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bb0a931ac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cbb0a931ac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cbb0a931ac_0_9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bb0a931ac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cbb0a931ac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bb0a931ac_0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cbb0a931ac_0_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cbb0a931ac_0_9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cbb0a931ac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cbb0a931ac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cbb0a931ac_0_9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bb0a931ac_0_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cbb0a931ac_0_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cbb0a931ac_0_9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cbb0a931ac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cbb0a931ac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cbb0a931ac_0_9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bb0a931a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bb0a931a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cbb0a931ac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cbb0a931ac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cbb0a931ac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cbb0a931ac_0_9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bb0a931ac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cbb0a931ac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cbb0a931ac_0_9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cbb0a931ac_0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cbb0a931ac_0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cbb0a931ac_0_9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cbb0a931ac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cbb0a931ac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cbb0a931ac_0_9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bb0a931ac_0_1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cbb0a931ac_0_1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cbb0a931ac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cbb0a931ac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cbb0a931ac_0_10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bb0a931ac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cbb0a931ac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cbb0a931ac_0_10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cbb0a931ac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cbb0a931ac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cbb0a931ac_0_1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cbb0a931ac_0_1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cbb0a931ac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cbb0a931ac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bb0a931a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bb0a931a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cbb0a931ac_0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cbb0a931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cbb0a931a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cbb0a931a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bb0a931a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bb0a931a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cbb0a931ac_0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bb0a931a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cbb0a931a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bb0a931a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cbb0a931a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bb0a931a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bb0a931ac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cbb0a931ac_0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48965" y="2724455"/>
            <a:ext cx="8246070" cy="122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448965" y="394609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4000"/>
              <a:buFont typeface="Calibri"/>
              <a:buNone/>
              <a:defRPr sz="4000" b="1" cap="none">
                <a:solidFill>
                  <a:srgbClr val="FBFF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800"/>
              <a:buNone/>
              <a:defRPr>
                <a:solidFill>
                  <a:srgbClr val="FBFF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1400"/>
              <a:buNone/>
              <a:defRPr>
                <a:solidFill>
                  <a:srgbClr val="FBFF5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 sz="2800">
                <a:solidFill>
                  <a:srgbClr val="FFFFFF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–"/>
              <a:defRPr sz="2400">
                <a:solidFill>
                  <a:srgbClr val="FFFFFF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 sz="2800">
                <a:solidFill>
                  <a:srgbClr val="FFFFFF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–"/>
              <a:defRPr sz="2400">
                <a:solidFill>
                  <a:srgbClr val="FFFFFF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19" descr="E:\websites\free-power-point-templates\2012\logo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48966" y="1350111"/>
            <a:ext cx="8246070" cy="335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OBJECT_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  <a:solidFill>
            <a:srgbClr val="F6EEEE">
              <a:alpha val="83800"/>
            </a:srgbClr>
          </a:solidFill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Calibri"/>
              <a:buNone/>
              <a:defRPr sz="25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085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085" cy="351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">
  <p:cSld name="1_Title and Content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200" cy="3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 1">
  <p:cSld name="1_Title and Conten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200" cy="3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367715" y="1234010"/>
            <a:ext cx="824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  <a:defRPr sz="3600">
                <a:solidFill>
                  <a:srgbClr val="FBFF5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536879" y="2087040"/>
            <a:ext cx="4040100" cy="21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429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>
                <a:solidFill>
                  <a:schemeClr val="lt1"/>
                </a:solidFill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2"/>
          </p:nvPr>
        </p:nvSpPr>
        <p:spPr>
          <a:xfrm>
            <a:off x="4572000" y="2087040"/>
            <a:ext cx="4041775" cy="213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4290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>
                <a:solidFill>
                  <a:schemeClr val="lt1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eckle Face"/>
              <a:buNone/>
              <a:defRPr sz="4400" i="0" u="none" strike="noStrike" cap="none">
                <a:solidFill>
                  <a:schemeClr val="dk1"/>
                </a:solidFill>
                <a:latin typeface="Freckle Face"/>
                <a:ea typeface="Freckle Face"/>
                <a:cs typeface="Freckle Face"/>
                <a:sym typeface="Freckle 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5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swald Regular"/>
              <a:buChar char="•"/>
              <a:defRPr sz="310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 Regular"/>
              <a:buChar char="–"/>
              <a:defRPr sz="280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Char char="•"/>
              <a:defRPr sz="240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 Regular"/>
              <a:buChar char="–"/>
              <a:defRPr sz="2000" i="0" u="none" strike="noStrike" cap="none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This presentation uses a free template provided by FPPT.com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www.free-power-point-templates.com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82.png"/><Relationship Id="rId5" Type="http://schemas.openxmlformats.org/officeDocument/2006/relationships/image" Target="../media/image67.png"/><Relationship Id="rId10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2_Y30gQaPQSJif9RPcqMb97Lnyr8Uk8/view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ctrTitle"/>
          </p:nvPr>
        </p:nvSpPr>
        <p:spPr>
          <a:xfrm>
            <a:off x="448965" y="2724455"/>
            <a:ext cx="8246070" cy="122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</a:pPr>
            <a:r>
              <a:rPr lang="en-US" dirty="0"/>
              <a:t>Migration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</a:pPr>
            <a:r>
              <a:rPr lang="en-US" dirty="0"/>
              <a:t>Honour</a:t>
            </a:r>
            <a:endParaRPr dirty="0"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1"/>
          </p:nvPr>
        </p:nvSpPr>
        <p:spPr>
          <a:xfrm>
            <a:off x="448965" y="394609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Luke Torquato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Reasons to Migrate</a:t>
            </a:r>
            <a:endParaRPr/>
          </a:p>
        </p:txBody>
      </p:sp>
      <p:pic>
        <p:nvPicPr>
          <p:cNvPr id="173" name="Google Shape;173;p29" descr="Table sett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427" y="1817026"/>
            <a:ext cx="2229660" cy="245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 descr="Wa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050" y="2230689"/>
            <a:ext cx="1478182" cy="162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 descr="He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9693" y="2230684"/>
            <a:ext cx="1478182" cy="162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 descr="Sno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8224" y="2012476"/>
            <a:ext cx="1874566" cy="2063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#3</a:t>
            </a:r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What are some ways that animals know when and where to go?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Scientists’ Guesses</a:t>
            </a:r>
            <a:endParaRPr/>
          </a:p>
        </p:txBody>
      </p:sp>
      <p:pic>
        <p:nvPicPr>
          <p:cNvPr id="190" name="Google Shape;190;p31" descr="Map compa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2388" y="2151025"/>
            <a:ext cx="2885559" cy="233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 descr="Su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2246" y="2416477"/>
            <a:ext cx="2228929" cy="180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 descr="Mag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100" y="2577185"/>
            <a:ext cx="1831335" cy="148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 descr="Signpos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8876" y="2616146"/>
            <a:ext cx="1734948" cy="1402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#4</a:t>
            </a:r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What species of animals migrate? List two examples of each of the following: </a:t>
            </a:r>
            <a:br>
              <a:rPr lang="en-US"/>
            </a:br>
            <a:r>
              <a:rPr lang="en-US" sz="3200"/>
              <a:t>a. Birds  b. Fish  c. Mammals </a:t>
            </a:r>
            <a:endParaRPr sz="320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d. Insects   e. Amphibians   f. Reptiles</a:t>
            </a:r>
            <a:endParaRPr sz="320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/>
              <a:t>g. Crustaceans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1855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BIrds</a:t>
            </a:r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of Birds here</a:t>
            </a:r>
            <a:endParaRPr/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090" y="2658828"/>
            <a:ext cx="2193900" cy="154342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09" name="Google Shape;20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169" y="128757"/>
            <a:ext cx="2306159" cy="162673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10" name="Google Shape;21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8226" y="1612301"/>
            <a:ext cx="2724345" cy="16996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5442" y="3154227"/>
            <a:ext cx="2349921" cy="13702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801" y="235799"/>
            <a:ext cx="2594474" cy="16267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13" name="Google Shape;213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6800" y="1612288"/>
            <a:ext cx="2185400" cy="13702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2077" y="2658820"/>
            <a:ext cx="2193900" cy="127243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1855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Fish</a:t>
            </a:r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here</a:t>
            </a:r>
            <a:endParaRPr/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 t="33766"/>
          <a:stretch/>
        </p:blipFill>
        <p:spPr>
          <a:xfrm>
            <a:off x="2770150" y="334500"/>
            <a:ext cx="2723400" cy="154405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23" name="Google Shape;22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76" y="219450"/>
            <a:ext cx="2260625" cy="19476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24" name="Google Shape;224;p34"/>
          <p:cNvPicPr preferRelativeResize="0"/>
          <p:nvPr/>
        </p:nvPicPr>
        <p:blipFill rotWithShape="1">
          <a:blip r:embed="rId5">
            <a:alphaModFix/>
          </a:blip>
          <a:srcRect l="32402" t="32860" r="23040" b="7996"/>
          <a:stretch/>
        </p:blipFill>
        <p:spPr>
          <a:xfrm>
            <a:off x="632858" y="2571741"/>
            <a:ext cx="2036555" cy="236393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25" name="Google Shape;22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977" y="1640173"/>
            <a:ext cx="2193900" cy="181004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50738" y="1325614"/>
            <a:ext cx="3762216" cy="305547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46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Mammals</a:t>
            </a:r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here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1855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Insects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here</a:t>
            </a:r>
            <a:endParaRPr/>
          </a:p>
        </p:txBody>
      </p:sp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900" y="356626"/>
            <a:ext cx="2317491" cy="332677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42" name="Google Shape;24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2228" y="2607746"/>
            <a:ext cx="3557471" cy="191220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573" y="2705470"/>
            <a:ext cx="2144018" cy="176457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44" name="Google Shape;24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4048" y="356626"/>
            <a:ext cx="2563397" cy="162319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45" name="Google Shape;2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18959" y="1780903"/>
            <a:ext cx="1476723" cy="120595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46" name="Google Shape;2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9417" y="1353520"/>
            <a:ext cx="2144010" cy="136788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47" name="Google Shape;247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0975" y="3412113"/>
            <a:ext cx="1999751" cy="1575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1855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Amphibians</a:t>
            </a:r>
            <a:endParaRPr/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here</a:t>
            </a:r>
            <a:endParaRPr/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00" y="433872"/>
            <a:ext cx="3596774" cy="18982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1530" y="433875"/>
            <a:ext cx="2757406" cy="158559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57" name="Google Shape;25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238" y="2678873"/>
            <a:ext cx="3639591" cy="167484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58" name="Google Shape;258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7987" y="3342081"/>
            <a:ext cx="2487639" cy="143047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1855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Reptiles</a:t>
            </a:r>
            <a:endParaRPr/>
          </a:p>
        </p:txBody>
      </p:sp>
      <p:sp>
        <p:nvSpPr>
          <p:cNvPr id="265" name="Google Shape;265;p38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here</a:t>
            </a:r>
            <a:endParaRPr/>
          </a:p>
        </p:txBody>
      </p:sp>
      <p:pic>
        <p:nvPicPr>
          <p:cNvPr id="266" name="Google Shape;26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2400"/>
            <a:ext cx="3236007" cy="24270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7" name="Google Shape;26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2486" y="1215964"/>
            <a:ext cx="2647036" cy="198528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8" name="Google Shape;268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6758" y="152400"/>
            <a:ext cx="1924913" cy="184021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9" name="Google Shape;26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884" y="2645213"/>
            <a:ext cx="2977692" cy="206453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8626" y="3056400"/>
            <a:ext cx="2845686" cy="1840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299" y="1467598"/>
            <a:ext cx="5082000" cy="285862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6509750" y="433875"/>
            <a:ext cx="246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Crustaceans</a:t>
            </a:r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body" idx="1"/>
          </p:nvPr>
        </p:nvSpPr>
        <p:spPr>
          <a:xfrm>
            <a:off x="6501375" y="1198550"/>
            <a:ext cx="2193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Names here</a:t>
            </a:r>
            <a:endParaRPr/>
          </a:p>
        </p:txBody>
      </p:sp>
      <p:pic>
        <p:nvPicPr>
          <p:cNvPr id="278" name="Google Shape;27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703" y="2867050"/>
            <a:ext cx="2554774" cy="19267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279" name="Google Shape;27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325" y="706375"/>
            <a:ext cx="3385883" cy="255349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#5</a:t>
            </a:r>
            <a:endParaRPr/>
          </a:p>
        </p:txBody>
      </p:sp>
      <p:sp>
        <p:nvSpPr>
          <p:cNvPr id="286" name="Google Shape;286;p40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What are some dangers that migrating animals experience?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Explain how the species of animals named above might encounter dangers in their migrations.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Human’s BIggest Impacts</a:t>
            </a:r>
            <a:endParaRPr/>
          </a:p>
        </p:txBody>
      </p:sp>
      <p:pic>
        <p:nvPicPr>
          <p:cNvPr id="293" name="Google Shape;293;p41" descr="Fro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769" y="3779689"/>
            <a:ext cx="1437653" cy="122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 descr="Snak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9863" y="1525338"/>
            <a:ext cx="1203186" cy="102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1" descr="De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5004" y="3334738"/>
            <a:ext cx="1877563" cy="163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 descr="Splas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6945" y="1059170"/>
            <a:ext cx="1733822" cy="147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1" descr="Splas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282" y="3449809"/>
            <a:ext cx="1908313" cy="166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 descr="Splas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8096" y="3040494"/>
            <a:ext cx="2556867" cy="222493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1"/>
          <p:cNvSpPr/>
          <p:nvPr/>
        </p:nvSpPr>
        <p:spPr>
          <a:xfrm>
            <a:off x="0" y="2702051"/>
            <a:ext cx="9144000" cy="5199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1"/>
          <p:cNvSpPr/>
          <p:nvPr/>
        </p:nvSpPr>
        <p:spPr>
          <a:xfrm>
            <a:off x="1607934" y="2948896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1"/>
          <p:cNvSpPr/>
          <p:nvPr/>
        </p:nvSpPr>
        <p:spPr>
          <a:xfrm>
            <a:off x="3745415" y="2961923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1"/>
          <p:cNvSpPr/>
          <p:nvPr/>
        </p:nvSpPr>
        <p:spPr>
          <a:xfrm>
            <a:off x="2676675" y="2961924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1"/>
          <p:cNvSpPr/>
          <p:nvPr/>
        </p:nvSpPr>
        <p:spPr>
          <a:xfrm>
            <a:off x="4813148" y="2968034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1"/>
          <p:cNvSpPr/>
          <p:nvPr/>
        </p:nvSpPr>
        <p:spPr>
          <a:xfrm>
            <a:off x="5880880" y="2957870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6948612" y="2954738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1"/>
          <p:cNvSpPr/>
          <p:nvPr/>
        </p:nvSpPr>
        <p:spPr>
          <a:xfrm>
            <a:off x="8016344" y="2955573"/>
            <a:ext cx="575400" cy="26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ts val="3600"/>
              <a:buFont typeface="Calibri"/>
              <a:buNone/>
            </a:pPr>
            <a:r>
              <a:rPr lang="en-US"/>
              <a:t>Dangers for Migrators</a:t>
            </a:r>
            <a:endParaRPr/>
          </a:p>
        </p:txBody>
      </p:sp>
      <p:sp>
        <p:nvSpPr>
          <p:cNvPr id="312" name="Google Shape;312;p42"/>
          <p:cNvSpPr txBox="1">
            <a:spLocks noGrp="1"/>
          </p:cNvSpPr>
          <p:nvPr>
            <p:ph type="body" idx="1"/>
          </p:nvPr>
        </p:nvSpPr>
        <p:spPr>
          <a:xfrm>
            <a:off x="448966" y="1350111"/>
            <a:ext cx="8246070" cy="335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Buildings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Lights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Highways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Lost habitats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Aircraft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Fans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Dams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Hunters (man an beast)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37" y="0"/>
            <a:ext cx="3430675" cy="5143501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8" name="Google Shape;31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3506" y="1222326"/>
            <a:ext cx="5971332" cy="3921175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9" name="Google Shape;319;p43"/>
          <p:cNvSpPr/>
          <p:nvPr/>
        </p:nvSpPr>
        <p:spPr>
          <a:xfrm>
            <a:off x="5165119" y="1932710"/>
            <a:ext cx="1911900" cy="2909400"/>
          </a:xfrm>
          <a:prstGeom prst="donut">
            <a:avLst>
              <a:gd name="adj" fmla="val 64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183" y="767603"/>
            <a:ext cx="6340289" cy="4226859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25" name="Google Shape;32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183" y="714766"/>
            <a:ext cx="6340287" cy="433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5622" y="1080140"/>
            <a:ext cx="6452756" cy="3635052"/>
          </a:xfrm>
          <a:prstGeom prst="rect">
            <a:avLst/>
          </a:prstGeom>
          <a:noFill/>
          <a:ln w="88900" cap="sq" cmpd="thickThin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6424" y="3078590"/>
            <a:ext cx="3038474" cy="2084796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6" name="Google Shape;33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4898" y="3083598"/>
            <a:ext cx="2959101" cy="2068429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9407"/>
            <a:ext cx="3403205" cy="2187457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7157" y="-9407"/>
            <a:ext cx="3403205" cy="2187458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9" name="Google Shape;339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3064459"/>
            <a:ext cx="3146424" cy="2089141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0" name="Google Shape;340;p46" descr="Dang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51029" y="1417126"/>
            <a:ext cx="2084796" cy="208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085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BFF53"/>
              </a:buClr>
              <a:buSzPct val="100000"/>
              <a:buFont typeface="Calibri"/>
              <a:buNone/>
            </a:pPr>
            <a:r>
              <a:rPr lang="en-US"/>
              <a:t>Application:</a:t>
            </a:r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085" cy="351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dirty="0"/>
              <a:t>Which dangers that we’ve listed that could pose the most problem for: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dirty="0"/>
              <a:t>Migrating Fish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Buffalo / Caribou migration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Monarch butterfly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#6</a:t>
            </a:r>
            <a:endParaRPr/>
          </a:p>
        </p:txBody>
      </p:sp>
      <p:sp>
        <p:nvSpPr>
          <p:cNvPr id="353" name="Google Shape;353;p48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State the difference between a complete, partial, and nomadic migration and identify species that </a:t>
            </a:r>
            <a:r>
              <a:rPr lang="en-US" dirty="0" err="1"/>
              <a:t>practise</a:t>
            </a:r>
            <a:r>
              <a:rPr lang="en-US" dirty="0"/>
              <a:t> each type.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-US"/>
              <a:t>Requirement 1:</a:t>
            </a: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What is migration?</a:t>
            </a: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Give a short history of how</a:t>
            </a:r>
            <a:br>
              <a:rPr lang="en-US" dirty="0"/>
            </a:br>
            <a:r>
              <a:rPr lang="en-US" dirty="0"/>
              <a:t>humanity’s understanding of </a:t>
            </a: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animal migration has grown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/>
          <p:nvPr/>
        </p:nvSpPr>
        <p:spPr>
          <a:xfrm rot="-1413797" flipH="1">
            <a:off x="2849691" y="2337844"/>
            <a:ext cx="3007792" cy="7684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9"/>
          <p:cNvSpPr/>
          <p:nvPr/>
        </p:nvSpPr>
        <p:spPr>
          <a:xfrm rot="-1413718">
            <a:off x="3606832" y="2009779"/>
            <a:ext cx="3124276" cy="7684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49" descr="Hummingbi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" y="2698750"/>
            <a:ext cx="18415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9"/>
          <p:cNvSpPr txBox="1"/>
          <p:nvPr/>
        </p:nvSpPr>
        <p:spPr>
          <a:xfrm>
            <a:off x="292100" y="520700"/>
            <a:ext cx="185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endParaRPr sz="1100">
              <a:solidFill>
                <a:srgbClr val="FFFF00"/>
              </a:solidFill>
            </a:endParaRPr>
          </a:p>
        </p:txBody>
      </p:sp>
      <p:pic>
        <p:nvPicPr>
          <p:cNvPr id="362" name="Google Shape;362;p49" descr="Hummingbi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680200" y="188015"/>
            <a:ext cx="1727200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 txBox="1"/>
          <p:nvPr/>
        </p:nvSpPr>
        <p:spPr>
          <a:xfrm>
            <a:off x="5461001" y="4165600"/>
            <a:ext cx="2781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Canadian Geese</a:t>
            </a:r>
            <a:endParaRPr sz="11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0"/>
          <p:cNvSpPr/>
          <p:nvPr/>
        </p:nvSpPr>
        <p:spPr>
          <a:xfrm rot="-1413797" flipH="1">
            <a:off x="2621091" y="2414044"/>
            <a:ext cx="3007792" cy="7684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0"/>
          <p:cNvSpPr/>
          <p:nvPr/>
        </p:nvSpPr>
        <p:spPr>
          <a:xfrm rot="-1413718">
            <a:off x="3378232" y="2085979"/>
            <a:ext cx="3124276" cy="7684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50" descr="Hummingbi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" y="2698750"/>
            <a:ext cx="18415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0"/>
          <p:cNvSpPr txBox="1"/>
          <p:nvPr/>
        </p:nvSpPr>
        <p:spPr>
          <a:xfrm>
            <a:off x="292100" y="520700"/>
            <a:ext cx="2138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Incomplete</a:t>
            </a:r>
            <a:endParaRPr sz="1100">
              <a:solidFill>
                <a:srgbClr val="FFFF00"/>
              </a:solidFill>
            </a:endParaRPr>
          </a:p>
        </p:txBody>
      </p:sp>
      <p:pic>
        <p:nvPicPr>
          <p:cNvPr id="372" name="Google Shape;372;p50" descr="Hummingbi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680200" y="188015"/>
            <a:ext cx="1727200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0"/>
          <p:cNvSpPr txBox="1"/>
          <p:nvPr/>
        </p:nvSpPr>
        <p:spPr>
          <a:xfrm>
            <a:off x="5461000" y="4165600"/>
            <a:ext cx="3171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BFF53"/>
                </a:solidFill>
                <a:latin typeface="Calibri"/>
                <a:ea typeface="Calibri"/>
                <a:cs typeface="Calibri"/>
                <a:sym typeface="Calibri"/>
              </a:rPr>
              <a:t>Monarch Butterfly</a:t>
            </a:r>
            <a:endParaRPr sz="1100">
              <a:solidFill>
                <a:srgbClr val="FBFF53"/>
              </a:solidFill>
            </a:endParaRPr>
          </a:p>
        </p:txBody>
      </p:sp>
      <p:pic>
        <p:nvPicPr>
          <p:cNvPr id="374" name="Google Shape;374;p50" descr="Gravesto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0201" y="188014"/>
            <a:ext cx="1727200" cy="17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1" descr="Hummingbi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916" y="3302000"/>
            <a:ext cx="18415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1"/>
          <p:cNvSpPr txBox="1"/>
          <p:nvPr/>
        </p:nvSpPr>
        <p:spPr>
          <a:xfrm>
            <a:off x="292100" y="520700"/>
            <a:ext cx="1704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>
                <a:solidFill>
                  <a:srgbClr val="FBFF53"/>
                </a:solidFill>
                <a:latin typeface="Calibri"/>
                <a:ea typeface="Calibri"/>
                <a:cs typeface="Calibri"/>
                <a:sym typeface="Calibri"/>
              </a:rPr>
              <a:t>Nomadic</a:t>
            </a:r>
            <a:endParaRPr sz="1100">
              <a:solidFill>
                <a:srgbClr val="FBFF53"/>
              </a:solidFill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5461000" y="4165600"/>
            <a:ext cx="3171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American Bison</a:t>
            </a:r>
            <a:endParaRPr sz="11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2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#7</a:t>
            </a:r>
            <a:endParaRPr/>
          </a:p>
        </p:txBody>
      </p:sp>
      <p:sp>
        <p:nvSpPr>
          <p:cNvPr id="388" name="Google Shape;388;p52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Describe at least three ways that humans can affect or disrupt animal migration patterns. What can be done to help solve these problems?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3"/>
          <p:cNvSpPr txBox="1">
            <a:spLocks noGrp="1"/>
          </p:cNvSpPr>
          <p:nvPr>
            <p:ph type="title"/>
          </p:nvPr>
        </p:nvSpPr>
        <p:spPr>
          <a:xfrm>
            <a:off x="4855475" y="433875"/>
            <a:ext cx="38397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395" name="Google Shape;395;p53"/>
          <p:cNvSpPr txBox="1">
            <a:spLocks noGrp="1"/>
          </p:cNvSpPr>
          <p:nvPr>
            <p:ph type="body" idx="1"/>
          </p:nvPr>
        </p:nvSpPr>
        <p:spPr>
          <a:xfrm>
            <a:off x="4855475" y="1198553"/>
            <a:ext cx="38397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Buildings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Hunting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Vehicles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Fences</a:t>
            </a:r>
            <a:endParaRPr/>
          </a:p>
        </p:txBody>
      </p:sp>
      <p:pic>
        <p:nvPicPr>
          <p:cNvPr id="396" name="Google Shape;396;p53" descr="C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2571750"/>
            <a:ext cx="2985525" cy="29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3" descr="F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7012" y="2952750"/>
            <a:ext cx="2441200" cy="24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3" descr="Targ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3025" y="341125"/>
            <a:ext cx="2441225" cy="24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3" descr="Build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4300"/>
            <a:ext cx="1577600" cy="15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6424" y="3087997"/>
            <a:ext cx="3038474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4898" y="3101174"/>
            <a:ext cx="2959101" cy="2059534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6" name="Google Shape;406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403205" cy="217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7157" y="-111136"/>
            <a:ext cx="3403205" cy="228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3073443"/>
            <a:ext cx="3146424" cy="20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983"/>
            <a:ext cx="3257157" cy="2178050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" name="Google Shape;410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14967" y="10268"/>
            <a:ext cx="3445392" cy="2170597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1" name="Google Shape;411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3096678"/>
            <a:ext cx="3438276" cy="2080157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2" name="Google Shape;412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46424" y="3099487"/>
            <a:ext cx="3108665" cy="2067094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3" name="Google Shape;413;p54"/>
          <p:cNvSpPr txBox="1">
            <a:spLocks noGrp="1"/>
          </p:cNvSpPr>
          <p:nvPr>
            <p:ph type="title"/>
          </p:nvPr>
        </p:nvSpPr>
        <p:spPr>
          <a:xfrm>
            <a:off x="5388875" y="52875"/>
            <a:ext cx="38397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Answers</a:t>
            </a:r>
            <a:endParaRPr/>
          </a:p>
        </p:txBody>
      </p:sp>
      <p:sp>
        <p:nvSpPr>
          <p:cNvPr id="414" name="Google Shape;414;p54"/>
          <p:cNvSpPr txBox="1">
            <a:spLocks noGrp="1"/>
          </p:cNvSpPr>
          <p:nvPr>
            <p:ph type="body" idx="1"/>
          </p:nvPr>
        </p:nvSpPr>
        <p:spPr>
          <a:xfrm>
            <a:off x="0" y="2269226"/>
            <a:ext cx="92286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Fish elevators    flyways     Animal highways   No hunting areas    Habitat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#9</a:t>
            </a:r>
            <a:endParaRPr/>
          </a:p>
        </p:txBody>
      </p:sp>
      <p:sp>
        <p:nvSpPr>
          <p:cNvPr id="421" name="Google Shape;421;p55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How are migrating animals studied today? Give examples of three ways migrating animals can be tracked.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6"/>
          <p:cNvSpPr txBox="1">
            <a:spLocks noGrp="1"/>
          </p:cNvSpPr>
          <p:nvPr>
            <p:ph type="title"/>
          </p:nvPr>
        </p:nvSpPr>
        <p:spPr>
          <a:xfrm>
            <a:off x="5407275" y="119900"/>
            <a:ext cx="3287700" cy="120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Studied / Tracking</a:t>
            </a:r>
            <a:endParaRPr/>
          </a:p>
        </p:txBody>
      </p:sp>
      <p:sp>
        <p:nvSpPr>
          <p:cNvPr id="428" name="Google Shape;428;p56"/>
          <p:cNvSpPr txBox="1">
            <a:spLocks noGrp="1"/>
          </p:cNvSpPr>
          <p:nvPr>
            <p:ph type="body" idx="1"/>
          </p:nvPr>
        </p:nvSpPr>
        <p:spPr>
          <a:xfrm>
            <a:off x="448966" y="1350111"/>
            <a:ext cx="8246100" cy="335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dirty="0"/>
              <a:t>GPS Tracking Systems</a:t>
            </a:r>
            <a:endParaRPr dirty="0"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GPS collar or tag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Bird bands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Radio collars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Cameras</a:t>
            </a:r>
            <a:endParaRPr dirty="0"/>
          </a:p>
        </p:txBody>
      </p:sp>
      <p:pic>
        <p:nvPicPr>
          <p:cNvPr id="429" name="Google Shape;42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373" y="1654670"/>
            <a:ext cx="4053375" cy="31211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7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#10</a:t>
            </a:r>
            <a:endParaRPr/>
          </a:p>
        </p:txBody>
      </p:sp>
      <p:sp>
        <p:nvSpPr>
          <p:cNvPr id="436" name="Google Shape;436;p57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How are human migrations similar to animal migrations and how are they different?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"/>
          <p:cNvSpPr txBox="1">
            <a:spLocks noGrp="1"/>
          </p:cNvSpPr>
          <p:nvPr>
            <p:ph type="title"/>
          </p:nvPr>
        </p:nvSpPr>
        <p:spPr>
          <a:xfrm>
            <a:off x="367715" y="1234010"/>
            <a:ext cx="82461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Similarities         Differences</a:t>
            </a:r>
            <a:endParaRPr/>
          </a:p>
        </p:txBody>
      </p:sp>
      <p:sp>
        <p:nvSpPr>
          <p:cNvPr id="443" name="Google Shape;443;p58"/>
          <p:cNvSpPr txBox="1">
            <a:spLocks noGrp="1"/>
          </p:cNvSpPr>
          <p:nvPr>
            <p:ph type="body" idx="1"/>
          </p:nvPr>
        </p:nvSpPr>
        <p:spPr>
          <a:xfrm>
            <a:off x="536879" y="2087040"/>
            <a:ext cx="4040100" cy="213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58140" algn="l" rtl="0">
              <a:spcBef>
                <a:spcPts val="48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Are unusually long trips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Often in search of food or other basic needs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Often travel together with people or animals they know</a:t>
            </a:r>
            <a:endParaRPr/>
          </a:p>
          <a:p>
            <a:pPr marL="457200" lvl="0" indent="-35814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May face dangers along the way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8"/>
          <p:cNvSpPr txBox="1">
            <a:spLocks noGrp="1"/>
          </p:cNvSpPr>
          <p:nvPr>
            <p:ph type="body" idx="2"/>
          </p:nvPr>
        </p:nvSpPr>
        <p:spPr>
          <a:xfrm>
            <a:off x="4572000" y="2087053"/>
            <a:ext cx="4041900" cy="24767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-US" dirty="0"/>
              <a:t>People rarely return from their migrations – one way migration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dirty="0"/>
              <a:t>Animals don’t rely on man-made transportation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dirty="0"/>
              <a:t>Human migration is often motivated by violence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dirty="0"/>
              <a:t>Animal migration is instinctive, human migration is a decision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2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Definition</a:t>
            </a:r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2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Migration is the seasonal movement of animals from one place to another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 migrating animal usually moves into a different environment for a specific purpose, be it food, a mate, a change in temperature, etc.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People migrate -- but usually not seasonally</a:t>
            </a:r>
            <a:endParaRPr/>
          </a:p>
        </p:txBody>
      </p:sp>
      <p:sp>
        <p:nvSpPr>
          <p:cNvPr id="122" name="Google Shape;122;p23"/>
          <p:cNvSpPr/>
          <p:nvPr/>
        </p:nvSpPr>
        <p:spPr>
          <a:xfrm rot="-2007501">
            <a:off x="1368615" y="2651298"/>
            <a:ext cx="1831025" cy="73324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3" descr="Hummingbi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2698754"/>
            <a:ext cx="1300899" cy="1841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9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#11</a:t>
            </a:r>
            <a:endParaRPr/>
          </a:p>
        </p:txBody>
      </p:sp>
      <p:sp>
        <p:nvSpPr>
          <p:cNvPr id="451" name="Google Shape;451;p59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Choose two Bible stories that mention a migration and discuss the purpose of the migration with your instructor.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0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#11</a:t>
            </a:r>
            <a:endParaRPr/>
          </a:p>
        </p:txBody>
      </p:sp>
      <p:sp>
        <p:nvSpPr>
          <p:cNvPr id="458" name="Google Shape;458;p60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309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a. Noah             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b. Moses and the Exodus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c. Abraham     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d. Joseph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e. Babylonian capture     </a:t>
            </a:r>
            <a:br>
              <a:rPr lang="en-US"/>
            </a:br>
            <a:r>
              <a:rPr lang="en-US"/>
              <a:t>f. Joseph &amp; Mary as they fled to Egypt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g. Acts 8 Christian dispersion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h. Another of your choosing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1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 Your Own</a:t>
            </a:r>
            <a:endParaRPr/>
          </a:p>
        </p:txBody>
      </p:sp>
      <p:sp>
        <p:nvSpPr>
          <p:cNvPr id="465" name="Google Shape;465;p6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Requirements to complete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2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#8</a:t>
            </a:r>
            <a:endParaRPr/>
          </a:p>
        </p:txBody>
      </p:sp>
      <p:sp>
        <p:nvSpPr>
          <p:cNvPr id="472" name="Google Shape;472;p62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Choose either the Arctic Tern, Caribou, Salmon,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Monarch Butterfly, Great Migration, or other significant migration and collect the following information: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a. Common name and scientific name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b. Migration route (draw a diagram of the route taken and the estimated number in the migration)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8947"/>
              <a:buFont typeface="Arial"/>
              <a:buNone/>
            </a:pPr>
            <a:r>
              <a:rPr lang="en-US"/>
              <a:t>c. Migration distance    d. Reasons for migration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***Creatively present what you have discovered. ******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3"/>
          <p:cNvSpPr txBox="1"/>
          <p:nvPr/>
        </p:nvSpPr>
        <p:spPr>
          <a:xfrm>
            <a:off x="1196788" y="1334765"/>
            <a:ext cx="7947300" cy="3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Noah: Genesis 6 - 8</a:t>
            </a:r>
            <a:endParaRPr sz="1100">
              <a:solidFill>
                <a:srgbClr val="FFFFFF"/>
              </a:solidFill>
            </a:endParaRPr>
          </a:p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Moses: Exodus 1 – 40</a:t>
            </a:r>
            <a:endParaRPr sz="1100">
              <a:solidFill>
                <a:srgbClr val="FFFFFF"/>
              </a:solidFill>
            </a:endParaRPr>
          </a:p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Abraham: Genesis 12 – 25:11</a:t>
            </a:r>
            <a:endParaRPr sz="1100">
              <a:solidFill>
                <a:srgbClr val="FFFFFF"/>
              </a:solidFill>
            </a:endParaRPr>
          </a:p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Joseph: Genesis 37, 39 – 50</a:t>
            </a:r>
            <a:endParaRPr sz="1100">
              <a:solidFill>
                <a:srgbClr val="FFFFFF"/>
              </a:solidFill>
            </a:endParaRPr>
          </a:p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Babylonian Captivity: 2 Kings 24, 15; 2 	Chronicles 36; Ezra; Nehemiah</a:t>
            </a:r>
            <a:endParaRPr sz="1100">
              <a:solidFill>
                <a:srgbClr val="FFFFFF"/>
              </a:solidFill>
            </a:endParaRPr>
          </a:p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Joseph and Mary Flee to Egypt: Matthew 2:13-23</a:t>
            </a:r>
            <a:endParaRPr sz="1100">
              <a:solidFill>
                <a:srgbClr val="FFFFFF"/>
              </a:solidFill>
            </a:endParaRPr>
          </a:p>
          <a:p>
            <a:pPr marL="431800" marR="0" lvl="0" indent="-425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Acts 8 Christian Dispersion: Acts 8</a:t>
            </a:r>
            <a:endParaRPr sz="11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3"/>
          <p:cNvSpPr txBox="1"/>
          <p:nvPr/>
        </p:nvSpPr>
        <p:spPr>
          <a:xfrm>
            <a:off x="5992560" y="247246"/>
            <a:ext cx="23667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>
                <a:solidFill>
                  <a:srgbClr val="FBFF53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100">
              <a:solidFill>
                <a:srgbClr val="FBFF53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4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#12</a:t>
            </a:r>
            <a:endParaRPr/>
          </a:p>
        </p:txBody>
      </p:sp>
      <p:sp>
        <p:nvSpPr>
          <p:cNvPr id="485" name="Google Shape;485;p64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40"/>
              <a:t>Do two of the following:</a:t>
            </a:r>
            <a:endParaRPr sz="524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a. Participate in a conservation project that would make a positive impact for migratory animals.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b. Talk to your group, write about, or create a video describing your experience on the conservation project completed in option a. Be sure to include information about the animals your efforts will affect.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c. Watch a video about migration and share what you learned with your instructor.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5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#12</a:t>
            </a:r>
            <a:endParaRPr/>
          </a:p>
        </p:txBody>
      </p:sp>
      <p:sp>
        <p:nvSpPr>
          <p:cNvPr id="492" name="Google Shape;492;p65"/>
          <p:cNvSpPr txBox="1">
            <a:spLocks noGrp="1"/>
          </p:cNvSpPr>
          <p:nvPr>
            <p:ph type="subTitle" idx="1"/>
          </p:nvPr>
        </p:nvSpPr>
        <p:spPr>
          <a:xfrm>
            <a:off x="617225" y="1858375"/>
            <a:ext cx="82158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40"/>
              <a:t>(continued…)</a:t>
            </a:r>
            <a:endParaRPr sz="524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40"/>
              <a:t>d. Visit a zoo, animal park, or aquarium where there are migratory animals on display. Learn three things about one of the migratory animals you observed. </a:t>
            </a:r>
            <a:endParaRPr sz="524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40"/>
              <a:t>e. Take photographs of at least five migratory animals in the wild or captivity and share with your group. </a:t>
            </a:r>
            <a:endParaRPr sz="524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5240"/>
              <a:t>f. Visit a common resting spot of migrating animals and identify as many different species as possible. </a:t>
            </a:r>
            <a:endParaRPr sz="524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6"/>
          <p:cNvSpPr/>
          <p:nvPr/>
        </p:nvSpPr>
        <p:spPr>
          <a:xfrm>
            <a:off x="437105" y="1422695"/>
            <a:ext cx="8269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AutoNum type="alphaLcPeriod"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Participate in a </a:t>
            </a:r>
            <a:endParaRPr sz="11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conservation project </a:t>
            </a:r>
            <a:endParaRPr sz="11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that would make a </a:t>
            </a:r>
            <a:endParaRPr sz="11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positive impact for </a:t>
            </a:r>
            <a:endParaRPr sz="110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migratory animals. 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498" name="Google Shape;49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608834"/>
            <a:ext cx="4572000" cy="342900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99" name="Google Shape;499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608834"/>
            <a:ext cx="4555800" cy="305040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500" name="Google Shape;500;p66"/>
          <p:cNvSpPr txBox="1"/>
          <p:nvPr/>
        </p:nvSpPr>
        <p:spPr>
          <a:xfrm>
            <a:off x="1234443" y="4261890"/>
            <a:ext cx="2060691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https://www.froglife.or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7"/>
          <p:cNvSpPr txBox="1"/>
          <p:nvPr/>
        </p:nvSpPr>
        <p:spPr>
          <a:xfrm>
            <a:off x="181525" y="1313700"/>
            <a:ext cx="3851100" cy="3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For migrating birds:</a:t>
            </a:r>
            <a:endParaRPr sz="1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Put out fresh food and water</a:t>
            </a:r>
            <a:endParaRPr sz="1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Build shelters for known migrating species </a:t>
            </a:r>
            <a:endParaRPr sz="1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Turn off lights at night to help birds navigate</a:t>
            </a:r>
            <a:endParaRPr sz="1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Make windows obvious, so birds don’t try to fly through them</a:t>
            </a:r>
            <a:endParaRPr sz="2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06" name="Google Shape;50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6875" y="356625"/>
            <a:ext cx="4793600" cy="39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8"/>
          <p:cNvSpPr txBox="1"/>
          <p:nvPr/>
        </p:nvSpPr>
        <p:spPr>
          <a:xfrm>
            <a:off x="181525" y="1313700"/>
            <a:ext cx="3851100" cy="3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For all migrating animals:</a:t>
            </a:r>
            <a:endParaRPr sz="2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	Limit traffic through known migration routes, both vehicles and hikers</a:t>
            </a:r>
            <a:endParaRPr sz="2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	Clean up trash that hungry animals might eat</a:t>
            </a:r>
            <a:endParaRPr sz="2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7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	Advocate for the protection of migrating animals</a:t>
            </a:r>
            <a:endParaRPr sz="27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12" name="Google Shape;512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6875" y="356625"/>
            <a:ext cx="4793600" cy="39227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2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History of Understanding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2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Mankind has been AWARE of animal migration for centuries</a:t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326" y="1136301"/>
            <a:ext cx="2312225" cy="3085016"/>
          </a:xfrm>
          <a:prstGeom prst="rect">
            <a:avLst/>
          </a:prstGeom>
          <a:noFill/>
          <a:ln w="38100" cap="flat" cmpd="thinThick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9" title="wildabeas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198100" cy="464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-3"/>
            <a:ext cx="2642979" cy="2431541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4">
            <a:alphaModFix/>
          </a:blip>
          <a:srcRect l="-21" r="27991"/>
          <a:stretch/>
        </p:blipFill>
        <p:spPr>
          <a:xfrm>
            <a:off x="0" y="2571750"/>
            <a:ext cx="2642979" cy="2434968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25"/>
          <p:cNvSpPr/>
          <p:nvPr/>
        </p:nvSpPr>
        <p:spPr>
          <a:xfrm rot="5400000">
            <a:off x="-1273956" y="2417625"/>
            <a:ext cx="3316200" cy="76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000" y="-76200"/>
            <a:ext cx="8168850" cy="5274575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493800" y="433817"/>
            <a:ext cx="56502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</a:t>
            </a: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493800" y="1198496"/>
            <a:ext cx="56502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t="6672"/>
          <a:stretch/>
        </p:blipFill>
        <p:spPr>
          <a:xfrm>
            <a:off x="-650" y="0"/>
            <a:ext cx="2777925" cy="1958225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374125"/>
            <a:ext cx="2398976" cy="1769376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1" y="1639701"/>
            <a:ext cx="2482250" cy="1830775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1750" y="0"/>
            <a:ext cx="9445100" cy="511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044950" y="433880"/>
            <a:ext cx="56502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</a:t>
            </a: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044950" y="1198559"/>
            <a:ext cx="56502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Seasonal migration following food sources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0051" y="1423025"/>
            <a:ext cx="4762500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850" y="261949"/>
            <a:ext cx="4305125" cy="28241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159" name="Google Shape;159;p27"/>
          <p:cNvSpPr txBox="1"/>
          <p:nvPr/>
        </p:nvSpPr>
        <p:spPr>
          <a:xfrm>
            <a:off x="196850" y="3675900"/>
            <a:ext cx="366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Native Americans have been migration experts!</a:t>
            </a:r>
            <a:endParaRPr sz="2400">
              <a:solidFill>
                <a:srgbClr val="FFFF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5467225" y="251775"/>
            <a:ext cx="3287700" cy="66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Requirement #2</a:t>
            </a:r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1"/>
          </p:nvPr>
        </p:nvSpPr>
        <p:spPr>
          <a:xfrm>
            <a:off x="1246900" y="1858375"/>
            <a:ext cx="7026000" cy="290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Why do Animals Migrate?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946</Words>
  <Application>Microsoft Office PowerPoint</Application>
  <PresentationFormat>On-screen Show (16:9)</PresentationFormat>
  <Paragraphs>184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Oswald Regular</vt:lpstr>
      <vt:lpstr>Freckle Face</vt:lpstr>
      <vt:lpstr>Arial</vt:lpstr>
      <vt:lpstr>Calibri</vt:lpstr>
      <vt:lpstr>Office Theme</vt:lpstr>
      <vt:lpstr>Migration Honour</vt:lpstr>
      <vt:lpstr>PowerPoint Presentation</vt:lpstr>
      <vt:lpstr>Requirement 1:</vt:lpstr>
      <vt:lpstr>Definition</vt:lpstr>
      <vt:lpstr>History of Understanding</vt:lpstr>
      <vt:lpstr>Example</vt:lpstr>
      <vt:lpstr>Example</vt:lpstr>
      <vt:lpstr>PowerPoint Presentation</vt:lpstr>
      <vt:lpstr>Requirement #2</vt:lpstr>
      <vt:lpstr>Reasons to Migrate</vt:lpstr>
      <vt:lpstr>Requirement #3</vt:lpstr>
      <vt:lpstr>Scientists’ Guesses</vt:lpstr>
      <vt:lpstr>Requirement #4</vt:lpstr>
      <vt:lpstr>BIrds</vt:lpstr>
      <vt:lpstr>Fish</vt:lpstr>
      <vt:lpstr>Mammals</vt:lpstr>
      <vt:lpstr>Insects</vt:lpstr>
      <vt:lpstr>Amphibians</vt:lpstr>
      <vt:lpstr>Reptiles</vt:lpstr>
      <vt:lpstr>Crustaceans</vt:lpstr>
      <vt:lpstr>Requirement #5</vt:lpstr>
      <vt:lpstr>Human’s BIggest Impacts</vt:lpstr>
      <vt:lpstr>Dangers for Migrators</vt:lpstr>
      <vt:lpstr>PowerPoint Presentation</vt:lpstr>
      <vt:lpstr>PowerPoint Presentation</vt:lpstr>
      <vt:lpstr>PowerPoint Presentation</vt:lpstr>
      <vt:lpstr>PowerPoint Presentation</vt:lpstr>
      <vt:lpstr>Application:</vt:lpstr>
      <vt:lpstr>Requirement #6</vt:lpstr>
      <vt:lpstr>PowerPoint Presentation</vt:lpstr>
      <vt:lpstr>PowerPoint Presentation</vt:lpstr>
      <vt:lpstr>PowerPoint Presentation</vt:lpstr>
      <vt:lpstr>Requirement #7</vt:lpstr>
      <vt:lpstr>Challenges</vt:lpstr>
      <vt:lpstr>Answers</vt:lpstr>
      <vt:lpstr>Requirement #9</vt:lpstr>
      <vt:lpstr>Studied / Tracking</vt:lpstr>
      <vt:lpstr>Requirement #10</vt:lpstr>
      <vt:lpstr>Similarities         Differences</vt:lpstr>
      <vt:lpstr>Requirement #11</vt:lpstr>
      <vt:lpstr>Requirement #11</vt:lpstr>
      <vt:lpstr>On Your Own</vt:lpstr>
      <vt:lpstr>Requirement #8</vt:lpstr>
      <vt:lpstr>PowerPoint Presentation</vt:lpstr>
      <vt:lpstr>Requirement #12</vt:lpstr>
      <vt:lpstr>Requirement #12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Migration Honor</dc:title>
  <cp:lastModifiedBy>Natalie Davison</cp:lastModifiedBy>
  <cp:revision>1</cp:revision>
  <dcterms:modified xsi:type="dcterms:W3CDTF">2021-03-28T11:35:17Z</dcterms:modified>
</cp:coreProperties>
</file>