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84" r:id="rId10"/>
    <p:sldId id="285" r:id="rId11"/>
    <p:sldId id="286" r:id="rId12"/>
    <p:sldId id="287" r:id="rId13"/>
    <p:sldId id="288" r:id="rId14"/>
    <p:sldId id="263" r:id="rId15"/>
    <p:sldId id="264" r:id="rId16"/>
    <p:sldId id="265" r:id="rId17"/>
    <p:sldId id="266" r:id="rId18"/>
    <p:sldId id="289" r:id="rId19"/>
    <p:sldId id="290" r:id="rId20"/>
    <p:sldId id="291" r:id="rId21"/>
    <p:sldId id="292" r:id="rId22"/>
    <p:sldId id="293" r:id="rId23"/>
    <p:sldId id="294" r:id="rId24"/>
    <p:sldId id="268" r:id="rId25"/>
    <p:sldId id="269" r:id="rId26"/>
    <p:sldId id="270" r:id="rId27"/>
    <p:sldId id="271" r:id="rId28"/>
    <p:sldId id="296" r:id="rId29"/>
    <p:sldId id="297" r:id="rId30"/>
    <p:sldId id="295" r:id="rId31"/>
    <p:sldId id="298" r:id="rId32"/>
    <p:sldId id="267" r:id="rId33"/>
    <p:sldId id="273" r:id="rId34"/>
    <p:sldId id="279" r:id="rId35"/>
    <p:sldId id="275" r:id="rId36"/>
    <p:sldId id="280" r:id="rId37"/>
    <p:sldId id="274" r:id="rId38"/>
    <p:sldId id="281" r:id="rId39"/>
    <p:sldId id="276" r:id="rId40"/>
    <p:sldId id="282" r:id="rId41"/>
    <p:sldId id="277" r:id="rId42"/>
    <p:sldId id="283" r:id="rId43"/>
    <p:sldId id="27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0"/>
  </p:normalViewPr>
  <p:slideViewPr>
    <p:cSldViewPr snapToGrid="0" snapToObjects="1">
      <p:cViewPr varScale="1">
        <p:scale>
          <a:sx n="87" d="100"/>
          <a:sy n="87" d="100"/>
        </p:scale>
        <p:origin x="69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A035-3BDA-FB4F-808B-C44C01AC0722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1948B-E4A5-F541-B13F-8ABB15491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9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city water towers,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948B-E4A5-F541-B13F-8ABB154910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1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underground aquifers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948B-E4A5-F541-B13F-8ABB154910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3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city water towers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948B-E4A5-F541-B13F-8ABB154910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B602-0654-E44D-88DA-A233AD238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D90A0-C23A-EA4B-BACF-F036FA60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26482-ABC6-E24D-AA8D-F3215F41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DB574-E637-7443-B151-99794A91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08CF3-2017-C144-B681-7E66062B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1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64C1-E237-A349-A225-12C0CCC3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2FE6D-39D1-4C49-9D51-A9DFD5511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54C6-9C24-8A48-88D6-CD8488AE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83765-F668-4F48-BC3A-B2090994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7988-7485-3A46-9CE0-502D22B4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4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1DD54-9BEB-EF44-9592-B6D4A045A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52BF7-3E4B-E844-9DE0-A4BEB27CC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04DCF-47E6-B44E-B2B3-53FA4E35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96500-BD2E-1E4C-99FD-88DA58BA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E634-D831-E140-B90C-9322E83D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667F-BEC1-A740-A762-9AA1A24C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3E09-BC29-F343-9415-EF74E04A0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7B0E-24A2-EB47-BEB2-5A398A56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01864-B04C-1D47-BAB5-E51D9460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BA075-F46A-F646-B31D-5843447C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4A39-64D6-3A4B-A4E0-4F7B975E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FCF8C-0103-704E-B13D-6F0AB35A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81FF4-1D4F-8643-BB9D-F940F974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21CB0-6D73-EA4F-8527-20963800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04DF-5A87-F94F-9BA2-B712E4C6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8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CECA-0EDB-9F4C-B5FF-5D1B8AC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3D02-2485-F043-A2C2-57183B6F7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8E3AD-2C9A-BB4C-A5C2-596ED0648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CB9C5-0EB6-D441-904C-3EC40EA7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26D22-AF8D-7245-B14D-1634765E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49399-8CA3-EB4B-B62F-E7768DAF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65F6-300B-1A4D-85F0-3F57E183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A25D5-4379-F144-8C7F-B7870D9F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968DF-ADCA-E543-8CF8-F7EACE738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1EDF7-86AC-0548-A5C7-E7B4F9C59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484B6-EA22-EE4E-A4EA-992D935BD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7FB24-97E9-8744-A6F7-D6195567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BD9EE-8600-9149-BC41-D5843702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F6858-B5BE-FC43-8FD7-1A03610C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AA14-04F4-934C-9DFC-9579FAC4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2C43A-9DF7-844F-B85D-00415D4F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624C1-8347-4348-8521-162417C9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3C2A5-709C-4843-BD9C-A19962AC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496FA-F894-AA4A-A894-EE832AF2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64E5C-5573-A140-B091-640588E2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A1420-1AC4-784D-89FF-F4ED501B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BAA2-CC15-1149-8802-7054529A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5D81-79F4-A141-99CB-33E4535B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1658D-880A-5243-88E5-8BE629CA2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CA040-C5E2-DA4C-89FB-D35F4237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16965-8A4D-734C-8C63-B610F1E7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6545-B573-AE4D-96FE-05AE402A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0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AE1C-CD5F-DA4D-A7E8-77B03E74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7814E-F0B1-4A4E-A9F9-A1AD5C060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BFDE4-5BF4-FD46-BAB6-D74A83EF0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EEB2E-3D02-9847-8E32-6678069A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1D20A-27E7-0646-8DDE-69A5A0CB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5CA2D-DA37-824A-A6E1-BDF11192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45F0C-4C5E-D141-957F-1FB9F614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D8334-5423-FA49-AF58-8F8BC0665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61ED-679E-DD43-9CDA-5FEDE45CF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5D94-3A60-6E4C-8ECA-302591FBBE3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7F44F-50BD-4A4F-9076-F38F56F3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4C35-9D29-DB49-A89E-D77B6DAC1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23E3-0C2A-A54C-B16A-E1925D4A4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i4PugN4qY?feature=oembed" TargetMode="External"/><Relationship Id="rId6" Type="http://schemas.openxmlformats.org/officeDocument/2006/relationships/image" Target="../media/image4.tiff"/><Relationship Id="rId5" Type="http://schemas.openxmlformats.org/officeDocument/2006/relationships/image" Target="../media/image2.png"/><Relationship Id="rId4" Type="http://schemas.openxmlformats.org/officeDocument/2006/relationships/hyperlink" Target="https://youtu.be/cGi4PugN4q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_JWa0ftr5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_JWa0ftr5k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xnR9Oo0a9c?feature=oembed" TargetMode="External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tiff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hx9mQc5oY?feature=oembed" TargetMode="External"/><Relationship Id="rId6" Type="http://schemas.openxmlformats.org/officeDocument/2006/relationships/image" Target="../media/image4.tiff"/><Relationship Id="rId5" Type="http://schemas.openxmlformats.org/officeDocument/2006/relationships/image" Target="../media/image2.png"/><Relationship Id="rId4" Type="http://schemas.openxmlformats.org/officeDocument/2006/relationships/hyperlink" Target="https://youtu.be/Ddhx9mQc5o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A87648-B0E6-0849-9CA9-71ACF6420A8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1825625"/>
            <a:ext cx="4953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0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sz="4000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5400" b="1" dirty="0">
                <a:latin typeface="Comic Sans MS" panose="030F0902030302020204" pitchFamily="66" charset="0"/>
              </a:rPr>
              <a:t>Safe Water Award</a:t>
            </a:r>
          </a:p>
          <a:p>
            <a:pPr marL="0" indent="0" algn="ctr">
              <a:buNone/>
            </a:pPr>
            <a:endParaRPr lang="en-US" sz="5400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mic Sans MS" panose="030F0902030302020204" pitchFamily="66" charset="0"/>
              </a:rPr>
              <a:t>Sophia Lindsay</a:t>
            </a:r>
          </a:p>
          <a:p>
            <a:pPr marL="0" indent="0">
              <a:buNone/>
            </a:pPr>
            <a:r>
              <a:rPr lang="en-US" sz="1800" b="1" dirty="0">
                <a:latin typeface="Comic Sans MS" panose="030F0902030302020204" pitchFamily="66" charset="0"/>
              </a:rPr>
              <a:t>Riverway Club Director</a:t>
            </a:r>
          </a:p>
          <a:p>
            <a:pPr marL="0" indent="0">
              <a:buNone/>
            </a:pPr>
            <a:r>
              <a:rPr lang="en-US" sz="1800" b="1" dirty="0">
                <a:latin typeface="Comic Sans MS" panose="030F0902030302020204" pitchFamily="66" charset="0"/>
              </a:rPr>
              <a:t>Area 4 South England Conference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9A17F11-45BA-AD4A-A9A6-31ECAD5B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0" y="365126"/>
            <a:ext cx="1995406" cy="15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D0367A80-C5F1-4B46-98AA-7FC08C1CF505}"/>
              </a:ext>
            </a:extLst>
          </p:cNvPr>
          <p:cNvSpPr txBox="1">
            <a:spLocks/>
          </p:cNvSpPr>
          <p:nvPr/>
        </p:nvSpPr>
        <p:spPr>
          <a:xfrm>
            <a:off x="10054333" y="4555669"/>
            <a:ext cx="1304230" cy="1632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b="1">
              <a:latin typeface="Comic Sans MS" panose="030F09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000" b="1">
              <a:latin typeface="Comic Sans MS" panose="030F09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>
                <a:latin typeface="Comic Sans MS" panose="030F0902030302020204" pitchFamily="66" charset="0"/>
              </a:rPr>
              <a:t>Safe Water Award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5400" b="1">
              <a:latin typeface="Comic Sans MS" panose="030F09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Comic Sans MS" panose="030F0902030302020204" pitchFamily="66" charset="0"/>
              </a:rPr>
              <a:t>Sophia Lindsay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Comic Sans MS" panose="030F0902030302020204" pitchFamily="66" charset="0"/>
              </a:rPr>
              <a:t>Riverway Club Director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Comic Sans MS" panose="030F0902030302020204" pitchFamily="66" charset="0"/>
              </a:rPr>
              <a:t>Area 4 South England Conference </a:t>
            </a:r>
            <a:endParaRPr lang="en-US" sz="1800" b="1" dirty="0">
              <a:latin typeface="Comic Sans MS" panose="030F0902030302020204" pitchFamily="66" charset="0"/>
            </a:endParaRPr>
          </a:p>
        </p:txBody>
      </p:sp>
      <p:pic>
        <p:nvPicPr>
          <p:cNvPr id="21" name="Picture 8" descr="Water wires' may play bigger role in cellular function">
            <a:extLst>
              <a:ext uri="{FF2B5EF4-FFF2-40B4-BE49-F238E27FC236}">
                <a16:creationId xmlns:a16="http://schemas.microsoft.com/office/drawing/2014/main" id="{1231C1C6-E2FD-7A41-AE16-DC615F24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65126"/>
            <a:ext cx="5143500" cy="64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2CF9C-5F7A-184D-9B97-E1B120CB8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86" y="365126"/>
            <a:ext cx="2284184" cy="16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48C8-BE5A-604E-AAE3-72DD633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b="1" dirty="0">
                <a:latin typeface="Comic Sans MS" panose="030F0902030302020204" pitchFamily="66" charset="0"/>
              </a:rPr>
              <a:t>Quiz time</a:t>
            </a:r>
            <a:endParaRPr lang="en-US" b="1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B65D-6E97-A648-953D-6B85D8487A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omic Sans MS" panose="030F0902030302020204" pitchFamily="66" charset="0"/>
              </a:rPr>
              <a:t>Which season is most important to replenish water?</a:t>
            </a:r>
          </a:p>
          <a:p>
            <a:pPr marL="0" indent="0">
              <a:buNone/>
            </a:pPr>
            <a:endParaRPr lang="en-US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6EE4-3311-B84D-A1CB-B65981619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b="1" dirty="0">
                <a:latin typeface="Comic Sans MS" panose="030F0902030302020204" pitchFamily="66" charset="0"/>
              </a:rPr>
              <a:t>Spring 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>
                <a:latin typeface="Comic Sans MS" panose="030F0902030302020204" pitchFamily="66" charset="0"/>
              </a:rPr>
              <a:t>Summer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>
                <a:latin typeface="Comic Sans MS" panose="030F0902030302020204" pitchFamily="66" charset="0"/>
              </a:rPr>
              <a:t>Autumn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>
                <a:latin typeface="Comic Sans MS" panose="030F0902030302020204" pitchFamily="66" charset="0"/>
              </a:rPr>
              <a:t>Winter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3BA6A-9B45-F743-B876-C09E0276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DA307-34E5-B64E-AB7F-30C7C221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7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48C8-BE5A-604E-AAE3-72DD633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b="1" dirty="0">
                <a:solidFill>
                  <a:srgbClr val="7030A0"/>
                </a:solidFill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B65D-6E97-A648-953D-6B85D8487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6314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omic Sans MS" panose="030F0902030302020204" pitchFamily="66" charset="0"/>
              </a:rPr>
              <a:t>Which season is most important to replenish water?</a:t>
            </a:r>
          </a:p>
          <a:p>
            <a:pPr marL="0" indent="0">
              <a:buNone/>
            </a:pPr>
            <a:endParaRPr lang="en-US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6EE4-3311-B84D-A1CB-B65981619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d) Winter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3BA6A-9B45-F743-B876-C09E0276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DA307-34E5-B64E-AB7F-30C7C221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1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48C8-BE5A-604E-AAE3-72DD633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dirty="0">
                <a:latin typeface="Comic Sans MS" panose="030F0902030302020204" pitchFamily="66" charset="0"/>
              </a:rPr>
              <a:t>Fill in the blanks…..	</a:t>
            </a:r>
            <a:endParaRPr lang="en-US" b="1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B65D-6E97-A648-953D-6B85D8487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6EE4-3311-B84D-A1CB-B6598161965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88570" y="1938338"/>
            <a:ext cx="9427029" cy="423862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Comic Sans MS" panose="030F0902030302020204" pitchFamily="66" charset="0"/>
              </a:rPr>
              <a:t>Water found deep in the ground comes from reservoirs called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Comic Sans MS" panose="030F0902030302020204" pitchFamily="66" charset="0"/>
              </a:rPr>
              <a:t>A__U__F__RS.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3BA6A-9B45-F743-B876-C09E0276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DA307-34E5-B64E-AB7F-30C7C221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4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48C8-BE5A-604E-AAE3-72DD633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omic Sans MS" panose="030F0902030302020204" pitchFamily="66" charset="0"/>
              </a:rPr>
              <a:t>      </a:t>
            </a:r>
            <a:r>
              <a:rPr lang="en-US" b="1" dirty="0">
                <a:solidFill>
                  <a:srgbClr val="7030A0"/>
                </a:solidFill>
                <a:latin typeface="Comic Sans MS" panose="030F0902030302020204" pitchFamily="66" charset="0"/>
              </a:rPr>
              <a:t>Answer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B65D-6E97-A648-953D-6B85D8487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6EE4-3311-B84D-A1CB-B6598161965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88570" y="1938338"/>
            <a:ext cx="9427029" cy="423862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Comic Sans MS" panose="030F0902030302020204" pitchFamily="66" charset="0"/>
              </a:rPr>
              <a:t>Water found deep in the ground comes from reservoirs called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highlight>
                  <a:srgbClr val="FFFF00"/>
                </a:highlight>
                <a:latin typeface="Comic Sans MS" panose="030F0902030302020204" pitchFamily="66" charset="0"/>
              </a:rPr>
              <a:t>A</a:t>
            </a:r>
            <a:r>
              <a:rPr lang="en-US" sz="4000" b="1" u="sng" dirty="0">
                <a:highlight>
                  <a:srgbClr val="FFFF00"/>
                </a:highlight>
                <a:latin typeface="Comic Sans MS" panose="030F0902030302020204" pitchFamily="66" charset="0"/>
              </a:rPr>
              <a:t>Q</a:t>
            </a:r>
            <a:r>
              <a:rPr lang="en-US" sz="4000" b="1" dirty="0">
                <a:highlight>
                  <a:srgbClr val="FFFF00"/>
                </a:highlight>
                <a:latin typeface="Comic Sans MS" panose="030F0902030302020204" pitchFamily="66" charset="0"/>
              </a:rPr>
              <a:t>U</a:t>
            </a:r>
            <a:r>
              <a:rPr lang="en-US" sz="4000" b="1" u="sng" dirty="0">
                <a:highlight>
                  <a:srgbClr val="FFFF00"/>
                </a:highlight>
                <a:latin typeface="Comic Sans MS" panose="030F0902030302020204" pitchFamily="66" charset="0"/>
              </a:rPr>
              <a:t>I</a:t>
            </a:r>
            <a:r>
              <a:rPr lang="en-US" sz="4000" b="1" dirty="0">
                <a:highlight>
                  <a:srgbClr val="FFFF00"/>
                </a:highlight>
                <a:latin typeface="Comic Sans MS" panose="030F0902030302020204" pitchFamily="66" charset="0"/>
              </a:rPr>
              <a:t>F</a:t>
            </a:r>
            <a:r>
              <a:rPr lang="en-US" sz="4000" b="1" u="sng" dirty="0">
                <a:highlight>
                  <a:srgbClr val="FFFF00"/>
                </a:highlight>
                <a:latin typeface="Comic Sans MS" panose="030F0902030302020204" pitchFamily="66" charset="0"/>
              </a:rPr>
              <a:t>E</a:t>
            </a:r>
            <a:r>
              <a:rPr lang="en-US" sz="4000" b="1" dirty="0">
                <a:highlight>
                  <a:srgbClr val="FFFF00"/>
                </a:highlight>
                <a:latin typeface="Comic Sans MS" panose="030F0902030302020204" pitchFamily="66" charset="0"/>
              </a:rPr>
              <a:t>RS.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3BA6A-9B45-F743-B876-C09E0276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DA307-34E5-B64E-AB7F-30C7C221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1768-95AB-464F-892E-ADC9E035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1C5C-127C-C740-8988-F393357D5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762" y="2329543"/>
            <a:ext cx="6341495" cy="384741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https://youtu.be/cGi4PugN4qY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FFC29-2665-F545-9BC0-A592DC9C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6CDD84-3115-CE4D-AB0B-D84BA42E5C45}"/>
              </a:ext>
            </a:extLst>
          </p:cNvPr>
          <p:cNvSpPr/>
          <p:nvPr/>
        </p:nvSpPr>
        <p:spPr>
          <a:xfrm>
            <a:off x="1824178" y="707142"/>
            <a:ext cx="8069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2.What places do we get safe drinking  water? 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40DFC-B338-BA46-AE98-073EA2222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  <p:pic>
        <p:nvPicPr>
          <p:cNvPr id="8" name="Online Media 7" descr="How Does Water Get to Your House?">
            <a:hlinkClick r:id="" action="ppaction://media"/>
            <a:extLst>
              <a:ext uri="{FF2B5EF4-FFF2-40B4-BE49-F238E27FC236}">
                <a16:creationId xmlns:a16="http://schemas.microsoft.com/office/drawing/2014/main" id="{390A6DB8-9ADF-B04A-8A31-2153332E85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774229" y="1522015"/>
            <a:ext cx="8654285" cy="488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r>
              <a:rPr lang="en-GB" sz="3100" b="1" dirty="0">
                <a:latin typeface="Comic Sans MS" panose="030F0902030302020204" pitchFamily="66" charset="0"/>
              </a:rPr>
              <a:t>3. Ways to purify water </a:t>
            </a:r>
            <a:br>
              <a:rPr lang="en-GB" sz="3100" b="1" dirty="0">
                <a:latin typeface="Comic Sans MS" panose="030F0902030302020204" pitchFamily="66" charset="0"/>
              </a:rPr>
            </a:br>
            <a:br>
              <a:rPr lang="en-GB" sz="3100" b="1" dirty="0">
                <a:latin typeface="Comic Sans MS" panose="030F0902030302020204" pitchFamily="66" charset="0"/>
              </a:rPr>
            </a:br>
            <a:endParaRPr lang="en-US" sz="3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  <a:r>
              <a:rPr lang="en-GB" dirty="0">
                <a:latin typeface="Comic Sans MS" panose="030F0902030302020204" pitchFamily="66" charset="0"/>
              </a:rPr>
              <a:t>Strain and boil </a:t>
            </a:r>
            <a:br>
              <a:rPr lang="en-GB" dirty="0"/>
            </a:br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0B8273E-6A57-A54C-B47E-572236DA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891808"/>
            <a:ext cx="985978" cy="8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titled Purify Water Step 11">
            <a:extLst>
              <a:ext uri="{FF2B5EF4-FFF2-40B4-BE49-F238E27FC236}">
                <a16:creationId xmlns:a16="http://schemas.microsoft.com/office/drawing/2014/main" id="{C9F4E038-4841-F145-89A2-35C8B4C7E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titled Purify Water Step 11">
            <a:extLst>
              <a:ext uri="{FF2B5EF4-FFF2-40B4-BE49-F238E27FC236}">
                <a16:creationId xmlns:a16="http://schemas.microsoft.com/office/drawing/2014/main" id="{E574DDD4-FA9E-3D46-B5E6-60556E258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6495139A-5103-E94E-9EF9-9D80E1A2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196">
            <a:off x="6277659" y="1467941"/>
            <a:ext cx="5182615" cy="29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DE17134E-CEB8-AB47-B623-A68FA053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824">
            <a:off x="582694" y="2885569"/>
            <a:ext cx="5084968" cy="28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1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r>
              <a:rPr lang="en-GB" sz="3100" b="1" dirty="0">
                <a:latin typeface="Comic Sans MS" panose="030F0902030302020204" pitchFamily="66" charset="0"/>
              </a:rPr>
              <a:t>3. Ways to purify water 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Water purification tablets kill pathogens (bacteria, germs) in water to make it safe for humans to drink 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This prevents people from getting diseases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32080-3B17-C440-BA64-C04E7CDF57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6F4ADF4-5953-B644-ADD9-B595ACED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43176"/>
            <a:ext cx="4941827" cy="26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BCF11870-0536-AB4D-B2A4-78E2A3C526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6898CC-5E8E-304E-9D3F-FCC254BB8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r>
              <a:rPr lang="en-GB" sz="3100" b="1" dirty="0">
                <a:latin typeface="Comic Sans MS" panose="030F0902030302020204" pitchFamily="66" charset="0"/>
              </a:rPr>
              <a:t>3. Ways to purify water 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040" y="1825625"/>
            <a:ext cx="966876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https://youtu.be/__JWa0ftr5k</a:t>
            </a:r>
            <a:r>
              <a:rPr lang="en-GB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CD9DB-7971-DC4D-8E18-45259510A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  <p:pic>
        <p:nvPicPr>
          <p:cNvPr id="7" name="Online Media 6" descr="Water  purification facts for kids #waterpurification #Waterpurificationfacts #homeschooling">
            <a:hlinkClick r:id="" action="ppaction://media"/>
            <a:extLst>
              <a:ext uri="{FF2B5EF4-FFF2-40B4-BE49-F238E27FC236}">
                <a16:creationId xmlns:a16="http://schemas.microsoft.com/office/drawing/2014/main" id="{3BD14DF4-4B62-0D45-98A1-30048470BC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85040" y="1739727"/>
            <a:ext cx="8412653" cy="47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r>
              <a:rPr lang="en-GB" sz="4900" dirty="0">
                <a:latin typeface="Comic Sans MS" panose="030F0902030302020204" pitchFamily="66" charset="0"/>
              </a:rPr>
              <a:t>QUIZ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What is used to clear the dirt from water before it reaches our taps?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2E2D4-B189-9343-91D0-00F2E6FCE1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omic Sans MS" panose="030F0902030302020204" pitchFamily="66" charset="0"/>
              </a:rPr>
              <a:t>Apples and pears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omic Sans MS" panose="030F0902030302020204" pitchFamily="66" charset="0"/>
              </a:rPr>
              <a:t>Mums and dads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>
                <a:latin typeface="Comic Sans MS" panose="030F0902030302020204" pitchFamily="66" charset="0"/>
              </a:rPr>
              <a:t>Aluminium</a:t>
            </a:r>
            <a:r>
              <a:rPr lang="en-US" dirty="0">
                <a:latin typeface="Comic Sans MS" panose="030F0902030302020204" pitchFamily="66" charset="0"/>
              </a:rPr>
              <a:t> sulphate and lime added to water in a mechanical pump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CD9DB-7971-DC4D-8E18-45259510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3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4900" dirty="0">
                <a:latin typeface="Comic Sans MS" panose="030F0902030302020204" pitchFamily="66" charset="0"/>
              </a:rPr>
              <a:t>         Answer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What is used to clear the dirt from water before it reaches our taps?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2E2D4-B189-9343-91D0-00F2E6FCE1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</a:rPr>
              <a:t>c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) </a:t>
            </a:r>
            <a:r>
              <a:rPr lang="en-US" dirty="0" err="1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Aluminium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  sulphate and lime  added to water in a mechanical pump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CD9DB-7971-DC4D-8E18-45259510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8F656-4C59-F447-8418-B59E5FFE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3367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     </a:t>
            </a:r>
            <a:r>
              <a:rPr lang="en-US" sz="2800" b="1" dirty="0">
                <a:latin typeface="Comic Sans MS" panose="030F0902030302020204" pitchFamily="66" charset="0"/>
              </a:rPr>
              <a:t>Requirements</a:t>
            </a:r>
            <a:r>
              <a:rPr lang="en-US" b="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C10888-E3DB-884F-8420-FFC57B0C0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9071"/>
            <a:ext cx="7086600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br>
              <a:rPr lang="en-GB" b="1" dirty="0"/>
            </a:br>
            <a:r>
              <a:rPr lang="en-GB" sz="4000" b="1" dirty="0">
                <a:latin typeface="Comic Sans MS" panose="030F0902030302020204" pitchFamily="66" charset="0"/>
              </a:rPr>
              <a:t>1.</a:t>
            </a:r>
            <a:r>
              <a:rPr lang="en-GB" sz="4300" dirty="0">
                <a:latin typeface="Comic Sans MS" panose="030F0902030302020204" pitchFamily="66" charset="0"/>
              </a:rPr>
              <a:t>What stories in the Bible refer to drinking water? </a:t>
            </a:r>
          </a:p>
          <a:p>
            <a:pPr marL="0" indent="0">
              <a:buNone/>
            </a:pPr>
            <a:endParaRPr lang="en-GB" sz="43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anose="030F0902030302020204" pitchFamily="66" charset="0"/>
              </a:rPr>
              <a:t>2.What places do we get safe drinking  water? </a:t>
            </a:r>
          </a:p>
          <a:p>
            <a:pPr marL="0" indent="0">
              <a:buNone/>
            </a:pPr>
            <a:endParaRPr lang="en-GB" sz="43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anose="030F0902030302020204" pitchFamily="66" charset="0"/>
              </a:rPr>
              <a:t>3. Ways to purify water </a:t>
            </a:r>
          </a:p>
          <a:p>
            <a:pPr marL="0" indent="0">
              <a:buNone/>
            </a:pPr>
            <a:endParaRPr lang="en-GB" sz="43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anose="030F0902030302020204" pitchFamily="66" charset="0"/>
              </a:rPr>
              <a:t>4.Why is water so important? </a:t>
            </a:r>
          </a:p>
          <a:p>
            <a:pPr marL="0" indent="0">
              <a:buNone/>
            </a:pPr>
            <a:endParaRPr lang="en-GB" sz="43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anose="030F0902030302020204" pitchFamily="66" charset="0"/>
              </a:rPr>
              <a:t>5.Talk about the scarcity of water in areas.</a:t>
            </a:r>
          </a:p>
          <a:p>
            <a:pPr marL="0" indent="0">
              <a:buNone/>
            </a:pPr>
            <a:r>
              <a:rPr lang="en-GB" sz="4300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4300" dirty="0">
                <a:latin typeface="Comic Sans MS" panose="030F0902030302020204" pitchFamily="66" charset="0"/>
              </a:rPr>
              <a:t>6.Do an outreach project to help people be able to have safe drinking water.</a:t>
            </a:r>
          </a:p>
          <a:p>
            <a:pPr marL="0" indent="0">
              <a:buNone/>
            </a:pPr>
            <a:br>
              <a:rPr lang="en-GB" sz="4300" dirty="0">
                <a:latin typeface="Comic Sans MS" panose="030F0902030302020204" pitchFamily="66" charset="0"/>
              </a:rPr>
            </a:br>
            <a:endParaRPr lang="en-US" sz="4300" dirty="0">
              <a:latin typeface="Comic Sans MS" panose="030F0902030302020204" pitchFamily="66" charset="0"/>
            </a:endParaRPr>
          </a:p>
        </p:txBody>
      </p:sp>
      <p:pic>
        <p:nvPicPr>
          <p:cNvPr id="1028" name="Picture 4" descr="Why you should accept a glass of water at every job interview | Monster.com">
            <a:extLst>
              <a:ext uri="{FF2B5EF4-FFF2-40B4-BE49-F238E27FC236}">
                <a16:creationId xmlns:a16="http://schemas.microsoft.com/office/drawing/2014/main" id="{BC47F6B2-1A7C-D848-B5ED-D30E94D0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1" y="3111500"/>
            <a:ext cx="45738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ADDE120-1751-D349-822C-12B36F99E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42802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B3EAF-3374-9D46-9C8D-B765B1942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4900" dirty="0">
                <a:latin typeface="Comic Sans MS" panose="030F0902030302020204" pitchFamily="66" charset="0"/>
              </a:rPr>
              <a:t>         Fill in the blanks….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2E2D4-B189-9343-91D0-00F2E6FCE1C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13114" y="1712669"/>
            <a:ext cx="8523514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>
                <a:latin typeface="Comic Sans MS" panose="030F0902030302020204" pitchFamily="66" charset="0"/>
              </a:rPr>
              <a:t>F_O_S </a:t>
            </a:r>
          </a:p>
          <a:p>
            <a:pPr marL="0" indent="0" algn="ctr">
              <a:buNone/>
            </a:pPr>
            <a:r>
              <a:rPr lang="en-US" sz="3600" dirty="0">
                <a:latin typeface="Comic Sans MS" panose="030F0902030302020204" pitchFamily="66" charset="0"/>
              </a:rPr>
              <a:t>are large particles of dirt that stick 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CD9DB-7971-DC4D-8E18-45259510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4900" b="1" dirty="0">
                <a:solidFill>
                  <a:srgbClr val="7030A0"/>
                </a:solidFill>
                <a:latin typeface="Comic Sans MS" panose="030F0902030302020204" pitchFamily="66" charset="0"/>
              </a:rPr>
              <a:t>         ANSWER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2E2D4-B189-9343-91D0-00F2E6FCE1C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13114" y="1712669"/>
            <a:ext cx="8523514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F</a:t>
            </a:r>
            <a:r>
              <a:rPr lang="en-US" sz="3600" u="sng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L</a:t>
            </a:r>
            <a:r>
              <a:rPr lang="en-US" sz="3600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O</a:t>
            </a:r>
            <a:r>
              <a:rPr lang="en-US" sz="3600" u="sng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C</a:t>
            </a:r>
            <a:r>
              <a:rPr lang="en-US" sz="3600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S </a:t>
            </a:r>
          </a:p>
          <a:p>
            <a:pPr marL="0" indent="0" algn="ctr">
              <a:buNone/>
            </a:pPr>
            <a:r>
              <a:rPr lang="en-US" sz="3600" dirty="0">
                <a:latin typeface="Comic Sans MS" panose="030F0902030302020204" pitchFamily="66" charset="0"/>
              </a:rPr>
              <a:t>are large particles of dirt that stick 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CD9DB-7971-DC4D-8E18-45259510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4900" b="1" dirty="0">
                <a:solidFill>
                  <a:srgbClr val="7030A0"/>
                </a:solidFill>
                <a:latin typeface="Comic Sans MS" panose="030F0902030302020204" pitchFamily="66" charset="0"/>
              </a:rPr>
              <a:t>         QUIZ TIME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Filtration tanks  have _____&amp;______ which helps to make water clean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2E2D4-B189-9343-91D0-00F2E6FCE1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omic Sans MS" panose="030F0902030302020204" pitchFamily="66" charset="0"/>
              </a:rPr>
              <a:t>Salt and pepper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omic Sans MS" panose="030F0902030302020204" pitchFamily="66" charset="0"/>
              </a:rPr>
              <a:t>Sand and pebbles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omic Sans MS" panose="030F0902030302020204" pitchFamily="66" charset="0"/>
              </a:rPr>
              <a:t>Sweets and pies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CD9DB-7971-DC4D-8E18-45259510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0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4900" b="1" dirty="0">
                <a:solidFill>
                  <a:srgbClr val="7030A0"/>
                </a:solidFill>
                <a:latin typeface="Comic Sans MS" panose="030F0902030302020204" pitchFamily="66" charset="0"/>
              </a:rPr>
              <a:t>         ANSWER 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2D7D-078B-384E-95CC-8D1D0C77C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8010"/>
            <a:ext cx="46196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Filtration tanks  have </a:t>
            </a:r>
            <a:r>
              <a:rPr lang="en-US" u="sng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sand </a:t>
            </a:r>
            <a:r>
              <a:rPr lang="en-US" dirty="0">
                <a:latin typeface="Comic Sans MS" panose="030F0902030302020204" pitchFamily="66" charset="0"/>
              </a:rPr>
              <a:t>&amp; </a:t>
            </a:r>
            <a:r>
              <a:rPr lang="en-US" u="sng" dirty="0">
                <a:highlight>
                  <a:srgbClr val="FFFF00"/>
                </a:highlight>
                <a:latin typeface="Comic Sans MS" panose="030F0902030302020204" pitchFamily="66" charset="0"/>
              </a:rPr>
              <a:t>pebbles </a:t>
            </a:r>
            <a:r>
              <a:rPr lang="en-US" dirty="0">
                <a:latin typeface="Comic Sans MS" panose="030F0902030302020204" pitchFamily="66" charset="0"/>
              </a:rPr>
              <a:t> which helps to make water clean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2E2D4-B189-9343-91D0-00F2E6FCE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7938" y="1825625"/>
            <a:ext cx="4995862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b) Sand and pebbles</a:t>
            </a:r>
          </a:p>
          <a:p>
            <a:pPr marL="0" indent="0">
              <a:buNone/>
            </a:pP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CD9DB-7971-DC4D-8E18-45259510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4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pic>
        <p:nvPicPr>
          <p:cNvPr id="12290" name="Picture 2" descr="10 Amazing Benefits of Drinking Water and How it Makes Kids Smarter">
            <a:extLst>
              <a:ext uri="{FF2B5EF4-FFF2-40B4-BE49-F238E27FC236}">
                <a16:creationId xmlns:a16="http://schemas.microsoft.com/office/drawing/2014/main" id="{89220B34-8032-BE41-9399-455F2FAD52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3063">
            <a:off x="6807611" y="174080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0B8273E-6A57-A54C-B47E-572236DA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891808"/>
            <a:ext cx="985978" cy="8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24B93A-5583-054E-8929-D50BA602914A}"/>
              </a:ext>
            </a:extLst>
          </p:cNvPr>
          <p:cNvSpPr/>
          <p:nvPr/>
        </p:nvSpPr>
        <p:spPr>
          <a:xfrm>
            <a:off x="1824178" y="658574"/>
            <a:ext cx="5243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4.Why is water so important? </a:t>
            </a:r>
          </a:p>
        </p:txBody>
      </p:sp>
      <p:pic>
        <p:nvPicPr>
          <p:cNvPr id="12292" name="Picture 4" descr="benefits of drinking water">
            <a:extLst>
              <a:ext uri="{FF2B5EF4-FFF2-40B4-BE49-F238E27FC236}">
                <a16:creationId xmlns:a16="http://schemas.microsoft.com/office/drawing/2014/main" id="{8FDEDAD4-BC95-344B-B79F-380678EB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228">
            <a:off x="1258122" y="1690688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art 12">
            <a:extLst>
              <a:ext uri="{FF2B5EF4-FFF2-40B4-BE49-F238E27FC236}">
                <a16:creationId xmlns:a16="http://schemas.microsoft.com/office/drawing/2014/main" id="{5516D7C3-AD5F-F749-A73A-E1236D497950}"/>
              </a:ext>
            </a:extLst>
          </p:cNvPr>
          <p:cNvSpPr/>
          <p:nvPr/>
        </p:nvSpPr>
        <p:spPr>
          <a:xfrm>
            <a:off x="7400925" y="4115025"/>
            <a:ext cx="2637015" cy="22492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Healthy Body</a:t>
            </a:r>
          </a:p>
        </p:txBody>
      </p:sp>
    </p:spTree>
    <p:extLst>
      <p:ext uri="{BB962C8B-B14F-4D97-AF65-F5344CB8AC3E}">
        <p14:creationId xmlns:p14="http://schemas.microsoft.com/office/powerpoint/2010/main" val="2429260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92D2D-00A6-7C4A-8DAD-448AF24F9FE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>
                <a:latin typeface="Comic Sans MS" panose="030F0902030302020204" pitchFamily="66" charset="0"/>
              </a:rPr>
              <a:t>To promote cleanliness </a:t>
            </a: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To maintain good hygiene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24B93A-5583-054E-8929-D50BA602914A}"/>
              </a:ext>
            </a:extLst>
          </p:cNvPr>
          <p:cNvSpPr/>
          <p:nvPr/>
        </p:nvSpPr>
        <p:spPr>
          <a:xfrm>
            <a:off x="1824178" y="658574"/>
            <a:ext cx="5243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4.Why is water so important? </a:t>
            </a:r>
          </a:p>
        </p:txBody>
      </p:sp>
      <p:pic>
        <p:nvPicPr>
          <p:cNvPr id="13316" name="Picture 4" descr="Bath vs Shower -Cleanliness, Hygiene, Water Consumption">
            <a:extLst>
              <a:ext uri="{FF2B5EF4-FFF2-40B4-BE49-F238E27FC236}">
                <a16:creationId xmlns:a16="http://schemas.microsoft.com/office/drawing/2014/main" id="{777491BE-73D1-A848-957A-10CE619D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048">
            <a:off x="4251218" y="3012172"/>
            <a:ext cx="3111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ow the COVID-19 Pandemic Intensified Coca-Cola's Focus on Clean Water,  Sanitation and Hygiene | CEO Water Mandate">
            <a:extLst>
              <a:ext uri="{FF2B5EF4-FFF2-40B4-BE49-F238E27FC236}">
                <a16:creationId xmlns:a16="http://schemas.microsoft.com/office/drawing/2014/main" id="{EB368448-12B7-1845-B0E3-93D521FAD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254">
            <a:off x="345007" y="3699416"/>
            <a:ext cx="34925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4 Ways to Mop a Floor - wikiHow Life">
            <a:extLst>
              <a:ext uri="{FF2B5EF4-FFF2-40B4-BE49-F238E27FC236}">
                <a16:creationId xmlns:a16="http://schemas.microsoft.com/office/drawing/2014/main" id="{FC4CB1E7-D900-134E-A94F-37BBD6B2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94">
            <a:off x="7922787" y="3942830"/>
            <a:ext cx="3707694" cy="2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Does Your Hot Water Kill Bacteria?">
            <a:extLst>
              <a:ext uri="{FF2B5EF4-FFF2-40B4-BE49-F238E27FC236}">
                <a16:creationId xmlns:a16="http://schemas.microsoft.com/office/drawing/2014/main" id="{CF2883A3-CD32-C145-AB99-2FFE5379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961">
            <a:off x="7010402" y="1345706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EED4AE-DCD4-FD4F-A164-11C11193F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5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92D2D-00A6-7C4A-8DAD-448AF24F9F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  <a:r>
              <a:rPr lang="en-GB" dirty="0">
                <a:latin typeface="Comic Sans MS" panose="030F0902030302020204" pitchFamily="66" charset="0"/>
              </a:rPr>
              <a:t>Plant growth </a:t>
            </a: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14338" name="Picture 2" descr="Learn About Water And Plant Growth">
            <a:extLst>
              <a:ext uri="{FF2B5EF4-FFF2-40B4-BE49-F238E27FC236}">
                <a16:creationId xmlns:a16="http://schemas.microsoft.com/office/drawing/2014/main" id="{E61AFA10-792E-934B-A17C-414F693C40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62">
            <a:off x="8418411" y="3875057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24B93A-5583-054E-8929-D50BA602914A}"/>
              </a:ext>
            </a:extLst>
          </p:cNvPr>
          <p:cNvSpPr/>
          <p:nvPr/>
        </p:nvSpPr>
        <p:spPr>
          <a:xfrm>
            <a:off x="1824178" y="658574"/>
            <a:ext cx="5243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4.Why is water so important? </a:t>
            </a:r>
          </a:p>
        </p:txBody>
      </p:sp>
      <p:pic>
        <p:nvPicPr>
          <p:cNvPr id="14340" name="Picture 4" descr="Plants that Grow in Water: A No-Fuss Way to Grow Houseplants">
            <a:extLst>
              <a:ext uri="{FF2B5EF4-FFF2-40B4-BE49-F238E27FC236}">
                <a16:creationId xmlns:a16="http://schemas.microsoft.com/office/drawing/2014/main" id="{B937B405-1FF9-6F4C-B31C-17C723E5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786">
            <a:off x="343334" y="3779876"/>
            <a:ext cx="3682057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Why do plants need water?">
            <a:extLst>
              <a:ext uri="{FF2B5EF4-FFF2-40B4-BE49-F238E27FC236}">
                <a16:creationId xmlns:a16="http://schemas.microsoft.com/office/drawing/2014/main" id="{72AAC97C-CF94-4B4D-AAE2-B59326C5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49" y="3952875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ow To Water Flowers – How Much Water Do Flowers Need">
            <a:extLst>
              <a:ext uri="{FF2B5EF4-FFF2-40B4-BE49-F238E27FC236}">
                <a16:creationId xmlns:a16="http://schemas.microsoft.com/office/drawing/2014/main" id="{F93C34AE-1575-1745-9BF4-821E9FC4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325">
            <a:off x="4116181" y="1301362"/>
            <a:ext cx="3098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0A009-69D4-6F4C-86F1-D5D0DA20B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73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92D2D-00A6-7C4A-8DAD-448AF24F9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183" y="1394732"/>
            <a:ext cx="5367617" cy="4782231"/>
          </a:xfrm>
        </p:spPr>
        <p:txBody>
          <a:bodyPr/>
          <a:lstStyle/>
          <a:p>
            <a:pPr marL="0" indent="0">
              <a:buNone/>
            </a:pPr>
            <a:endParaRPr lang="en-GB" b="1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902030302020204" pitchFamily="66" charset="0"/>
              </a:rPr>
              <a:t>ACCEND Sri Lanka</a:t>
            </a: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24B93A-5583-054E-8929-D50BA602914A}"/>
              </a:ext>
            </a:extLst>
          </p:cNvPr>
          <p:cNvSpPr/>
          <p:nvPr/>
        </p:nvSpPr>
        <p:spPr>
          <a:xfrm>
            <a:off x="1824178" y="658574"/>
            <a:ext cx="7600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5.Talk about the scarcity of water in areas  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3F755D66-81C8-7741-AD1B-A5DEDA71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583">
            <a:off x="7693372" y="3972045"/>
            <a:ext cx="3843337" cy="25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2BF6E9D0-5AE3-4840-B1C9-FF9F895F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556">
            <a:off x="1180587" y="3720604"/>
            <a:ext cx="4052171" cy="27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DRA-UK">
            <a:extLst>
              <a:ext uri="{FF2B5EF4-FFF2-40B4-BE49-F238E27FC236}">
                <a16:creationId xmlns:a16="http://schemas.microsoft.com/office/drawing/2014/main" id="{2E49E8F5-FE18-D246-A821-97E39BE4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73" y="4691483"/>
            <a:ext cx="1995406" cy="5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561109-8CE6-B64C-95FB-9AC32A6C0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6628E60B-36FF-DF43-9A0E-E889F0FC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16" y="1271213"/>
            <a:ext cx="3071450" cy="2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87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92D2D-00A6-7C4A-8DAD-448AF24F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Adventist Development and Relief Agency International (ADRA) 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&amp;  Assisting Communities in Creating Environmental and Nutritional Development (ACCEND)  are working together  to help communities in Sri Lanka between 2017 to 2021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The goal of the project is to provide means for the communities to work towards  better sanitary, health and hygiene standards.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24B93A-5583-054E-8929-D50BA602914A}"/>
              </a:ext>
            </a:extLst>
          </p:cNvPr>
          <p:cNvSpPr/>
          <p:nvPr/>
        </p:nvSpPr>
        <p:spPr>
          <a:xfrm>
            <a:off x="1824178" y="658574"/>
            <a:ext cx="7600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5.Talk about the scarcity of water in areas 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561109-8CE6-B64C-95FB-9AC32A6C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  <p:pic>
        <p:nvPicPr>
          <p:cNvPr id="14" name="Picture 8" descr="ADRA-UK">
            <a:extLst>
              <a:ext uri="{FF2B5EF4-FFF2-40B4-BE49-F238E27FC236}">
                <a16:creationId xmlns:a16="http://schemas.microsoft.com/office/drawing/2014/main" id="{CB319845-4D6C-E243-90E8-A49DD221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8968"/>
            <a:ext cx="1790618" cy="4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13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3C48-B659-B747-9EE5-C0F314E9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2400" dirty="0">
                <a:latin typeface="Comic Sans MS" panose="030F0902030302020204" pitchFamily="66" charset="0"/>
              </a:rPr>
              <a:t>          </a:t>
            </a:r>
            <a:br>
              <a:rPr lang="en-GB" sz="2400" dirty="0">
                <a:latin typeface="Comic Sans MS" panose="030F0902030302020204" pitchFamily="66" charset="0"/>
              </a:rPr>
            </a:br>
            <a:r>
              <a:rPr lang="en-GB" sz="2400" dirty="0">
                <a:latin typeface="Comic Sans MS" panose="030F0902030302020204" pitchFamily="66" charset="0"/>
              </a:rPr>
              <a:t>           </a:t>
            </a:r>
            <a:br>
              <a:rPr lang="en-GB" sz="2400" dirty="0">
                <a:latin typeface="Comic Sans MS" panose="030F0902030302020204" pitchFamily="66" charset="0"/>
              </a:rPr>
            </a:br>
            <a:br>
              <a:rPr lang="en-GB" sz="2400" dirty="0">
                <a:latin typeface="Comic Sans MS" panose="030F0902030302020204" pitchFamily="66" charset="0"/>
              </a:rPr>
            </a:b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92D2D-00A6-7C4A-8DAD-448AF24F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                       &amp; (ACCEND)  are working together  to help communities in Sri Lanka between 2017 to 2021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A well with a pump is  used in a community in the central province in Sri Lanka, where for 150 years fertiliser was used in the tea plantations. The ground water became chemically poisoned. 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                         installed a gravity fed water system which collects water from clean sources high up in the hills.                             is also filtering the water so it is very clean and healthy to drink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5B3C6-FE4E-5B40-9638-C19FAD4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24B93A-5583-054E-8929-D50BA602914A}"/>
              </a:ext>
            </a:extLst>
          </p:cNvPr>
          <p:cNvSpPr/>
          <p:nvPr/>
        </p:nvSpPr>
        <p:spPr>
          <a:xfrm>
            <a:off x="1824178" y="658574"/>
            <a:ext cx="7600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5.Talk about the scarcity of water in areas 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561109-8CE6-B64C-95FB-9AC32A6C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  <p:pic>
        <p:nvPicPr>
          <p:cNvPr id="14" name="Picture 8" descr="ADRA-UK">
            <a:extLst>
              <a:ext uri="{FF2B5EF4-FFF2-40B4-BE49-F238E27FC236}">
                <a16:creationId xmlns:a16="http://schemas.microsoft.com/office/drawing/2014/main" id="{CB319845-4D6C-E243-90E8-A49DD221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5" y="1751857"/>
            <a:ext cx="1790618" cy="4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DRA-UK">
            <a:extLst>
              <a:ext uri="{FF2B5EF4-FFF2-40B4-BE49-F238E27FC236}">
                <a16:creationId xmlns:a16="http://schemas.microsoft.com/office/drawing/2014/main" id="{20C68750-E163-6842-A8BA-1586DDEF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5" y="4478383"/>
            <a:ext cx="1790618" cy="4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DRA-UK">
            <a:extLst>
              <a:ext uri="{FF2B5EF4-FFF2-40B4-BE49-F238E27FC236}">
                <a16:creationId xmlns:a16="http://schemas.microsoft.com/office/drawing/2014/main" id="{D6695F6F-7A52-D74D-BAEF-51D55F7B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49" y="4994069"/>
            <a:ext cx="1790618" cy="3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9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E45F18-3E3F-724E-8FE1-DA82E113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4859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789F133-F0EF-5648-B2A6-5D1338D6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364FA6-4FED-154D-BF46-546BFBD564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lvl="0" indent="0" algn="ctr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lv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Waters of Marah </a:t>
            </a:r>
          </a:p>
          <a:p>
            <a:pPr marL="0" lv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in </a:t>
            </a:r>
          </a:p>
          <a:p>
            <a:pPr marL="0" lv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Exodus 15:23,</a:t>
            </a:r>
          </a:p>
          <a:p>
            <a:pPr lvl="0" algn="ctr"/>
            <a:endParaRPr lang="en-GB" dirty="0">
              <a:latin typeface="Comic Sans MS" panose="030F09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pic>
        <p:nvPicPr>
          <p:cNvPr id="3078" name="Picture 6" descr="The Exodus Route: Elim (Nabatean Leuke Kome, Onne, Aynuna)">
            <a:extLst>
              <a:ext uri="{FF2B5EF4-FFF2-40B4-BE49-F238E27FC236}">
                <a16:creationId xmlns:a16="http://schemas.microsoft.com/office/drawing/2014/main" id="{4661FF35-FE6E-9B43-99E6-C4E826676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519980"/>
            <a:ext cx="5181600" cy="29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3B9ADE-A77A-C64A-8D07-A1584D1FCDF9}"/>
              </a:ext>
            </a:extLst>
          </p:cNvPr>
          <p:cNvSpPr/>
          <p:nvPr/>
        </p:nvSpPr>
        <p:spPr>
          <a:xfrm>
            <a:off x="1619023" y="799227"/>
            <a:ext cx="91823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1. What stories in the Bible refer to drinking water? </a:t>
            </a:r>
          </a:p>
          <a:p>
            <a:endParaRPr lang="en-GB" dirty="0">
              <a:latin typeface="Comic Sans MS" panose="030F09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2A0B26-EFF1-104F-B19C-995127339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6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0A8502-24F9-E747-9C93-2D4119A3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b="1" dirty="0">
                <a:latin typeface="Comic Sans MS" panose="030F0902030302020204" pitchFamily="66" charset="0"/>
              </a:rPr>
              <a:t>FUN FACTS ABOUT WATER</a:t>
            </a:r>
          </a:p>
        </p:txBody>
      </p:sp>
      <p:pic>
        <p:nvPicPr>
          <p:cNvPr id="31746" name="Picture 2" descr="Why Drink More Water? Water Content of Your Organs and Body">
            <a:extLst>
              <a:ext uri="{FF2B5EF4-FFF2-40B4-BE49-F238E27FC236}">
                <a16:creationId xmlns:a16="http://schemas.microsoft.com/office/drawing/2014/main" id="{54325198-815E-4243-B17B-CFE67D7743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37" y="1329662"/>
            <a:ext cx="4997703" cy="50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6D55D-F8E7-EB48-A653-A8E2AC45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E5C66B-1B5B-5348-8C23-A2FAC7D45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26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0A06-2A8B-9D49-B761-F2CE4732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dirty="0">
                <a:latin typeface="Comic Sans MS" panose="030F0902030302020204" pitchFamily="66" charset="0"/>
              </a:rPr>
              <a:t>Fun</a:t>
            </a:r>
            <a:r>
              <a:rPr lang="en-US" dirty="0"/>
              <a:t> </a:t>
            </a:r>
            <a:r>
              <a:rPr lang="en-US" dirty="0">
                <a:latin typeface="Comic Sans MS" panose="030F0902030302020204" pitchFamily="66" charset="0"/>
              </a:rPr>
              <a:t>facts about water</a:t>
            </a:r>
          </a:p>
        </p:txBody>
      </p:sp>
      <p:pic>
        <p:nvPicPr>
          <p:cNvPr id="7" name="Online Media 6" descr="Learn English Water Facts - Teaching English and ScienceScience For Kids">
            <a:hlinkClick r:id="" action="ppaction://media"/>
            <a:extLst>
              <a:ext uri="{FF2B5EF4-FFF2-40B4-BE49-F238E27FC236}">
                <a16:creationId xmlns:a16="http://schemas.microsoft.com/office/drawing/2014/main" id="{06A60275-4D99-FD46-95E1-6268E41C4CD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4562" y="1428750"/>
            <a:ext cx="8086725" cy="4831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BB0504-5552-6441-9E0D-E7F6EBDA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5C3DB5-8A34-5748-8760-25144A919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34" y="378646"/>
            <a:ext cx="9497165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6. Do an outreach project to help people be able to have safe drinking water.</a:t>
            </a:r>
            <a:br>
              <a:rPr lang="en-GB" sz="2800" b="1" dirty="0">
                <a:latin typeface="Comic Sans MS" panose="030F0902030302020204" pitchFamily="66" charset="0"/>
              </a:rPr>
            </a:b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E99F5C73-0411-9441-BDDB-6615796E5383}"/>
              </a:ext>
            </a:extLst>
          </p:cNvPr>
          <p:cNvSpPr/>
          <p:nvPr/>
        </p:nvSpPr>
        <p:spPr>
          <a:xfrm>
            <a:off x="4193382" y="2818556"/>
            <a:ext cx="2986088" cy="1528762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ADRA-UK">
            <a:extLst>
              <a:ext uri="{FF2B5EF4-FFF2-40B4-BE49-F238E27FC236}">
                <a16:creationId xmlns:a16="http://schemas.microsoft.com/office/drawing/2014/main" id="{DCFC8DA9-820A-584B-B667-3C3E857C5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89" y="3317113"/>
            <a:ext cx="1995406" cy="5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8C02D0D4-FC62-D644-B5C5-85C54D280545}"/>
              </a:ext>
            </a:extLst>
          </p:cNvPr>
          <p:cNvSpPr/>
          <p:nvPr/>
        </p:nvSpPr>
        <p:spPr>
          <a:xfrm>
            <a:off x="2655177" y="1605201"/>
            <a:ext cx="1928812" cy="1104069"/>
          </a:xfrm>
          <a:prstGeom prst="cloud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Sponsored book read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98BCCA7-2EDA-0D40-A9B3-1A6178C8FB80}"/>
              </a:ext>
            </a:extLst>
          </p:cNvPr>
          <p:cNvSpPr/>
          <p:nvPr/>
        </p:nvSpPr>
        <p:spPr>
          <a:xfrm>
            <a:off x="1104861" y="3582937"/>
            <a:ext cx="1928812" cy="1104069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Sponsored bike ride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FF83AFF-895F-9A4B-B627-983756D5B2DB}"/>
              </a:ext>
            </a:extLst>
          </p:cNvPr>
          <p:cNvSpPr/>
          <p:nvPr/>
        </p:nvSpPr>
        <p:spPr>
          <a:xfrm>
            <a:off x="6798469" y="1506192"/>
            <a:ext cx="1928812" cy="1104069"/>
          </a:xfrm>
          <a:prstGeom prst="cloud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Sponsored walks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BE93F37E-76CA-C243-ADFD-61988239B014}"/>
              </a:ext>
            </a:extLst>
          </p:cNvPr>
          <p:cNvSpPr/>
          <p:nvPr/>
        </p:nvSpPr>
        <p:spPr>
          <a:xfrm>
            <a:off x="7972425" y="3429000"/>
            <a:ext cx="1928812" cy="1104069"/>
          </a:xfrm>
          <a:prstGeom prst="cloud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Bake sales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FB51341-CCA6-A244-AFF9-8983324453EB}"/>
              </a:ext>
            </a:extLst>
          </p:cNvPr>
          <p:cNvSpPr/>
          <p:nvPr/>
        </p:nvSpPr>
        <p:spPr>
          <a:xfrm>
            <a:off x="4243388" y="5388804"/>
            <a:ext cx="1928812" cy="1104069"/>
          </a:xfrm>
          <a:prstGeom prst="cloud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Paid Chores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CDE81C-782F-6746-8414-8AFB03618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01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  </a:t>
            </a:r>
            <a:r>
              <a:rPr lang="en-GB" b="1" dirty="0">
                <a:latin typeface="Comic Sans MS" panose="030F0902030302020204" pitchFamily="66" charset="0"/>
              </a:rPr>
              <a:t>QUIZ 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7AB5-BFE8-E445-8CF9-D5B45998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2878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1. Who struck the rock  in the Bible story?</a:t>
            </a:r>
          </a:p>
          <a:p>
            <a:endParaRPr lang="en-US" sz="3600" dirty="0">
              <a:latin typeface="Comic Sans MS" panose="030F09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Abraham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Moses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Isaac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6CDE9-36C9-8741-B38F-809195E0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12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F9D6-4842-6847-8431-F43F950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</a:t>
            </a:r>
            <a:r>
              <a:rPr lang="en-US" b="1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02E23-82A2-174D-8506-1102E2AB3A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7030A0"/>
                </a:solidFill>
                <a:latin typeface="Comic Sans MS" panose="030F0902030302020204" pitchFamily="66" charset="0"/>
              </a:rPr>
              <a:t>b) Moses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6411B-7FDD-4149-9A66-0710E1A6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68F32-C658-244D-AA3A-9D64213FD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  <p:pic>
        <p:nvPicPr>
          <p:cNvPr id="7" name="Picture 2" descr="38 Moses - Water from the Rock ideas in 2021 | moses, bible crafts, sunday  school crafts">
            <a:extLst>
              <a:ext uri="{FF2B5EF4-FFF2-40B4-BE49-F238E27FC236}">
                <a16:creationId xmlns:a16="http://schemas.microsoft.com/office/drawing/2014/main" id="{4C1E12C8-B2DA-7E41-A9F4-C654C66B89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654639"/>
            <a:ext cx="3512457" cy="40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1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b="1" dirty="0">
                <a:latin typeface="Comic Sans MS" panose="030F0902030302020204" pitchFamily="66" charset="0"/>
              </a:rPr>
              <a:t>QUIZ  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8123-998A-CA4B-8441-C26190C90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2. </a:t>
            </a:r>
            <a:r>
              <a:rPr lang="en-US" sz="3600" dirty="0">
                <a:latin typeface="Comic Sans MS" panose="030F0902030302020204" pitchFamily="66" charset="0"/>
              </a:rPr>
              <a:t>The places we can get water from are:</a:t>
            </a:r>
          </a:p>
          <a:p>
            <a:pPr marL="0" indent="0">
              <a:buNone/>
            </a:pPr>
            <a:endParaRPr lang="en-US" sz="36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Rivers 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Lakes                        True or False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Wells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Aquifers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4E92FA-B8FC-044F-AE2C-4C069C09E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6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b="1" dirty="0">
                <a:latin typeface="Comic Sans MS" panose="030F0902030302020204" pitchFamily="66" charset="0"/>
              </a:rPr>
              <a:t>ANSWER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8123-998A-CA4B-8441-C26190C90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2. </a:t>
            </a:r>
            <a:r>
              <a:rPr lang="en-US" sz="3600" dirty="0">
                <a:latin typeface="Comic Sans MS" panose="030F0902030302020204" pitchFamily="66" charset="0"/>
              </a:rPr>
              <a:t>The places we can get water from are:</a:t>
            </a:r>
          </a:p>
          <a:p>
            <a:pPr marL="0" indent="0">
              <a:buNone/>
            </a:pPr>
            <a:endParaRPr lang="en-US" sz="36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Rivers 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Lakes                        </a:t>
            </a:r>
            <a:r>
              <a:rPr lang="en-US" sz="48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True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Wells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902030302020204" pitchFamily="66" charset="0"/>
              </a:rPr>
              <a:t>Aquifers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4E92FA-B8FC-044F-AE2C-4C069C09E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5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b="1" dirty="0">
                <a:latin typeface="Comic Sans MS" panose="030F0902030302020204" pitchFamily="66" charset="0"/>
              </a:rPr>
              <a:t>QUIZ  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32DC6-EB43-3B4D-8699-C28041FE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>
                <a:latin typeface="Comic Sans MS" panose="030F0902030302020204" pitchFamily="66" charset="0"/>
              </a:rPr>
              <a:t>Water can be purified for drinking by: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Straining and boiling                  True  or 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Adding bleach to the water       True  or 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Water purification pumps          True or False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B5528-ABB0-3047-AD7F-63999B6E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9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sz="4800" b="1" dirty="0">
                <a:latin typeface="Comic Sans MS" panose="030F0902030302020204" pitchFamily="66" charset="0"/>
              </a:rPr>
              <a:t>ANSWER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32DC6-EB43-3B4D-8699-C28041FE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>
                <a:latin typeface="Comic Sans MS" panose="030F0902030302020204" pitchFamily="66" charset="0"/>
              </a:rPr>
              <a:t>Water can be purified for drinking by: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Straining and boiling                  </a:t>
            </a:r>
            <a:r>
              <a:rPr lang="en-US" sz="32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True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Adding bleach to the water        </a:t>
            </a:r>
            <a:r>
              <a:rPr lang="en-US" sz="3200" b="1" dirty="0">
                <a:solidFill>
                  <a:srgbClr val="7030A0"/>
                </a:solidFill>
                <a:latin typeface="Comic Sans MS" panose="030F0902030302020204" pitchFamily="66" charset="0"/>
              </a:rPr>
              <a:t>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Water purification pumps          </a:t>
            </a:r>
            <a:r>
              <a:rPr lang="en-US" sz="32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True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B5528-ABB0-3047-AD7F-63999B6E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7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b="1" dirty="0">
                <a:latin typeface="Comic Sans MS" panose="030F0902030302020204" pitchFamily="66" charset="0"/>
              </a:rPr>
              <a:t>QUIZ  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335B-FF0B-9F4C-B1F5-82657C83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4. </a:t>
            </a:r>
            <a:r>
              <a:rPr lang="en-US" sz="3600" dirty="0">
                <a:latin typeface="Comic Sans MS" panose="030F0902030302020204" pitchFamily="66" charset="0"/>
              </a:rPr>
              <a:t>Water is important  because it :</a:t>
            </a:r>
          </a:p>
          <a:p>
            <a:pPr marL="0" indent="0">
              <a:buNone/>
            </a:pPr>
            <a:endParaRPr lang="en-US" sz="3600" dirty="0">
              <a:latin typeface="Comic Sans MS" panose="030F09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Keeps our home clean   True or 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Good for our bodies      True or 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Helps plants grow          True or False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3DB58-A1A4-744A-8202-2B158AC50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4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7721-6D5E-9B4F-8971-57B6B58E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CFB2-421B-FE43-AD9D-72B8D0FC19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Jesus &amp; Woman at the well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in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John 4:1-26 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GB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pic>
        <p:nvPicPr>
          <p:cNvPr id="4098" name="Picture 2" descr="Free, Printable Woman At The Well Activities on Sunday School Zone">
            <a:extLst>
              <a:ext uri="{FF2B5EF4-FFF2-40B4-BE49-F238E27FC236}">
                <a16:creationId xmlns:a16="http://schemas.microsoft.com/office/drawing/2014/main" id="{B098984F-0EF8-E84F-90BC-E0011180BE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2006599"/>
            <a:ext cx="4170363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7420D-EE52-E24E-BEDC-06D4428C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5A47CA-7293-784A-8B61-185B8125A80E}"/>
              </a:ext>
            </a:extLst>
          </p:cNvPr>
          <p:cNvSpPr/>
          <p:nvPr/>
        </p:nvSpPr>
        <p:spPr>
          <a:xfrm>
            <a:off x="1824178" y="681037"/>
            <a:ext cx="9111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mic Sans MS" panose="030F0902030302020204" pitchFamily="66" charset="0"/>
              </a:rPr>
              <a:t>1. What stories in the Bible refer to drinking water?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F4693-EA43-E742-9737-13288D22B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25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b="1" dirty="0">
                <a:solidFill>
                  <a:srgbClr val="7030A0"/>
                </a:solidFill>
                <a:latin typeface="Comic Sans MS" panose="030F0902030302020204" pitchFamily="66" charset="0"/>
              </a:rPr>
              <a:t>ANSWER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335B-FF0B-9F4C-B1F5-82657C83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4. </a:t>
            </a:r>
            <a:r>
              <a:rPr lang="en-US" sz="3600" dirty="0">
                <a:latin typeface="Comic Sans MS" panose="030F0902030302020204" pitchFamily="66" charset="0"/>
              </a:rPr>
              <a:t>Water is important  because it :</a:t>
            </a:r>
          </a:p>
          <a:p>
            <a:pPr marL="0" indent="0">
              <a:buNone/>
            </a:pPr>
            <a:endParaRPr lang="en-US" sz="3600" dirty="0">
              <a:latin typeface="Comic Sans MS" panose="030F09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Keeps our home clean   </a:t>
            </a:r>
            <a:r>
              <a:rPr lang="en-US" sz="36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True</a:t>
            </a:r>
            <a:r>
              <a:rPr lang="en-US" sz="3600" dirty="0">
                <a:latin typeface="Comic Sans MS" panose="030F0902030302020204" pitchFamily="66" charset="0"/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Good for our bodies      </a:t>
            </a:r>
            <a:r>
              <a:rPr lang="en-US" sz="36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True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>
                <a:latin typeface="Comic Sans MS" panose="030F0902030302020204" pitchFamily="66" charset="0"/>
              </a:rPr>
              <a:t>Helps plants grow          </a:t>
            </a:r>
            <a:r>
              <a:rPr lang="en-US" sz="36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True</a:t>
            </a:r>
            <a:r>
              <a:rPr lang="en-US" sz="3600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3DB58-A1A4-744A-8202-2B158AC50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6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b="1" dirty="0">
                <a:latin typeface="Comic Sans MS" panose="030F0902030302020204" pitchFamily="66" charset="0"/>
              </a:rPr>
              <a:t>QUIZ  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D755-124D-F54B-8DA7-4DC79327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Comic Sans MS" panose="030F0902030302020204" pitchFamily="66" charset="0"/>
              </a:rPr>
              <a:t>5. Charities that help countries to get clean water are: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ADRA                  True or 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MIND                  True or 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ACCEND               True or False</a:t>
            </a:r>
          </a:p>
          <a:p>
            <a:pPr marL="0" indent="0">
              <a:buNone/>
            </a:pP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49891-E3B0-424F-A467-DD600950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51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52FD-B360-2043-8D0B-13A2C3F7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b="1" dirty="0">
                <a:solidFill>
                  <a:srgbClr val="7030A0"/>
                </a:solidFill>
                <a:latin typeface="Comic Sans MS" panose="030F0902030302020204" pitchFamily="66" charset="0"/>
              </a:rPr>
              <a:t>ANSWER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D755-124D-F54B-8DA7-4DC79327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Comic Sans MS" panose="030F0902030302020204" pitchFamily="66" charset="0"/>
              </a:rPr>
              <a:t>5. Charities that help countries to get clean water are: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ADRA                  </a:t>
            </a:r>
            <a:r>
              <a:rPr lang="en-US" sz="32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True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MIND                  </a:t>
            </a:r>
            <a:r>
              <a:rPr lang="en-US" sz="3200" b="1" dirty="0">
                <a:solidFill>
                  <a:srgbClr val="7030A0"/>
                </a:solidFill>
                <a:latin typeface="Comic Sans MS" panose="030F0902030302020204" pitchFamily="66" charset="0"/>
              </a:rPr>
              <a:t>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Comic Sans MS" panose="030F0902030302020204" pitchFamily="66" charset="0"/>
              </a:rPr>
              <a:t>ACCEND              </a:t>
            </a:r>
            <a:r>
              <a:rPr lang="en-US" sz="32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True </a:t>
            </a:r>
          </a:p>
          <a:p>
            <a:pPr marL="0" indent="0">
              <a:buNone/>
            </a:pPr>
            <a:endParaRPr 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7D6A9-08D3-1D4A-8A72-CE8D85A1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49891-E3B0-424F-A467-DD600950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54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394227-442D-FD41-B4A3-AEE770C0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    </a:t>
            </a:r>
            <a:r>
              <a:rPr lang="en-US" b="1" dirty="0">
                <a:latin typeface="Comic Sans MS" panose="030F0902030302020204" pitchFamily="66" charset="0"/>
              </a:rPr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39E6-DF5E-CE43-A075-F120B95D7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5" y="1825625"/>
            <a:ext cx="5487785" cy="4351338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omic Sans MS" panose="030F0902030302020204" pitchFamily="66" charset="0"/>
              </a:rPr>
              <a:t>Thank you for listening</a:t>
            </a:r>
          </a:p>
          <a:p>
            <a:pPr marL="0" indent="0" algn="ctr">
              <a:buNone/>
            </a:pPr>
            <a:r>
              <a:rPr lang="en-US" b="1" dirty="0">
                <a:latin typeface="Comic Sans MS" panose="030F0902030302020204" pitchFamily="66" charset="0"/>
              </a:rPr>
              <a:t>Have a refreshing Sabbath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  <a:latin typeface="Comic Sans MS" panose="030F0902030302020204" pitchFamily="66" charset="0"/>
            </a:endParaRPr>
          </a:p>
          <a:p>
            <a:pPr algn="ctr"/>
            <a:endParaRPr lang="en-US" b="1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pic>
        <p:nvPicPr>
          <p:cNvPr id="18436" name="Picture 4" descr="Water wires' may play bigger role in cellular function">
            <a:extLst>
              <a:ext uri="{FF2B5EF4-FFF2-40B4-BE49-F238E27FC236}">
                <a16:creationId xmlns:a16="http://schemas.microsoft.com/office/drawing/2014/main" id="{0CB152E9-E5DD-A14D-AC01-274EA4434D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9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C7F7C-4777-A549-903B-E1409974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Yes, drinking more water may help you lose weight | Hub">
            <a:extLst>
              <a:ext uri="{FF2B5EF4-FFF2-40B4-BE49-F238E27FC236}">
                <a16:creationId xmlns:a16="http://schemas.microsoft.com/office/drawing/2014/main" id="{1CB012FC-257F-4F47-AB97-867F5572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24" y="3429000"/>
            <a:ext cx="2800576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6FF064-768F-BE47-BCB0-B9CC4BCA1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8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19D9-98E0-2741-A9F5-F87D835E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0B4C32-C288-BC44-B504-87CF0258BF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Moses striking the rock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 in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902030302020204" pitchFamily="66" charset="0"/>
              </a:rPr>
              <a:t>Numbers 20:1-29</a:t>
            </a:r>
          </a:p>
          <a:p>
            <a:endParaRPr lang="en-US" dirty="0"/>
          </a:p>
        </p:txBody>
      </p:sp>
      <p:pic>
        <p:nvPicPr>
          <p:cNvPr id="5122" name="Picture 2" descr="38 Moses - Water from the Rock ideas in 2021 | moses, bible crafts, sunday  school crafts">
            <a:extLst>
              <a:ext uri="{FF2B5EF4-FFF2-40B4-BE49-F238E27FC236}">
                <a16:creationId xmlns:a16="http://schemas.microsoft.com/office/drawing/2014/main" id="{4EA32C55-A519-7448-840C-5E058E9443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5" y="1713183"/>
            <a:ext cx="3462215" cy="40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298CA-0E3C-2446-82CD-D48D360B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4400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CCC698-F744-AE49-9643-C37A0579E883}"/>
              </a:ext>
            </a:extLst>
          </p:cNvPr>
          <p:cNvSpPr/>
          <p:nvPr/>
        </p:nvSpPr>
        <p:spPr>
          <a:xfrm>
            <a:off x="1619024" y="806989"/>
            <a:ext cx="9060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anose="030F0902030302020204" pitchFamily="66" charset="0"/>
              </a:rPr>
              <a:t>1. </a:t>
            </a:r>
            <a:r>
              <a:rPr lang="en-GB" sz="2800" b="1" dirty="0">
                <a:latin typeface="Comic Sans MS" panose="030F0902030302020204" pitchFamily="66" charset="0"/>
              </a:rPr>
              <a:t>What stories in the Bible refer to drinking water?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6CAD2-25E0-8B4F-802C-8B4C7F346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32E1-E67C-8648-9F0D-003B95AE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en-GB" sz="2700" dirty="0">
                <a:latin typeface="Comic Sans MS" panose="030F0902030302020204" pitchFamily="66" charset="0"/>
              </a:rPr>
            </a:br>
            <a:br>
              <a:rPr lang="en-GB" sz="2700" dirty="0">
                <a:latin typeface="Comic Sans MS" panose="030F0902030302020204" pitchFamily="66" charset="0"/>
              </a:rPr>
            </a:br>
            <a:br>
              <a:rPr lang="en-GB" sz="2700" dirty="0">
                <a:latin typeface="Comic Sans MS" panose="030F0902030302020204" pitchFamily="66" charset="0"/>
              </a:rPr>
            </a:br>
            <a:r>
              <a:rPr lang="en-GB" sz="2700" dirty="0">
                <a:latin typeface="Comic Sans MS" panose="030F0902030302020204" pitchFamily="66" charset="0"/>
              </a:rPr>
              <a:t>         </a:t>
            </a:r>
            <a:r>
              <a:rPr lang="en-GB" sz="3100" b="1" dirty="0">
                <a:latin typeface="Comic Sans MS" panose="030F0902030302020204" pitchFamily="66" charset="0"/>
              </a:rPr>
              <a:t>2.What places do we get safe drinking  water from? </a:t>
            </a:r>
            <a:br>
              <a:rPr lang="en-GB" sz="3100" b="1" dirty="0">
                <a:solidFill>
                  <a:srgbClr val="7030A0"/>
                </a:solidFill>
                <a:latin typeface="Comic Sans MS" panose="030F0902030302020204" pitchFamily="66" charset="0"/>
              </a:rPr>
            </a:br>
            <a:br>
              <a:rPr lang="en-GB" sz="3100" b="1" dirty="0">
                <a:solidFill>
                  <a:srgbClr val="7030A0"/>
                </a:solidFill>
                <a:latin typeface="Comic Sans MS" panose="030F0902030302020204" pitchFamily="66" charset="0"/>
              </a:rPr>
            </a:br>
            <a:endParaRPr lang="en-US" sz="31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8B3B-C7D3-FB40-A040-DD20B4DA8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885" y="1147455"/>
            <a:ext cx="2120815" cy="1807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6146" name="Picture 2" descr="Direct Drilling Ltd | Install a Water Wells on Your Property | St Albans">
            <a:extLst>
              <a:ext uri="{FF2B5EF4-FFF2-40B4-BE49-F238E27FC236}">
                <a16:creationId xmlns:a16="http://schemas.microsoft.com/office/drawing/2014/main" id="{4649E7C9-94E1-9C47-9C16-29B4495B0B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048">
            <a:off x="6513162" y="1672962"/>
            <a:ext cx="2948354" cy="23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4EFEB-C013-504F-BBEA-A7F0EBFC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868C79-9BCF-204F-8E0B-08B8A83B6377}"/>
              </a:ext>
            </a:extLst>
          </p:cNvPr>
          <p:cNvSpPr txBox="1"/>
          <p:nvPr/>
        </p:nvSpPr>
        <p:spPr>
          <a:xfrm>
            <a:off x="10272713" y="25860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A63ED8D-6213-6247-A02D-2DA859F612C5}"/>
              </a:ext>
            </a:extLst>
          </p:cNvPr>
          <p:cNvSpPr/>
          <p:nvPr/>
        </p:nvSpPr>
        <p:spPr>
          <a:xfrm rot="1431346">
            <a:off x="8067552" y="3715685"/>
            <a:ext cx="1571625" cy="7286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WELLS</a:t>
            </a:r>
          </a:p>
        </p:txBody>
      </p:sp>
      <p:pic>
        <p:nvPicPr>
          <p:cNvPr id="6148" name="Picture 4" descr="What Makes a River Different Colors | American Rivers">
            <a:extLst>
              <a:ext uri="{FF2B5EF4-FFF2-40B4-BE49-F238E27FC236}">
                <a16:creationId xmlns:a16="http://schemas.microsoft.com/office/drawing/2014/main" id="{8EF44CB2-3951-1740-A2ED-5DCF19F2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159">
            <a:off x="590483" y="2004214"/>
            <a:ext cx="4113653" cy="16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582A937C-9A78-2D41-8FBC-B412100BB319}"/>
              </a:ext>
            </a:extLst>
          </p:cNvPr>
          <p:cNvSpPr/>
          <p:nvPr/>
        </p:nvSpPr>
        <p:spPr>
          <a:xfrm>
            <a:off x="453413" y="3624521"/>
            <a:ext cx="1394847" cy="7571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RIVERS</a:t>
            </a:r>
          </a:p>
        </p:txBody>
      </p:sp>
      <p:pic>
        <p:nvPicPr>
          <p:cNvPr id="6150" name="Picture 6" descr="Brooklands Lake, Dartford, United Kingdom - Fish Around">
            <a:extLst>
              <a:ext uri="{FF2B5EF4-FFF2-40B4-BE49-F238E27FC236}">
                <a16:creationId xmlns:a16="http://schemas.microsoft.com/office/drawing/2014/main" id="{B8190810-91D9-D043-8B8C-8A58D801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87" y="3737701"/>
            <a:ext cx="3257296" cy="21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E256B195-C95B-0749-9874-6EEBE061A64F}"/>
              </a:ext>
            </a:extLst>
          </p:cNvPr>
          <p:cNvSpPr/>
          <p:nvPr/>
        </p:nvSpPr>
        <p:spPr>
          <a:xfrm>
            <a:off x="3869921" y="5732747"/>
            <a:ext cx="1580827" cy="8514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LAKES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B525FF-9D63-714F-A4C8-69F8F3262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7CCA7E-2109-C642-B73B-F150347B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238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902030302020204" pitchFamily="66" charset="0"/>
              </a:rPr>
              <a:t>          </a:t>
            </a:r>
            <a:r>
              <a:rPr lang="en-GB" sz="2800" b="1" dirty="0">
                <a:latin typeface="Comic Sans MS" panose="030F0902030302020204" pitchFamily="66" charset="0"/>
              </a:rPr>
              <a:t>2.What places do we get safe drinking  water? 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A334D-1F49-DF4F-A8F1-F53483DA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886" y="1825625"/>
            <a:ext cx="7398657" cy="4180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>
              <a:hlinkClick r:id="rId4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https://youtu.be/Ddhx9mQc5oY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88016-4493-A741-8F87-31601E6D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19F0C-DAA0-1C46-A61D-2D9F677EA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  <p:pic>
        <p:nvPicPr>
          <p:cNvPr id="2" name="Online Media 1" descr="Where our water comes from">
            <a:hlinkClick r:id="" action="ppaction://media"/>
            <a:extLst>
              <a:ext uri="{FF2B5EF4-FFF2-40B4-BE49-F238E27FC236}">
                <a16:creationId xmlns:a16="http://schemas.microsoft.com/office/drawing/2014/main" id="{C34A5FBA-11AD-A74D-844B-6C2E5CF487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619024" y="1903468"/>
            <a:ext cx="8425544" cy="47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48C8-BE5A-604E-AAE3-72DD633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b="1" dirty="0">
                <a:latin typeface="Comic Sans MS" panose="030F0902030302020204" pitchFamily="66" charset="0"/>
              </a:rPr>
              <a:t>Quiz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B65D-6E97-A648-953D-6B85D8487A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How much drinking water does Thames Water provide  to London and the South East each 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6EE4-3311-B84D-A1CB-B65981619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 algn="ctr">
              <a:buFont typeface="+mj-lt"/>
              <a:buAutoNum type="alphaLcParenR"/>
            </a:pPr>
            <a:r>
              <a:rPr lang="en-US" dirty="0">
                <a:latin typeface="Comic Sans MS" panose="030F0902030302020204" pitchFamily="66" charset="0"/>
              </a:rPr>
              <a:t>1.6 billion </a:t>
            </a:r>
            <a:r>
              <a:rPr lang="en-US" dirty="0" err="1">
                <a:latin typeface="Comic Sans MS" panose="030F0902030302020204" pitchFamily="66" charset="0"/>
              </a:rPr>
              <a:t>litres</a:t>
            </a:r>
            <a:endParaRPr lang="en-US" dirty="0">
              <a:latin typeface="Comic Sans MS" panose="030F0902030302020204" pitchFamily="66" charset="0"/>
            </a:endParaRPr>
          </a:p>
          <a:p>
            <a:pPr marL="514350" indent="-514350" algn="ctr">
              <a:buFont typeface="+mj-lt"/>
              <a:buAutoNum type="alphaLcParenR"/>
            </a:pPr>
            <a:r>
              <a:rPr lang="en-US" dirty="0">
                <a:latin typeface="Comic Sans MS" panose="030F0902030302020204" pitchFamily="66" charset="0"/>
              </a:rPr>
              <a:t>2.6 billion </a:t>
            </a:r>
            <a:r>
              <a:rPr lang="en-US" dirty="0" err="1">
                <a:latin typeface="Comic Sans MS" panose="030F0902030302020204" pitchFamily="66" charset="0"/>
              </a:rPr>
              <a:t>litres</a:t>
            </a:r>
            <a:endParaRPr lang="en-US" dirty="0">
              <a:latin typeface="Comic Sans MS" panose="030F0902030302020204" pitchFamily="66" charset="0"/>
            </a:endParaRPr>
          </a:p>
          <a:p>
            <a:pPr marL="514350" indent="-514350" algn="ctr">
              <a:buFont typeface="+mj-lt"/>
              <a:buAutoNum type="alphaLcParenR"/>
            </a:pPr>
            <a:r>
              <a:rPr lang="en-US" dirty="0">
                <a:latin typeface="Comic Sans MS" panose="030F0902030302020204" pitchFamily="66" charset="0"/>
              </a:rPr>
              <a:t>3.6 billion </a:t>
            </a:r>
            <a:r>
              <a:rPr lang="en-US" dirty="0" err="1">
                <a:latin typeface="Comic Sans MS" panose="030F0902030302020204" pitchFamily="66" charset="0"/>
              </a:rPr>
              <a:t>litres</a:t>
            </a: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3BA6A-9B45-F743-B876-C09E0276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DA307-34E5-B64E-AB7F-30C7C221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48C8-BE5A-604E-AAE3-72DD633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b="1" dirty="0">
                <a:solidFill>
                  <a:srgbClr val="7030A0"/>
                </a:solidFill>
                <a:latin typeface="Comic Sans MS" panose="030F0902030302020204" pitchFamily="66" charset="0"/>
              </a:rPr>
              <a:t>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B65D-6E97-A648-953D-6B85D8487A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How much water does Thames water provide each day to London and the South East each 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6EE4-3311-B84D-A1CB-B65981619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 algn="ctr">
              <a:buFont typeface="+mj-lt"/>
              <a:buAutoNum type="alphaLcParenR"/>
            </a:pPr>
            <a:endParaRPr lang="en-US" dirty="0">
              <a:latin typeface="Comic Sans MS" panose="030F0902030302020204" pitchFamily="66" charset="0"/>
            </a:endParaRPr>
          </a:p>
          <a:p>
            <a:pPr marL="514350" indent="-514350" algn="ctr">
              <a:buFont typeface="+mj-lt"/>
              <a:buAutoNum type="alphaLcParenR"/>
            </a:pPr>
            <a:r>
              <a:rPr lang="en-US" b="1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2.6 billion </a:t>
            </a:r>
            <a:r>
              <a:rPr lang="en-US" b="1" dirty="0" err="1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litres</a:t>
            </a:r>
            <a:endParaRPr lang="en-US" b="1" dirty="0">
              <a:solidFill>
                <a:srgbClr val="7030A0"/>
              </a:solidFill>
              <a:highlight>
                <a:srgbClr val="FFFF00"/>
              </a:highlight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3BA6A-9B45-F743-B876-C09E0276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34540"/>
            <a:ext cx="985978" cy="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DA307-34E5-B64E-AB7F-30C7C221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0" y="999130"/>
            <a:ext cx="1118010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</TotalTime>
  <Words>1109</Words>
  <Application>Microsoft Office PowerPoint</Application>
  <PresentationFormat>Widescreen</PresentationFormat>
  <Paragraphs>282</Paragraphs>
  <Slides>43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Office Theme</vt:lpstr>
      <vt:lpstr>PowerPoint Presentation</vt:lpstr>
      <vt:lpstr>     Requirements </vt:lpstr>
      <vt:lpstr>      </vt:lpstr>
      <vt:lpstr>      </vt:lpstr>
      <vt:lpstr>      </vt:lpstr>
      <vt:lpstr>            2.What places do we get safe drinking  water from?   </vt:lpstr>
      <vt:lpstr>          2.What places do we get safe drinking  water? </vt:lpstr>
      <vt:lpstr>       Quiz time</vt:lpstr>
      <vt:lpstr>       Answer </vt:lpstr>
      <vt:lpstr>       Quiz time</vt:lpstr>
      <vt:lpstr>       Answer</vt:lpstr>
      <vt:lpstr>       Fill in the blanks….. </vt:lpstr>
      <vt:lpstr>      Answer </vt:lpstr>
      <vt:lpstr>      </vt:lpstr>
      <vt:lpstr>                      3. Ways to purify water   </vt:lpstr>
      <vt:lpstr>                      3. Ways to purify water   </vt:lpstr>
      <vt:lpstr>                      3. Ways to purify water   </vt:lpstr>
      <vt:lpstr>                      QUIZ  </vt:lpstr>
      <vt:lpstr>                    Answer  </vt:lpstr>
      <vt:lpstr>                    Fill in the blanks….   </vt:lpstr>
      <vt:lpstr>                    ANSWER   </vt:lpstr>
      <vt:lpstr>                    QUIZ TIME   </vt:lpstr>
      <vt:lpstr>                    ANSWER    </vt:lpstr>
      <vt:lpstr>                        </vt:lpstr>
      <vt:lpstr>                        </vt:lpstr>
      <vt:lpstr>                        </vt:lpstr>
      <vt:lpstr>                        </vt:lpstr>
      <vt:lpstr>                        </vt:lpstr>
      <vt:lpstr>                        </vt:lpstr>
      <vt:lpstr>       FUN FACTS ABOUT WATER</vt:lpstr>
      <vt:lpstr>       Fun facts about water</vt:lpstr>
      <vt:lpstr>6. Do an outreach project to help people be able to have safe drinking water. </vt:lpstr>
      <vt:lpstr>            QUIZ TIME</vt:lpstr>
      <vt:lpstr>         ANSWER</vt:lpstr>
      <vt:lpstr>          QUIZ  TIME</vt:lpstr>
      <vt:lpstr>          ANSWER </vt:lpstr>
      <vt:lpstr>          QUIZ  TIME</vt:lpstr>
      <vt:lpstr>          ANSWER</vt:lpstr>
      <vt:lpstr>          QUIZ  TIME</vt:lpstr>
      <vt:lpstr>          ANSWER</vt:lpstr>
      <vt:lpstr>          QUIZ  TIME</vt:lpstr>
      <vt:lpstr>          ANSWER</vt:lpstr>
      <vt:lpstr>         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Natalie Davison</cp:lastModifiedBy>
  <cp:revision>68</cp:revision>
  <dcterms:created xsi:type="dcterms:W3CDTF">2021-04-02T10:18:10Z</dcterms:created>
  <dcterms:modified xsi:type="dcterms:W3CDTF">2021-04-09T21:38:57Z</dcterms:modified>
</cp:coreProperties>
</file>