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1"/>
  </p:sldMasterIdLst>
  <p:notesMasterIdLst>
    <p:notesMasterId r:id="rId44"/>
  </p:notesMasterIdLst>
  <p:sldIdLst>
    <p:sldId id="256" r:id="rId2"/>
    <p:sldId id="267" r:id="rId3"/>
    <p:sldId id="268" r:id="rId4"/>
    <p:sldId id="269" r:id="rId5"/>
    <p:sldId id="270" r:id="rId6"/>
    <p:sldId id="271" r:id="rId7"/>
    <p:sldId id="272" r:id="rId8"/>
    <p:sldId id="273" r:id="rId9"/>
    <p:sldId id="274" r:id="rId10"/>
    <p:sldId id="275" r:id="rId11"/>
    <p:sldId id="276" r:id="rId12"/>
    <p:sldId id="279" r:id="rId13"/>
    <p:sldId id="278" r:id="rId14"/>
    <p:sldId id="280" r:id="rId15"/>
    <p:sldId id="283" r:id="rId16"/>
    <p:sldId id="282" r:id="rId17"/>
    <p:sldId id="284" r:id="rId18"/>
    <p:sldId id="285" r:id="rId19"/>
    <p:sldId id="286" r:id="rId20"/>
    <p:sldId id="313" r:id="rId21"/>
    <p:sldId id="287" r:id="rId22"/>
    <p:sldId id="288" r:id="rId23"/>
    <p:sldId id="289" r:id="rId24"/>
    <p:sldId id="293" r:id="rId25"/>
    <p:sldId id="290" r:id="rId26"/>
    <p:sldId id="292" r:id="rId27"/>
    <p:sldId id="315" r:id="rId28"/>
    <p:sldId id="316" r:id="rId29"/>
    <p:sldId id="314" r:id="rId30"/>
    <p:sldId id="310" r:id="rId31"/>
    <p:sldId id="304" r:id="rId32"/>
    <p:sldId id="312" r:id="rId33"/>
    <p:sldId id="305" r:id="rId34"/>
    <p:sldId id="311" r:id="rId35"/>
    <p:sldId id="306" r:id="rId36"/>
    <p:sldId id="307" r:id="rId37"/>
    <p:sldId id="308" r:id="rId38"/>
    <p:sldId id="317" r:id="rId39"/>
    <p:sldId id="319" r:id="rId40"/>
    <p:sldId id="301" r:id="rId41"/>
    <p:sldId id="303" r:id="rId42"/>
    <p:sldId id="309" r:id="rId43"/>
  </p:sldIdLst>
  <p:sldSz cx="12192000" cy="6858000"/>
  <p:notesSz cx="6858000" cy="9144000"/>
  <p:defaultText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D73"/>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54D8F7-433E-B84C-9917-CC2129053B55}" v="581" dt="2021-05-01T12:12:38.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p:restoredTop sz="72853"/>
  </p:normalViewPr>
  <p:slideViewPr>
    <p:cSldViewPr snapToGrid="0" snapToObjects="1">
      <p:cViewPr varScale="1">
        <p:scale>
          <a:sx n="77" d="100"/>
          <a:sy n="77" d="100"/>
        </p:scale>
        <p:origin x="387" y="54"/>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EF75B-6AF7-8D43-8C3B-C139C610F13C}" type="datetimeFigureOut">
              <a:rPr lang="en-BR" smtClean="0"/>
              <a:t>05/05/2021</a:t>
            </a:fld>
            <a:endParaRPr lang="en-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6461E-CE2C-ED40-9371-61A5ED75D982}" type="slidenum">
              <a:rPr lang="en-BR" smtClean="0"/>
              <a:t>‹#›</a:t>
            </a:fld>
            <a:endParaRPr lang="en-BR"/>
          </a:p>
        </p:txBody>
      </p:sp>
    </p:spTree>
    <p:extLst>
      <p:ext uri="{BB962C8B-B14F-4D97-AF65-F5344CB8AC3E}">
        <p14:creationId xmlns:p14="http://schemas.microsoft.com/office/powerpoint/2010/main" val="1018830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staff</a:t>
            </a:r>
            <a:r>
              <a:rPr lang="en-BR" sz="1200" dirty="0">
                <a:effectLst/>
              </a:rPr>
              <a:t> (</a:t>
            </a:r>
            <a:r>
              <a:rPr lang="en-US" sz="1200" dirty="0">
                <a:effectLst/>
              </a:rPr>
              <a:t>plural staves) is written as five horizontal parallel lines. Most of the notes (Section 1.2.1) of the music are placed on one of these lines or in a space in between lines. Extra ledger lines may be added to show a note that is too high or too low to be on the staff</a:t>
            </a:r>
            <a:r>
              <a:rPr lang="en-BR" sz="1200" dirty="0">
                <a:effectLst/>
              </a:rPr>
              <a:t>. </a:t>
            </a:r>
            <a:r>
              <a:rPr lang="en-US" sz="1200" dirty="0">
                <a:effectLst/>
              </a:rPr>
              <a:t>Vertical bar lines divide the staff</a:t>
            </a:r>
            <a:r>
              <a:rPr lang="en-BR" sz="1200" dirty="0">
                <a:effectLst/>
              </a:rPr>
              <a:t> </a:t>
            </a:r>
            <a:r>
              <a:rPr lang="en-US" sz="1200" dirty="0">
                <a:effectLst/>
              </a:rPr>
              <a:t>into short sections called measures or bars. A double bar line, either heavy or light, is used to mark the ends of larger sections of music, including the very end of a piece, which is marked by a heavy double bar.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BR" dirty="0"/>
          </a:p>
        </p:txBody>
      </p:sp>
      <p:sp>
        <p:nvSpPr>
          <p:cNvPr id="4" name="Slide Number Placeholder 3"/>
          <p:cNvSpPr>
            <a:spLocks noGrp="1"/>
          </p:cNvSpPr>
          <p:nvPr>
            <p:ph type="sldNum" sz="quarter" idx="5"/>
          </p:nvPr>
        </p:nvSpPr>
        <p:spPr/>
        <p:txBody>
          <a:bodyPr/>
          <a:lstStyle/>
          <a:p>
            <a:fld id="{A1B6461E-CE2C-ED40-9371-61A5ED75D982}" type="slidenum">
              <a:rPr lang="en-BR" smtClean="0"/>
              <a:t>5</a:t>
            </a:fld>
            <a:endParaRPr lang="en-BR"/>
          </a:p>
        </p:txBody>
      </p:sp>
    </p:spTree>
    <p:extLst>
      <p:ext uri="{BB962C8B-B14F-4D97-AF65-F5344CB8AC3E}">
        <p14:creationId xmlns:p14="http://schemas.microsoft.com/office/powerpoint/2010/main" val="185101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Ask them to type the answer in the chat box.</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14</a:t>
            </a:fld>
            <a:endParaRPr lang="en-BR"/>
          </a:p>
        </p:txBody>
      </p:sp>
    </p:spTree>
    <p:extLst>
      <p:ext uri="{BB962C8B-B14F-4D97-AF65-F5344CB8AC3E}">
        <p14:creationId xmlns:p14="http://schemas.microsoft.com/office/powerpoint/2010/main" val="167320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Ask them to type the answer in the chat box.</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15</a:t>
            </a:fld>
            <a:endParaRPr lang="en-BR"/>
          </a:p>
        </p:txBody>
      </p:sp>
    </p:spTree>
    <p:extLst>
      <p:ext uri="{BB962C8B-B14F-4D97-AF65-F5344CB8AC3E}">
        <p14:creationId xmlns:p14="http://schemas.microsoft.com/office/powerpoint/2010/main" val="1663408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Ask them to type the answer in the chat box.</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16</a:t>
            </a:fld>
            <a:endParaRPr lang="en-BR"/>
          </a:p>
        </p:txBody>
      </p:sp>
    </p:spTree>
    <p:extLst>
      <p:ext uri="{BB962C8B-B14F-4D97-AF65-F5344CB8AC3E}">
        <p14:creationId xmlns:p14="http://schemas.microsoft.com/office/powerpoint/2010/main" val="350402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Ask them to type the answer in the chat box.</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17</a:t>
            </a:fld>
            <a:endParaRPr lang="en-BR"/>
          </a:p>
        </p:txBody>
      </p:sp>
    </p:spTree>
    <p:extLst>
      <p:ext uri="{BB962C8B-B14F-4D97-AF65-F5344CB8AC3E}">
        <p14:creationId xmlns:p14="http://schemas.microsoft.com/office/powerpoint/2010/main" val="2498378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18</a:t>
            </a:fld>
            <a:endParaRPr lang="en-BR"/>
          </a:p>
        </p:txBody>
      </p:sp>
    </p:spTree>
    <p:extLst>
      <p:ext uri="{BB962C8B-B14F-4D97-AF65-F5344CB8AC3E}">
        <p14:creationId xmlns:p14="http://schemas.microsoft.com/office/powerpoint/2010/main" val="2781206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19</a:t>
            </a:fld>
            <a:endParaRPr lang="en-BR"/>
          </a:p>
        </p:txBody>
      </p:sp>
    </p:spTree>
    <p:extLst>
      <p:ext uri="{BB962C8B-B14F-4D97-AF65-F5344CB8AC3E}">
        <p14:creationId xmlns:p14="http://schemas.microsoft.com/office/powerpoint/2010/main" val="2242733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20</a:t>
            </a:fld>
            <a:endParaRPr lang="en-BR"/>
          </a:p>
        </p:txBody>
      </p:sp>
    </p:spTree>
    <p:extLst>
      <p:ext uri="{BB962C8B-B14F-4D97-AF65-F5344CB8AC3E}">
        <p14:creationId xmlns:p14="http://schemas.microsoft.com/office/powerpoint/2010/main" val="3682091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21</a:t>
            </a:fld>
            <a:endParaRPr lang="en-BR"/>
          </a:p>
        </p:txBody>
      </p:sp>
    </p:spTree>
    <p:extLst>
      <p:ext uri="{BB962C8B-B14F-4D97-AF65-F5344CB8AC3E}">
        <p14:creationId xmlns:p14="http://schemas.microsoft.com/office/powerpoint/2010/main" val="732494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22</a:t>
            </a:fld>
            <a:endParaRPr lang="en-BR"/>
          </a:p>
        </p:txBody>
      </p:sp>
    </p:spTree>
    <p:extLst>
      <p:ext uri="{BB962C8B-B14F-4D97-AF65-F5344CB8AC3E}">
        <p14:creationId xmlns:p14="http://schemas.microsoft.com/office/powerpoint/2010/main" val="35013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23</a:t>
            </a:fld>
            <a:endParaRPr lang="en-BR"/>
          </a:p>
        </p:txBody>
      </p:sp>
    </p:spTree>
    <p:extLst>
      <p:ext uri="{BB962C8B-B14F-4D97-AF65-F5344CB8AC3E}">
        <p14:creationId xmlns:p14="http://schemas.microsoft.com/office/powerpoint/2010/main" val="411075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staff</a:t>
            </a:r>
            <a:r>
              <a:rPr lang="en-BR" sz="1200" dirty="0">
                <a:effectLst/>
              </a:rPr>
              <a:t> (</a:t>
            </a:r>
            <a:r>
              <a:rPr lang="en-US" sz="1200" dirty="0">
                <a:effectLst/>
              </a:rPr>
              <a:t>plural staves) is written as five horizontal parallel lines. Most of the notes (Section 1.2.1) of the music are placed on one of these lines or in a space in between lines. Extra ledger lines may be added to show a note that is too high or too low to be on the staff</a:t>
            </a:r>
            <a:r>
              <a:rPr lang="en-BR" sz="1200" dirty="0">
                <a:effectLst/>
              </a:rPr>
              <a:t>. </a:t>
            </a:r>
            <a:r>
              <a:rPr lang="en-US" sz="1200" dirty="0">
                <a:effectLst/>
              </a:rPr>
              <a:t>Vertical bar lines divide the staff</a:t>
            </a:r>
            <a:r>
              <a:rPr lang="en-BR" sz="1200" dirty="0">
                <a:effectLst/>
              </a:rPr>
              <a:t> </a:t>
            </a:r>
            <a:r>
              <a:rPr lang="en-US" sz="1200" dirty="0">
                <a:effectLst/>
              </a:rPr>
              <a:t>into short sections called measures or bars. A double bar line, either heavy or light, is used to mark the ends of larger sections of music, including the very end of a piece, which is marked by a heavy double bar.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BR" dirty="0"/>
          </a:p>
        </p:txBody>
      </p:sp>
      <p:sp>
        <p:nvSpPr>
          <p:cNvPr id="4" name="Slide Number Placeholder 3"/>
          <p:cNvSpPr>
            <a:spLocks noGrp="1"/>
          </p:cNvSpPr>
          <p:nvPr>
            <p:ph type="sldNum" sz="quarter" idx="5"/>
          </p:nvPr>
        </p:nvSpPr>
        <p:spPr/>
        <p:txBody>
          <a:bodyPr/>
          <a:lstStyle/>
          <a:p>
            <a:fld id="{A1B6461E-CE2C-ED40-9371-61A5ED75D982}" type="slidenum">
              <a:rPr lang="en-BR" smtClean="0"/>
              <a:t>6</a:t>
            </a:fld>
            <a:endParaRPr lang="en-BR"/>
          </a:p>
        </p:txBody>
      </p:sp>
    </p:spTree>
    <p:extLst>
      <p:ext uri="{BB962C8B-B14F-4D97-AF65-F5344CB8AC3E}">
        <p14:creationId xmlns:p14="http://schemas.microsoft.com/office/powerpoint/2010/main" val="4259690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would be the next one? Answer: The </a:t>
            </a:r>
            <a:r>
              <a:rPr lang="en-US" sz="1200" dirty="0">
                <a:effectLst/>
              </a:rPr>
              <a:t>sixty-fourth notes</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24</a:t>
            </a:fld>
            <a:endParaRPr lang="en-BR"/>
          </a:p>
        </p:txBody>
      </p:sp>
    </p:spTree>
    <p:extLst>
      <p:ext uri="{BB962C8B-B14F-4D97-AF65-F5344CB8AC3E}">
        <p14:creationId xmlns:p14="http://schemas.microsoft.com/office/powerpoint/2010/main" val="521758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sz="2400" dirty="0"/>
              <a:t>Anyone guess</a:t>
            </a:r>
            <a:endParaRPr lang="en-US" sz="2400" dirty="0"/>
          </a:p>
        </p:txBody>
      </p:sp>
      <p:sp>
        <p:nvSpPr>
          <p:cNvPr id="4" name="Slide Number Placeholder 3"/>
          <p:cNvSpPr>
            <a:spLocks noGrp="1"/>
          </p:cNvSpPr>
          <p:nvPr>
            <p:ph type="sldNum" sz="quarter" idx="5"/>
          </p:nvPr>
        </p:nvSpPr>
        <p:spPr/>
        <p:txBody>
          <a:bodyPr/>
          <a:lstStyle/>
          <a:p>
            <a:fld id="{A1B6461E-CE2C-ED40-9371-61A5ED75D982}" type="slidenum">
              <a:rPr lang="en-BR" smtClean="0"/>
              <a:t>25</a:t>
            </a:fld>
            <a:endParaRPr lang="en-BR"/>
          </a:p>
        </p:txBody>
      </p:sp>
    </p:spTree>
    <p:extLst>
      <p:ext uri="{BB962C8B-B14F-4D97-AF65-F5344CB8AC3E}">
        <p14:creationId xmlns:p14="http://schemas.microsoft.com/office/powerpoint/2010/main" val="259138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Anyone guess?</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26</a:t>
            </a:fld>
            <a:endParaRPr lang="en-BR"/>
          </a:p>
        </p:txBody>
      </p:sp>
    </p:spTree>
    <p:extLst>
      <p:ext uri="{BB962C8B-B14F-4D97-AF65-F5344CB8AC3E}">
        <p14:creationId xmlns:p14="http://schemas.microsoft.com/office/powerpoint/2010/main" val="4005260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Anyone guess?</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27</a:t>
            </a:fld>
            <a:endParaRPr lang="en-BR"/>
          </a:p>
        </p:txBody>
      </p:sp>
    </p:spTree>
    <p:extLst>
      <p:ext uri="{BB962C8B-B14F-4D97-AF65-F5344CB8AC3E}">
        <p14:creationId xmlns:p14="http://schemas.microsoft.com/office/powerpoint/2010/main" val="78441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Anyone guess?</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28</a:t>
            </a:fld>
            <a:endParaRPr lang="en-BR"/>
          </a:p>
        </p:txBody>
      </p:sp>
    </p:spTree>
    <p:extLst>
      <p:ext uri="{BB962C8B-B14F-4D97-AF65-F5344CB8AC3E}">
        <p14:creationId xmlns:p14="http://schemas.microsoft.com/office/powerpoint/2010/main" val="1274237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Anyone guess?</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29</a:t>
            </a:fld>
            <a:endParaRPr lang="en-BR"/>
          </a:p>
        </p:txBody>
      </p:sp>
    </p:spTree>
    <p:extLst>
      <p:ext uri="{BB962C8B-B14F-4D97-AF65-F5344CB8AC3E}">
        <p14:creationId xmlns:p14="http://schemas.microsoft.com/office/powerpoint/2010/main" val="3056146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30</a:t>
            </a:fld>
            <a:endParaRPr lang="en-BR"/>
          </a:p>
        </p:txBody>
      </p:sp>
    </p:spTree>
    <p:extLst>
      <p:ext uri="{BB962C8B-B14F-4D97-AF65-F5344CB8AC3E}">
        <p14:creationId xmlns:p14="http://schemas.microsoft.com/office/powerpoint/2010/main" val="198425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31</a:t>
            </a:fld>
            <a:endParaRPr lang="en-BR"/>
          </a:p>
        </p:txBody>
      </p:sp>
    </p:spTree>
    <p:extLst>
      <p:ext uri="{BB962C8B-B14F-4D97-AF65-F5344CB8AC3E}">
        <p14:creationId xmlns:p14="http://schemas.microsoft.com/office/powerpoint/2010/main" val="1375415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32</a:t>
            </a:fld>
            <a:endParaRPr lang="en-BR"/>
          </a:p>
        </p:txBody>
      </p:sp>
    </p:spTree>
    <p:extLst>
      <p:ext uri="{BB962C8B-B14F-4D97-AF65-F5344CB8AC3E}">
        <p14:creationId xmlns:p14="http://schemas.microsoft.com/office/powerpoint/2010/main" val="1080709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33</a:t>
            </a:fld>
            <a:endParaRPr lang="en-BR"/>
          </a:p>
        </p:txBody>
      </p:sp>
    </p:spTree>
    <p:extLst>
      <p:ext uri="{BB962C8B-B14F-4D97-AF65-F5344CB8AC3E}">
        <p14:creationId xmlns:p14="http://schemas.microsoft.com/office/powerpoint/2010/main" val="297749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staff</a:t>
            </a:r>
            <a:r>
              <a:rPr lang="en-BR" sz="1200" dirty="0">
                <a:effectLst/>
              </a:rPr>
              <a:t> (</a:t>
            </a:r>
            <a:r>
              <a:rPr lang="en-US" sz="1200" dirty="0">
                <a:effectLst/>
              </a:rPr>
              <a:t>plural staves) is written as five horizontal parallel lines. Most of the notes (Section 1.2.1) of the music are placed on one of these lines or in a space in between lines. Extra ledger lines may be added to show a note that is too high or too low to be on the staff</a:t>
            </a:r>
            <a:r>
              <a:rPr lang="en-BR" sz="1200" dirty="0">
                <a:effectLst/>
              </a:rPr>
              <a:t>. </a:t>
            </a:r>
            <a:r>
              <a:rPr lang="en-US" sz="1200" dirty="0">
                <a:effectLst/>
              </a:rPr>
              <a:t>Vertical bar lines divide the staff</a:t>
            </a:r>
            <a:r>
              <a:rPr lang="en-BR" sz="1200" dirty="0">
                <a:effectLst/>
              </a:rPr>
              <a:t> </a:t>
            </a:r>
            <a:r>
              <a:rPr lang="en-US" sz="1200" dirty="0">
                <a:effectLst/>
              </a:rPr>
              <a:t>into short sections called measures or bars. A double bar line, either heavy or light, is used to mark the ends of larger sections of music, including the very end of a piece, which is marked by a heavy double bar.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BR" dirty="0"/>
          </a:p>
        </p:txBody>
      </p:sp>
      <p:sp>
        <p:nvSpPr>
          <p:cNvPr id="4" name="Slide Number Placeholder 3"/>
          <p:cNvSpPr>
            <a:spLocks noGrp="1"/>
          </p:cNvSpPr>
          <p:nvPr>
            <p:ph type="sldNum" sz="quarter" idx="5"/>
          </p:nvPr>
        </p:nvSpPr>
        <p:spPr/>
        <p:txBody>
          <a:bodyPr/>
          <a:lstStyle/>
          <a:p>
            <a:fld id="{A1B6461E-CE2C-ED40-9371-61A5ED75D982}" type="slidenum">
              <a:rPr lang="en-BR" smtClean="0"/>
              <a:t>7</a:t>
            </a:fld>
            <a:endParaRPr lang="en-BR"/>
          </a:p>
        </p:txBody>
      </p:sp>
    </p:spTree>
    <p:extLst>
      <p:ext uri="{BB962C8B-B14F-4D97-AF65-F5344CB8AC3E}">
        <p14:creationId xmlns:p14="http://schemas.microsoft.com/office/powerpoint/2010/main" val="2361949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34</a:t>
            </a:fld>
            <a:endParaRPr lang="en-BR"/>
          </a:p>
        </p:txBody>
      </p:sp>
    </p:spTree>
    <p:extLst>
      <p:ext uri="{BB962C8B-B14F-4D97-AF65-F5344CB8AC3E}">
        <p14:creationId xmlns:p14="http://schemas.microsoft.com/office/powerpoint/2010/main" val="3194712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35</a:t>
            </a:fld>
            <a:endParaRPr lang="en-BR"/>
          </a:p>
        </p:txBody>
      </p:sp>
    </p:spTree>
    <p:extLst>
      <p:ext uri="{BB962C8B-B14F-4D97-AF65-F5344CB8AC3E}">
        <p14:creationId xmlns:p14="http://schemas.microsoft.com/office/powerpoint/2010/main" val="2366213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36</a:t>
            </a:fld>
            <a:endParaRPr lang="en-BR"/>
          </a:p>
        </p:txBody>
      </p:sp>
    </p:spTree>
    <p:extLst>
      <p:ext uri="{BB962C8B-B14F-4D97-AF65-F5344CB8AC3E}">
        <p14:creationId xmlns:p14="http://schemas.microsoft.com/office/powerpoint/2010/main" val="479144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sz="2400" dirty="0"/>
              <a:t>What is the next closest note of E?</a:t>
            </a:r>
            <a:endParaRPr lang="en-US" sz="2400" dirty="0"/>
          </a:p>
        </p:txBody>
      </p:sp>
      <p:sp>
        <p:nvSpPr>
          <p:cNvPr id="4" name="Slide Number Placeholder 3"/>
          <p:cNvSpPr>
            <a:spLocks noGrp="1"/>
          </p:cNvSpPr>
          <p:nvPr>
            <p:ph type="sldNum" sz="quarter" idx="5"/>
          </p:nvPr>
        </p:nvSpPr>
        <p:spPr/>
        <p:txBody>
          <a:bodyPr/>
          <a:lstStyle/>
          <a:p>
            <a:fld id="{A1B6461E-CE2C-ED40-9371-61A5ED75D982}" type="slidenum">
              <a:rPr lang="en-BR" smtClean="0"/>
              <a:t>37</a:t>
            </a:fld>
            <a:endParaRPr lang="en-BR"/>
          </a:p>
        </p:txBody>
      </p:sp>
    </p:spTree>
    <p:extLst>
      <p:ext uri="{BB962C8B-B14F-4D97-AF65-F5344CB8AC3E}">
        <p14:creationId xmlns:p14="http://schemas.microsoft.com/office/powerpoint/2010/main" val="2752131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sz="2400" dirty="0"/>
              <a:t>What is the next closest note of E?</a:t>
            </a:r>
            <a:endParaRPr lang="en-US" sz="2400" dirty="0"/>
          </a:p>
        </p:txBody>
      </p:sp>
      <p:sp>
        <p:nvSpPr>
          <p:cNvPr id="4" name="Slide Number Placeholder 3"/>
          <p:cNvSpPr>
            <a:spLocks noGrp="1"/>
          </p:cNvSpPr>
          <p:nvPr>
            <p:ph type="sldNum" sz="quarter" idx="5"/>
          </p:nvPr>
        </p:nvSpPr>
        <p:spPr/>
        <p:txBody>
          <a:bodyPr/>
          <a:lstStyle/>
          <a:p>
            <a:fld id="{A1B6461E-CE2C-ED40-9371-61A5ED75D982}" type="slidenum">
              <a:rPr lang="en-BR" smtClean="0"/>
              <a:t>38</a:t>
            </a:fld>
            <a:endParaRPr lang="en-BR"/>
          </a:p>
        </p:txBody>
      </p:sp>
    </p:spTree>
    <p:extLst>
      <p:ext uri="{BB962C8B-B14F-4D97-AF65-F5344CB8AC3E}">
        <p14:creationId xmlns:p14="http://schemas.microsoft.com/office/powerpoint/2010/main" val="589377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sz="2400" dirty="0"/>
              <a:t>What is the next closest note of E?</a:t>
            </a:r>
            <a:endParaRPr lang="en-US" sz="2400" dirty="0"/>
          </a:p>
        </p:txBody>
      </p:sp>
      <p:sp>
        <p:nvSpPr>
          <p:cNvPr id="4" name="Slide Number Placeholder 3"/>
          <p:cNvSpPr>
            <a:spLocks noGrp="1"/>
          </p:cNvSpPr>
          <p:nvPr>
            <p:ph type="sldNum" sz="quarter" idx="5"/>
          </p:nvPr>
        </p:nvSpPr>
        <p:spPr/>
        <p:txBody>
          <a:bodyPr/>
          <a:lstStyle/>
          <a:p>
            <a:fld id="{A1B6461E-CE2C-ED40-9371-61A5ED75D982}" type="slidenum">
              <a:rPr lang="en-BR" smtClean="0"/>
              <a:t>39</a:t>
            </a:fld>
            <a:endParaRPr lang="en-BR"/>
          </a:p>
        </p:txBody>
      </p:sp>
    </p:spTree>
    <p:extLst>
      <p:ext uri="{BB962C8B-B14F-4D97-AF65-F5344CB8AC3E}">
        <p14:creationId xmlns:p14="http://schemas.microsoft.com/office/powerpoint/2010/main" val="3542690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40</a:t>
            </a:fld>
            <a:endParaRPr lang="en-BR"/>
          </a:p>
        </p:txBody>
      </p:sp>
    </p:spTree>
    <p:extLst>
      <p:ext uri="{BB962C8B-B14F-4D97-AF65-F5344CB8AC3E}">
        <p14:creationId xmlns:p14="http://schemas.microsoft.com/office/powerpoint/2010/main" val="4021296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41</a:t>
            </a:fld>
            <a:endParaRPr lang="en-BR"/>
          </a:p>
        </p:txBody>
      </p:sp>
    </p:spTree>
    <p:extLst>
      <p:ext uri="{BB962C8B-B14F-4D97-AF65-F5344CB8AC3E}">
        <p14:creationId xmlns:p14="http://schemas.microsoft.com/office/powerpoint/2010/main" val="311716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dirty="0"/>
              <a:t>What is the next closest note of E?</a:t>
            </a:r>
            <a:endParaRPr lang="en-US" dirty="0"/>
          </a:p>
        </p:txBody>
      </p:sp>
      <p:sp>
        <p:nvSpPr>
          <p:cNvPr id="4" name="Slide Number Placeholder 3"/>
          <p:cNvSpPr>
            <a:spLocks noGrp="1"/>
          </p:cNvSpPr>
          <p:nvPr>
            <p:ph type="sldNum" sz="quarter" idx="5"/>
          </p:nvPr>
        </p:nvSpPr>
        <p:spPr/>
        <p:txBody>
          <a:bodyPr/>
          <a:lstStyle/>
          <a:p>
            <a:fld id="{A1B6461E-CE2C-ED40-9371-61A5ED75D982}" type="slidenum">
              <a:rPr lang="en-BR" smtClean="0"/>
              <a:t>42</a:t>
            </a:fld>
            <a:endParaRPr lang="en-BR"/>
          </a:p>
        </p:txBody>
      </p:sp>
    </p:spTree>
    <p:extLst>
      <p:ext uri="{BB962C8B-B14F-4D97-AF65-F5344CB8AC3E}">
        <p14:creationId xmlns:p14="http://schemas.microsoft.com/office/powerpoint/2010/main" val="392178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BR" dirty="0"/>
          </a:p>
        </p:txBody>
      </p:sp>
      <p:sp>
        <p:nvSpPr>
          <p:cNvPr id="4" name="Slide Number Placeholder 3"/>
          <p:cNvSpPr>
            <a:spLocks noGrp="1"/>
          </p:cNvSpPr>
          <p:nvPr>
            <p:ph type="sldNum" sz="quarter" idx="5"/>
          </p:nvPr>
        </p:nvSpPr>
        <p:spPr/>
        <p:txBody>
          <a:bodyPr/>
          <a:lstStyle/>
          <a:p>
            <a:fld id="{A1B6461E-CE2C-ED40-9371-61A5ED75D982}" type="slidenum">
              <a:rPr lang="en-BR" smtClean="0"/>
              <a:t>8</a:t>
            </a:fld>
            <a:endParaRPr lang="en-BR"/>
          </a:p>
        </p:txBody>
      </p:sp>
    </p:spTree>
    <p:extLst>
      <p:ext uri="{BB962C8B-B14F-4D97-AF65-F5344CB8AC3E}">
        <p14:creationId xmlns:p14="http://schemas.microsoft.com/office/powerpoint/2010/main" val="2664492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BR" dirty="0"/>
          </a:p>
        </p:txBody>
      </p:sp>
      <p:sp>
        <p:nvSpPr>
          <p:cNvPr id="4" name="Slide Number Placeholder 3"/>
          <p:cNvSpPr>
            <a:spLocks noGrp="1"/>
          </p:cNvSpPr>
          <p:nvPr>
            <p:ph type="sldNum" sz="quarter" idx="5"/>
          </p:nvPr>
        </p:nvSpPr>
        <p:spPr/>
        <p:txBody>
          <a:bodyPr/>
          <a:lstStyle/>
          <a:p>
            <a:fld id="{A1B6461E-CE2C-ED40-9371-61A5ED75D982}" type="slidenum">
              <a:rPr lang="en-BR" smtClean="0"/>
              <a:t>9</a:t>
            </a:fld>
            <a:endParaRPr lang="en-BR"/>
          </a:p>
        </p:txBody>
      </p:sp>
    </p:spTree>
    <p:extLst>
      <p:ext uri="{BB962C8B-B14F-4D97-AF65-F5344CB8AC3E}">
        <p14:creationId xmlns:p14="http://schemas.microsoft.com/office/powerpoint/2010/main" val="174692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BR" dirty="0"/>
          </a:p>
        </p:txBody>
      </p:sp>
      <p:sp>
        <p:nvSpPr>
          <p:cNvPr id="4" name="Slide Number Placeholder 3"/>
          <p:cNvSpPr>
            <a:spLocks noGrp="1"/>
          </p:cNvSpPr>
          <p:nvPr>
            <p:ph type="sldNum" sz="quarter" idx="5"/>
          </p:nvPr>
        </p:nvSpPr>
        <p:spPr/>
        <p:txBody>
          <a:bodyPr/>
          <a:lstStyle/>
          <a:p>
            <a:fld id="{A1B6461E-CE2C-ED40-9371-61A5ED75D982}" type="slidenum">
              <a:rPr lang="en-BR" smtClean="0"/>
              <a:t>10</a:t>
            </a:fld>
            <a:endParaRPr lang="en-BR"/>
          </a:p>
        </p:txBody>
      </p:sp>
    </p:spTree>
    <p:extLst>
      <p:ext uri="{BB962C8B-B14F-4D97-AF65-F5344CB8AC3E}">
        <p14:creationId xmlns:p14="http://schemas.microsoft.com/office/powerpoint/2010/main" val="144923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BR" dirty="0"/>
          </a:p>
        </p:txBody>
      </p:sp>
      <p:sp>
        <p:nvSpPr>
          <p:cNvPr id="4" name="Slide Number Placeholder 3"/>
          <p:cNvSpPr>
            <a:spLocks noGrp="1"/>
          </p:cNvSpPr>
          <p:nvPr>
            <p:ph type="sldNum" sz="quarter" idx="5"/>
          </p:nvPr>
        </p:nvSpPr>
        <p:spPr/>
        <p:txBody>
          <a:bodyPr/>
          <a:lstStyle/>
          <a:p>
            <a:fld id="{A1B6461E-CE2C-ED40-9371-61A5ED75D982}" type="slidenum">
              <a:rPr lang="en-BR" smtClean="0"/>
              <a:t>11</a:t>
            </a:fld>
            <a:endParaRPr lang="en-BR"/>
          </a:p>
        </p:txBody>
      </p:sp>
    </p:spTree>
    <p:extLst>
      <p:ext uri="{BB962C8B-B14F-4D97-AF65-F5344CB8AC3E}">
        <p14:creationId xmlns:p14="http://schemas.microsoft.com/office/powerpoint/2010/main" val="3256366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BR" dirty="0"/>
          </a:p>
        </p:txBody>
      </p:sp>
      <p:sp>
        <p:nvSpPr>
          <p:cNvPr id="4" name="Slide Number Placeholder 3"/>
          <p:cNvSpPr>
            <a:spLocks noGrp="1"/>
          </p:cNvSpPr>
          <p:nvPr>
            <p:ph type="sldNum" sz="quarter" idx="5"/>
          </p:nvPr>
        </p:nvSpPr>
        <p:spPr/>
        <p:txBody>
          <a:bodyPr/>
          <a:lstStyle/>
          <a:p>
            <a:fld id="{A1B6461E-CE2C-ED40-9371-61A5ED75D982}" type="slidenum">
              <a:rPr lang="en-BR" smtClean="0"/>
              <a:t>12</a:t>
            </a:fld>
            <a:endParaRPr lang="en-BR"/>
          </a:p>
        </p:txBody>
      </p:sp>
    </p:spTree>
    <p:extLst>
      <p:ext uri="{BB962C8B-B14F-4D97-AF65-F5344CB8AC3E}">
        <p14:creationId xmlns:p14="http://schemas.microsoft.com/office/powerpoint/2010/main" val="2723530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BR" dirty="0"/>
          </a:p>
        </p:txBody>
      </p:sp>
      <p:sp>
        <p:nvSpPr>
          <p:cNvPr id="4" name="Slide Number Placeholder 3"/>
          <p:cNvSpPr>
            <a:spLocks noGrp="1"/>
          </p:cNvSpPr>
          <p:nvPr>
            <p:ph type="sldNum" sz="quarter" idx="5"/>
          </p:nvPr>
        </p:nvSpPr>
        <p:spPr/>
        <p:txBody>
          <a:bodyPr/>
          <a:lstStyle/>
          <a:p>
            <a:fld id="{A1B6461E-CE2C-ED40-9371-61A5ED75D982}" type="slidenum">
              <a:rPr lang="en-BR" smtClean="0"/>
              <a:t>13</a:t>
            </a:fld>
            <a:endParaRPr lang="en-BR"/>
          </a:p>
        </p:txBody>
      </p:sp>
    </p:spTree>
    <p:extLst>
      <p:ext uri="{BB962C8B-B14F-4D97-AF65-F5344CB8AC3E}">
        <p14:creationId xmlns:p14="http://schemas.microsoft.com/office/powerpoint/2010/main" val="169965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5/5/2021</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957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5/5/2021</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7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5/5/2021</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50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5/5/2021</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00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5/5/2021</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24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5/5/2021</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83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5/5/2021</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20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5/5/2021</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5/5/2021</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429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5/5/2021</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22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5/5/2021</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23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5/5/2021</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404526894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8" r:id="rId6"/>
    <p:sldLayoutId id="2147483793" r:id="rId7"/>
    <p:sldLayoutId id="2147483794" r:id="rId8"/>
    <p:sldLayoutId id="2147483795" r:id="rId9"/>
    <p:sldLayoutId id="2147483797" r:id="rId10"/>
    <p:sldLayoutId id="2147483796"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gif"/></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 name="Rectangle 60">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97C387-A4FD-F04E-A796-7986A91AF2E0}"/>
              </a:ext>
            </a:extLst>
          </p:cNvPr>
          <p:cNvSpPr>
            <a:spLocks noGrp="1"/>
          </p:cNvSpPr>
          <p:nvPr>
            <p:ph type="ctrTitle"/>
          </p:nvPr>
        </p:nvSpPr>
        <p:spPr>
          <a:xfrm>
            <a:off x="860742" y="1124988"/>
            <a:ext cx="4425962" cy="2387600"/>
          </a:xfrm>
        </p:spPr>
        <p:txBody>
          <a:bodyPr>
            <a:normAutofit/>
          </a:bodyPr>
          <a:lstStyle/>
          <a:p>
            <a:pPr algn="l"/>
            <a:r>
              <a:rPr lang="en-BR" dirty="0"/>
              <a:t>Music Honour</a:t>
            </a:r>
          </a:p>
        </p:txBody>
      </p:sp>
      <p:sp>
        <p:nvSpPr>
          <p:cNvPr id="3" name="Subtitle 2">
            <a:extLst>
              <a:ext uri="{FF2B5EF4-FFF2-40B4-BE49-F238E27FC236}">
                <a16:creationId xmlns:a16="http://schemas.microsoft.com/office/drawing/2014/main" id="{6D392438-8D09-6C44-AFCF-908963BCB6F6}"/>
              </a:ext>
            </a:extLst>
          </p:cNvPr>
          <p:cNvSpPr>
            <a:spLocks noGrp="1"/>
          </p:cNvSpPr>
          <p:nvPr>
            <p:ph type="subTitle" idx="1"/>
          </p:nvPr>
        </p:nvSpPr>
        <p:spPr>
          <a:xfrm>
            <a:off x="860742" y="3633691"/>
            <a:ext cx="4425962" cy="1655762"/>
          </a:xfrm>
        </p:spPr>
        <p:txBody>
          <a:bodyPr>
            <a:normAutofit/>
          </a:bodyPr>
          <a:lstStyle/>
          <a:p>
            <a:pPr algn="l"/>
            <a:r>
              <a:rPr lang="en-BR"/>
              <a:t>Pathfinder</a:t>
            </a:r>
          </a:p>
        </p:txBody>
      </p:sp>
      <p:pic>
        <p:nvPicPr>
          <p:cNvPr id="4" name="Picture 3" descr="Music sheet">
            <a:extLst>
              <a:ext uri="{FF2B5EF4-FFF2-40B4-BE49-F238E27FC236}">
                <a16:creationId xmlns:a16="http://schemas.microsoft.com/office/drawing/2014/main" id="{D16E88C0-9529-4FA8-83E5-2C0B11377969}"/>
              </a:ext>
            </a:extLst>
          </p:cNvPr>
          <p:cNvPicPr>
            <a:picLocks noChangeAspect="1"/>
          </p:cNvPicPr>
          <p:nvPr/>
        </p:nvPicPr>
        <p:blipFill rotWithShape="1">
          <a:blip r:embed="rId2"/>
          <a:srcRect r="37140" b="-2"/>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
        <p:nvSpPr>
          <p:cNvPr id="65"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5" name="Picture 94" descr="A picture containing toy, doll, vector graphics&#10;&#10;Description automatically generated">
            <a:extLst>
              <a:ext uri="{FF2B5EF4-FFF2-40B4-BE49-F238E27FC236}">
                <a16:creationId xmlns:a16="http://schemas.microsoft.com/office/drawing/2014/main" id="{238646EE-481D-814F-A79E-CED441D3F662}"/>
              </a:ext>
            </a:extLst>
          </p:cNvPr>
          <p:cNvPicPr>
            <a:picLocks noChangeAspect="1"/>
          </p:cNvPicPr>
          <p:nvPr/>
        </p:nvPicPr>
        <p:blipFill>
          <a:blip r:embed="rId3"/>
          <a:stretch>
            <a:fillRect/>
          </a:stretch>
        </p:blipFill>
        <p:spPr>
          <a:xfrm>
            <a:off x="6082575" y="0"/>
            <a:ext cx="4594412" cy="6858000"/>
          </a:xfrm>
          <a:prstGeom prst="rect">
            <a:avLst/>
          </a:prstGeom>
        </p:spPr>
      </p:pic>
    </p:spTree>
    <p:extLst>
      <p:ext uri="{BB962C8B-B14F-4D97-AF65-F5344CB8AC3E}">
        <p14:creationId xmlns:p14="http://schemas.microsoft.com/office/powerpoint/2010/main" val="76668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800" dirty="0">
                <a:solidFill>
                  <a:schemeClr val="tx1"/>
                </a:solidFill>
                <a:latin typeface="Modern Love Caps" pitchFamily="82" charset="0"/>
              </a:rPr>
              <a:t>The Bass Clef</a:t>
            </a:r>
            <a:endParaRPr lang="en-BR" sz="11500" dirty="0">
              <a:solidFill>
                <a:schemeClr val="tx1"/>
              </a:solidFill>
              <a:latin typeface="Modern Love Caps" pitchFamily="82" charset="0"/>
            </a:endParaRPr>
          </a:p>
        </p:txBody>
      </p:sp>
      <p:pic>
        <p:nvPicPr>
          <p:cNvPr id="14" name="Picture 13" descr="A picture containing indoor, person, doll, window&#10;&#10;Description automatically generated">
            <a:extLst>
              <a:ext uri="{FF2B5EF4-FFF2-40B4-BE49-F238E27FC236}">
                <a16:creationId xmlns:a16="http://schemas.microsoft.com/office/drawing/2014/main" id="{0E7AD3B6-8A81-E740-BCFF-32AF06F1F18C}"/>
              </a:ext>
            </a:extLst>
          </p:cNvPr>
          <p:cNvPicPr>
            <a:picLocks noChangeAspect="1"/>
          </p:cNvPicPr>
          <p:nvPr/>
        </p:nvPicPr>
        <p:blipFill>
          <a:blip r:embed="rId3"/>
          <a:stretch>
            <a:fillRect/>
          </a:stretch>
        </p:blipFill>
        <p:spPr>
          <a:xfrm>
            <a:off x="673797" y="2523744"/>
            <a:ext cx="1200688" cy="4104916"/>
          </a:xfrm>
          <a:prstGeom prst="rect">
            <a:avLst/>
          </a:prstGeom>
        </p:spPr>
      </p:pic>
      <p:sp>
        <p:nvSpPr>
          <p:cNvPr id="25" name="Rounded Rectangular Callout 11">
            <a:extLst>
              <a:ext uri="{FF2B5EF4-FFF2-40B4-BE49-F238E27FC236}">
                <a16:creationId xmlns:a16="http://schemas.microsoft.com/office/drawing/2014/main" id="{F0A02328-EB9D-E144-9BB5-3FFBBF48D8C8}"/>
              </a:ext>
            </a:extLst>
          </p:cNvPr>
          <p:cNvSpPr/>
          <p:nvPr/>
        </p:nvSpPr>
        <p:spPr>
          <a:xfrm>
            <a:off x="1667256" y="1440863"/>
            <a:ext cx="6690360" cy="2165761"/>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7" name="TextBox 26">
            <a:extLst>
              <a:ext uri="{FF2B5EF4-FFF2-40B4-BE49-F238E27FC236}">
                <a16:creationId xmlns:a16="http://schemas.microsoft.com/office/drawing/2014/main" id="{DD747908-3FCE-1247-A4E7-2CB0B8B0E8FB}"/>
              </a:ext>
            </a:extLst>
          </p:cNvPr>
          <p:cNvSpPr txBox="1"/>
          <p:nvPr/>
        </p:nvSpPr>
        <p:spPr>
          <a:xfrm>
            <a:off x="1760220" y="1584680"/>
            <a:ext cx="6597396" cy="1200329"/>
          </a:xfrm>
          <a:prstGeom prst="rect">
            <a:avLst/>
          </a:prstGeom>
          <a:noFill/>
        </p:spPr>
        <p:txBody>
          <a:bodyPr wrap="square" rtlCol="0">
            <a:spAutoFit/>
          </a:bodyPr>
          <a:lstStyle/>
          <a:p>
            <a:r>
              <a:rPr lang="en-US" dirty="0"/>
              <a:t>A bass clef symbol tells you that the second line from the top (the one bracketed by the symbol's dots) is F. The notes are still arranged in ascending order, but they are all in different places than they were in treble clef. </a:t>
            </a:r>
          </a:p>
        </p:txBody>
      </p:sp>
      <p:pic>
        <p:nvPicPr>
          <p:cNvPr id="3" name="Picture 2">
            <a:extLst>
              <a:ext uri="{FF2B5EF4-FFF2-40B4-BE49-F238E27FC236}">
                <a16:creationId xmlns:a16="http://schemas.microsoft.com/office/drawing/2014/main" id="{A9E4EB99-FF93-B945-9BA3-A39BDD54EE91}"/>
              </a:ext>
            </a:extLst>
          </p:cNvPr>
          <p:cNvPicPr>
            <a:picLocks noChangeAspect="1"/>
          </p:cNvPicPr>
          <p:nvPr/>
        </p:nvPicPr>
        <p:blipFill>
          <a:blip r:embed="rId4"/>
          <a:stretch>
            <a:fillRect/>
          </a:stretch>
        </p:blipFill>
        <p:spPr>
          <a:xfrm>
            <a:off x="2118091" y="3432835"/>
            <a:ext cx="8927861" cy="3028947"/>
          </a:xfrm>
          <a:prstGeom prst="rect">
            <a:avLst/>
          </a:prstGeom>
          <a:ln>
            <a:solidFill>
              <a:schemeClr val="tx1"/>
            </a:solidFill>
          </a:ln>
        </p:spPr>
      </p:pic>
    </p:spTree>
    <p:extLst>
      <p:ext uri="{BB962C8B-B14F-4D97-AF65-F5344CB8AC3E}">
        <p14:creationId xmlns:p14="http://schemas.microsoft.com/office/powerpoint/2010/main" val="165001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200" dirty="0">
                <a:solidFill>
                  <a:schemeClr val="tx1"/>
                </a:solidFill>
                <a:latin typeface="Modern Love Caps" pitchFamily="82" charset="0"/>
              </a:rPr>
              <a:t>Memorizing the Notes in Bass and Treble Clef </a:t>
            </a:r>
            <a:endParaRPr lang="en-US" sz="7200" dirty="0">
              <a:solidFill>
                <a:schemeClr val="tx1"/>
              </a:solidFill>
              <a:latin typeface="Modern Love Caps" pitchFamily="82" charset="0"/>
            </a:endParaRPr>
          </a:p>
        </p:txBody>
      </p:sp>
      <p:sp>
        <p:nvSpPr>
          <p:cNvPr id="25" name="Rounded Rectangular Callout 11">
            <a:extLst>
              <a:ext uri="{FF2B5EF4-FFF2-40B4-BE49-F238E27FC236}">
                <a16:creationId xmlns:a16="http://schemas.microsoft.com/office/drawing/2014/main" id="{F0A02328-EB9D-E144-9BB5-3FFBBF48D8C8}"/>
              </a:ext>
            </a:extLst>
          </p:cNvPr>
          <p:cNvSpPr/>
          <p:nvPr/>
        </p:nvSpPr>
        <p:spPr>
          <a:xfrm flipH="1">
            <a:off x="3217910" y="1368853"/>
            <a:ext cx="6692057" cy="1849180"/>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7" name="TextBox 26">
            <a:extLst>
              <a:ext uri="{FF2B5EF4-FFF2-40B4-BE49-F238E27FC236}">
                <a16:creationId xmlns:a16="http://schemas.microsoft.com/office/drawing/2014/main" id="{DD747908-3FCE-1247-A4E7-2CB0B8B0E8FB}"/>
              </a:ext>
            </a:extLst>
          </p:cNvPr>
          <p:cNvSpPr txBox="1"/>
          <p:nvPr/>
        </p:nvSpPr>
        <p:spPr>
          <a:xfrm>
            <a:off x="3464051" y="1507990"/>
            <a:ext cx="6597396" cy="1200329"/>
          </a:xfrm>
          <a:prstGeom prst="rect">
            <a:avLst/>
          </a:prstGeom>
          <a:noFill/>
        </p:spPr>
        <p:txBody>
          <a:bodyPr wrap="square" rtlCol="0">
            <a:spAutoFit/>
          </a:bodyPr>
          <a:lstStyle/>
          <a:p>
            <a:r>
              <a:rPr lang="en-US" dirty="0"/>
              <a:t>One of the first steps in learning to read music in a particular clef is memorizing where the notes are. Many students prefer to memorize the notes and spaces separately. Here are some of the most popular mnemonics used. </a:t>
            </a:r>
          </a:p>
        </p:txBody>
      </p:sp>
      <p:pic>
        <p:nvPicPr>
          <p:cNvPr id="4" name="Picture 3" descr="A picture containing toy, doll&#10;&#10;Description automatically generated">
            <a:extLst>
              <a:ext uri="{FF2B5EF4-FFF2-40B4-BE49-F238E27FC236}">
                <a16:creationId xmlns:a16="http://schemas.microsoft.com/office/drawing/2014/main" id="{D64DD923-7D71-FF4F-9749-D0A80126964A}"/>
              </a:ext>
            </a:extLst>
          </p:cNvPr>
          <p:cNvPicPr>
            <a:picLocks noChangeAspect="1"/>
          </p:cNvPicPr>
          <p:nvPr/>
        </p:nvPicPr>
        <p:blipFill>
          <a:blip r:embed="rId3"/>
          <a:stretch>
            <a:fillRect/>
          </a:stretch>
        </p:blipFill>
        <p:spPr>
          <a:xfrm flipH="1">
            <a:off x="8497333" y="1941021"/>
            <a:ext cx="3329465" cy="4789259"/>
          </a:xfrm>
          <a:prstGeom prst="rect">
            <a:avLst/>
          </a:prstGeom>
        </p:spPr>
      </p:pic>
      <p:pic>
        <p:nvPicPr>
          <p:cNvPr id="5" name="Picture 4">
            <a:extLst>
              <a:ext uri="{FF2B5EF4-FFF2-40B4-BE49-F238E27FC236}">
                <a16:creationId xmlns:a16="http://schemas.microsoft.com/office/drawing/2014/main" id="{5042D4BC-16C5-CB40-8061-C6D1C2109473}"/>
              </a:ext>
            </a:extLst>
          </p:cNvPr>
          <p:cNvPicPr>
            <a:picLocks noChangeAspect="1"/>
          </p:cNvPicPr>
          <p:nvPr/>
        </p:nvPicPr>
        <p:blipFill>
          <a:blip r:embed="rId4"/>
          <a:stretch>
            <a:fillRect/>
          </a:stretch>
        </p:blipFill>
        <p:spPr>
          <a:xfrm>
            <a:off x="3000590" y="3245670"/>
            <a:ext cx="4978400" cy="1600200"/>
          </a:xfrm>
          <a:prstGeom prst="rect">
            <a:avLst/>
          </a:prstGeom>
        </p:spPr>
      </p:pic>
      <p:pic>
        <p:nvPicPr>
          <p:cNvPr id="7" name="Picture 6">
            <a:extLst>
              <a:ext uri="{FF2B5EF4-FFF2-40B4-BE49-F238E27FC236}">
                <a16:creationId xmlns:a16="http://schemas.microsoft.com/office/drawing/2014/main" id="{341F5CD8-CED1-6F49-B52D-00ACE40AF62F}"/>
              </a:ext>
            </a:extLst>
          </p:cNvPr>
          <p:cNvPicPr>
            <a:picLocks noChangeAspect="1"/>
          </p:cNvPicPr>
          <p:nvPr/>
        </p:nvPicPr>
        <p:blipFill>
          <a:blip r:embed="rId5"/>
          <a:stretch>
            <a:fillRect/>
          </a:stretch>
        </p:blipFill>
        <p:spPr>
          <a:xfrm>
            <a:off x="2942004" y="4845870"/>
            <a:ext cx="4775200" cy="1435100"/>
          </a:xfrm>
          <a:prstGeom prst="rect">
            <a:avLst/>
          </a:prstGeom>
        </p:spPr>
      </p:pic>
    </p:spTree>
    <p:extLst>
      <p:ext uri="{BB962C8B-B14F-4D97-AF65-F5344CB8AC3E}">
        <p14:creationId xmlns:p14="http://schemas.microsoft.com/office/powerpoint/2010/main" val="136671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200" dirty="0">
                <a:solidFill>
                  <a:schemeClr val="tx1"/>
                </a:solidFill>
                <a:latin typeface="Modern Love Caps" pitchFamily="82" charset="0"/>
              </a:rPr>
              <a:t>Memorizing the Notes in Bass and Treble Clef </a:t>
            </a:r>
            <a:endParaRPr lang="en-US" sz="7200" dirty="0">
              <a:solidFill>
                <a:schemeClr val="tx1"/>
              </a:solidFill>
              <a:latin typeface="Modern Love Caps" pitchFamily="82" charset="0"/>
            </a:endParaRPr>
          </a:p>
        </p:txBody>
      </p:sp>
      <p:sp>
        <p:nvSpPr>
          <p:cNvPr id="25" name="Rounded Rectangular Callout 11">
            <a:extLst>
              <a:ext uri="{FF2B5EF4-FFF2-40B4-BE49-F238E27FC236}">
                <a16:creationId xmlns:a16="http://schemas.microsoft.com/office/drawing/2014/main" id="{F0A02328-EB9D-E144-9BB5-3FFBBF48D8C8}"/>
              </a:ext>
            </a:extLst>
          </p:cNvPr>
          <p:cNvSpPr/>
          <p:nvPr/>
        </p:nvSpPr>
        <p:spPr>
          <a:xfrm flipH="1">
            <a:off x="3217910" y="1368853"/>
            <a:ext cx="6692057" cy="1849180"/>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7" name="TextBox 26">
            <a:extLst>
              <a:ext uri="{FF2B5EF4-FFF2-40B4-BE49-F238E27FC236}">
                <a16:creationId xmlns:a16="http://schemas.microsoft.com/office/drawing/2014/main" id="{DD747908-3FCE-1247-A4E7-2CB0B8B0E8FB}"/>
              </a:ext>
            </a:extLst>
          </p:cNvPr>
          <p:cNvSpPr txBox="1"/>
          <p:nvPr/>
        </p:nvSpPr>
        <p:spPr>
          <a:xfrm>
            <a:off x="3464051" y="1507990"/>
            <a:ext cx="6597396" cy="1200329"/>
          </a:xfrm>
          <a:prstGeom prst="rect">
            <a:avLst/>
          </a:prstGeom>
          <a:noFill/>
        </p:spPr>
        <p:txBody>
          <a:bodyPr wrap="square" rtlCol="0">
            <a:spAutoFit/>
          </a:bodyPr>
          <a:lstStyle/>
          <a:p>
            <a:r>
              <a:rPr lang="en-US" dirty="0"/>
              <a:t>One of the first steps in learning to read music in a particular clef is memorizing where the notes are. Many students prefer to memorize the notes and spaces separately. Here are some of the most popular mnemonics used. </a:t>
            </a:r>
          </a:p>
        </p:txBody>
      </p:sp>
      <p:pic>
        <p:nvPicPr>
          <p:cNvPr id="4" name="Picture 3" descr="A picture containing toy, doll&#10;&#10;Description automatically generated">
            <a:extLst>
              <a:ext uri="{FF2B5EF4-FFF2-40B4-BE49-F238E27FC236}">
                <a16:creationId xmlns:a16="http://schemas.microsoft.com/office/drawing/2014/main" id="{D64DD923-7D71-FF4F-9749-D0A80126964A}"/>
              </a:ext>
            </a:extLst>
          </p:cNvPr>
          <p:cNvPicPr>
            <a:picLocks noChangeAspect="1"/>
          </p:cNvPicPr>
          <p:nvPr/>
        </p:nvPicPr>
        <p:blipFill>
          <a:blip r:embed="rId3"/>
          <a:stretch>
            <a:fillRect/>
          </a:stretch>
        </p:blipFill>
        <p:spPr>
          <a:xfrm flipH="1">
            <a:off x="8497333" y="1941021"/>
            <a:ext cx="3329465" cy="4789259"/>
          </a:xfrm>
          <a:prstGeom prst="rect">
            <a:avLst/>
          </a:prstGeom>
        </p:spPr>
      </p:pic>
      <p:pic>
        <p:nvPicPr>
          <p:cNvPr id="9" name="Picture 8">
            <a:extLst>
              <a:ext uri="{FF2B5EF4-FFF2-40B4-BE49-F238E27FC236}">
                <a16:creationId xmlns:a16="http://schemas.microsoft.com/office/drawing/2014/main" id="{73C6A48F-5805-174F-9DF5-215EAF81275F}"/>
              </a:ext>
            </a:extLst>
          </p:cNvPr>
          <p:cNvPicPr>
            <a:picLocks noChangeAspect="1"/>
          </p:cNvPicPr>
          <p:nvPr/>
        </p:nvPicPr>
        <p:blipFill>
          <a:blip r:embed="rId4"/>
          <a:stretch>
            <a:fillRect/>
          </a:stretch>
        </p:blipFill>
        <p:spPr>
          <a:xfrm>
            <a:off x="2883550" y="3218033"/>
            <a:ext cx="5016500" cy="1524000"/>
          </a:xfrm>
          <a:prstGeom prst="rect">
            <a:avLst/>
          </a:prstGeom>
        </p:spPr>
      </p:pic>
      <p:pic>
        <p:nvPicPr>
          <p:cNvPr id="10" name="Picture 9">
            <a:extLst>
              <a:ext uri="{FF2B5EF4-FFF2-40B4-BE49-F238E27FC236}">
                <a16:creationId xmlns:a16="http://schemas.microsoft.com/office/drawing/2014/main" id="{07F41001-93C3-154C-95BA-46B0BE6E32CA}"/>
              </a:ext>
            </a:extLst>
          </p:cNvPr>
          <p:cNvPicPr>
            <a:picLocks noChangeAspect="1"/>
          </p:cNvPicPr>
          <p:nvPr/>
        </p:nvPicPr>
        <p:blipFill>
          <a:blip r:embed="rId5"/>
          <a:stretch>
            <a:fillRect/>
          </a:stretch>
        </p:blipFill>
        <p:spPr>
          <a:xfrm>
            <a:off x="2883550" y="4887879"/>
            <a:ext cx="5143500" cy="1524000"/>
          </a:xfrm>
          <a:prstGeom prst="rect">
            <a:avLst/>
          </a:prstGeom>
        </p:spPr>
      </p:pic>
    </p:spTree>
    <p:extLst>
      <p:ext uri="{BB962C8B-B14F-4D97-AF65-F5344CB8AC3E}">
        <p14:creationId xmlns:p14="http://schemas.microsoft.com/office/powerpoint/2010/main" val="362849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ular Callout 11">
            <a:extLst>
              <a:ext uri="{FF2B5EF4-FFF2-40B4-BE49-F238E27FC236}">
                <a16:creationId xmlns:a16="http://schemas.microsoft.com/office/drawing/2014/main" id="{61E46B61-3268-3545-BC7A-2832DB7BDFB7}"/>
              </a:ext>
            </a:extLst>
          </p:cNvPr>
          <p:cNvSpPr/>
          <p:nvPr/>
        </p:nvSpPr>
        <p:spPr>
          <a:xfrm>
            <a:off x="1508757" y="1450007"/>
            <a:ext cx="7549403" cy="1841834"/>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492128"/>
              <a:gd name="connsiteX1" fmla="*/ 245344 w 5032248"/>
              <a:gd name="connsiteY1" fmla="*/ 0 h 1492128"/>
              <a:gd name="connsiteX2" fmla="*/ 838708 w 5032248"/>
              <a:gd name="connsiteY2" fmla="*/ 0 h 1492128"/>
              <a:gd name="connsiteX3" fmla="*/ 838708 w 5032248"/>
              <a:gd name="connsiteY3" fmla="*/ 0 h 1492128"/>
              <a:gd name="connsiteX4" fmla="*/ 2096770 w 5032248"/>
              <a:gd name="connsiteY4" fmla="*/ 0 h 1492128"/>
              <a:gd name="connsiteX5" fmla="*/ 4786904 w 5032248"/>
              <a:gd name="connsiteY5" fmla="*/ 0 h 1492128"/>
              <a:gd name="connsiteX6" fmla="*/ 5032248 w 5032248"/>
              <a:gd name="connsiteY6" fmla="*/ 245344 h 1492128"/>
              <a:gd name="connsiteX7" fmla="*/ 5032248 w 5032248"/>
              <a:gd name="connsiteY7" fmla="*/ 858688 h 1492128"/>
              <a:gd name="connsiteX8" fmla="*/ 5032248 w 5032248"/>
              <a:gd name="connsiteY8" fmla="*/ 858688 h 1492128"/>
              <a:gd name="connsiteX9" fmla="*/ 5032248 w 5032248"/>
              <a:gd name="connsiteY9" fmla="*/ 1226697 h 1492128"/>
              <a:gd name="connsiteX10" fmla="*/ 5032248 w 5032248"/>
              <a:gd name="connsiteY10" fmla="*/ 1226692 h 1492128"/>
              <a:gd name="connsiteX11" fmla="*/ 4786904 w 5032248"/>
              <a:gd name="connsiteY11" fmla="*/ 1472036 h 1492128"/>
              <a:gd name="connsiteX12" fmla="*/ 542290 w 5032248"/>
              <a:gd name="connsiteY12" fmla="*/ 1490324 h 1492128"/>
              <a:gd name="connsiteX13" fmla="*/ 352301 w 5032248"/>
              <a:gd name="connsiteY13" fmla="*/ 1492128 h 1492128"/>
              <a:gd name="connsiteX14" fmla="*/ 271780 w 5032248"/>
              <a:gd name="connsiteY14" fmla="*/ 1472036 h 1492128"/>
              <a:gd name="connsiteX15" fmla="*/ 245344 w 5032248"/>
              <a:gd name="connsiteY15" fmla="*/ 1472036 h 1492128"/>
              <a:gd name="connsiteX16" fmla="*/ 0 w 5032248"/>
              <a:gd name="connsiteY16" fmla="*/ 1226692 h 1492128"/>
              <a:gd name="connsiteX17" fmla="*/ 0 w 5032248"/>
              <a:gd name="connsiteY17" fmla="*/ 1226697 h 1492128"/>
              <a:gd name="connsiteX18" fmla="*/ 0 w 5032248"/>
              <a:gd name="connsiteY18" fmla="*/ 858688 h 1492128"/>
              <a:gd name="connsiteX19" fmla="*/ 0 w 5032248"/>
              <a:gd name="connsiteY19" fmla="*/ 858688 h 1492128"/>
              <a:gd name="connsiteX20" fmla="*/ 0 w 5032248"/>
              <a:gd name="connsiteY20" fmla="*/ 245344 h 1492128"/>
              <a:gd name="connsiteX0" fmla="*/ 140921 w 5173169"/>
              <a:gd name="connsiteY0" fmla="*/ 245344 h 1492128"/>
              <a:gd name="connsiteX1" fmla="*/ 386265 w 5173169"/>
              <a:gd name="connsiteY1" fmla="*/ 0 h 1492128"/>
              <a:gd name="connsiteX2" fmla="*/ 979629 w 5173169"/>
              <a:gd name="connsiteY2" fmla="*/ 0 h 1492128"/>
              <a:gd name="connsiteX3" fmla="*/ 979629 w 5173169"/>
              <a:gd name="connsiteY3" fmla="*/ 0 h 1492128"/>
              <a:gd name="connsiteX4" fmla="*/ 2237691 w 5173169"/>
              <a:gd name="connsiteY4" fmla="*/ 0 h 1492128"/>
              <a:gd name="connsiteX5" fmla="*/ 4927825 w 5173169"/>
              <a:gd name="connsiteY5" fmla="*/ 0 h 1492128"/>
              <a:gd name="connsiteX6" fmla="*/ 5173169 w 5173169"/>
              <a:gd name="connsiteY6" fmla="*/ 245344 h 1492128"/>
              <a:gd name="connsiteX7" fmla="*/ 5173169 w 5173169"/>
              <a:gd name="connsiteY7" fmla="*/ 858688 h 1492128"/>
              <a:gd name="connsiteX8" fmla="*/ 5173169 w 5173169"/>
              <a:gd name="connsiteY8" fmla="*/ 858688 h 1492128"/>
              <a:gd name="connsiteX9" fmla="*/ 5173169 w 5173169"/>
              <a:gd name="connsiteY9" fmla="*/ 1226697 h 1492128"/>
              <a:gd name="connsiteX10" fmla="*/ 5173169 w 5173169"/>
              <a:gd name="connsiteY10" fmla="*/ 1226692 h 1492128"/>
              <a:gd name="connsiteX11" fmla="*/ 4927825 w 5173169"/>
              <a:gd name="connsiteY11" fmla="*/ 1472036 h 1492128"/>
              <a:gd name="connsiteX12" fmla="*/ 683211 w 5173169"/>
              <a:gd name="connsiteY12" fmla="*/ 1490324 h 1492128"/>
              <a:gd name="connsiteX13" fmla="*/ 493222 w 5173169"/>
              <a:gd name="connsiteY13" fmla="*/ 1492128 h 1492128"/>
              <a:gd name="connsiteX14" fmla="*/ 412701 w 5173169"/>
              <a:gd name="connsiteY14" fmla="*/ 1472036 h 1492128"/>
              <a:gd name="connsiteX15" fmla="*/ 386265 w 5173169"/>
              <a:gd name="connsiteY15" fmla="*/ 1472036 h 1492128"/>
              <a:gd name="connsiteX16" fmla="*/ 140921 w 5173169"/>
              <a:gd name="connsiteY16" fmla="*/ 1226692 h 1492128"/>
              <a:gd name="connsiteX17" fmla="*/ 140921 w 5173169"/>
              <a:gd name="connsiteY17" fmla="*/ 1226697 h 1492128"/>
              <a:gd name="connsiteX18" fmla="*/ 140921 w 5173169"/>
              <a:gd name="connsiteY18" fmla="*/ 858688 h 1492128"/>
              <a:gd name="connsiteX19" fmla="*/ 0 w 5173169"/>
              <a:gd name="connsiteY19" fmla="*/ 895727 h 1492128"/>
              <a:gd name="connsiteX20" fmla="*/ 140921 w 5173169"/>
              <a:gd name="connsiteY20" fmla="*/ 245344 h 1492128"/>
              <a:gd name="connsiteX0" fmla="*/ 140921 w 5173169"/>
              <a:gd name="connsiteY0" fmla="*/ 556474 h 1492128"/>
              <a:gd name="connsiteX1" fmla="*/ 386265 w 5173169"/>
              <a:gd name="connsiteY1" fmla="*/ 0 h 1492128"/>
              <a:gd name="connsiteX2" fmla="*/ 979629 w 5173169"/>
              <a:gd name="connsiteY2" fmla="*/ 0 h 1492128"/>
              <a:gd name="connsiteX3" fmla="*/ 979629 w 5173169"/>
              <a:gd name="connsiteY3" fmla="*/ 0 h 1492128"/>
              <a:gd name="connsiteX4" fmla="*/ 2237691 w 5173169"/>
              <a:gd name="connsiteY4" fmla="*/ 0 h 1492128"/>
              <a:gd name="connsiteX5" fmla="*/ 4927825 w 5173169"/>
              <a:gd name="connsiteY5" fmla="*/ 0 h 1492128"/>
              <a:gd name="connsiteX6" fmla="*/ 5173169 w 5173169"/>
              <a:gd name="connsiteY6" fmla="*/ 245344 h 1492128"/>
              <a:gd name="connsiteX7" fmla="*/ 5173169 w 5173169"/>
              <a:gd name="connsiteY7" fmla="*/ 858688 h 1492128"/>
              <a:gd name="connsiteX8" fmla="*/ 5173169 w 5173169"/>
              <a:gd name="connsiteY8" fmla="*/ 858688 h 1492128"/>
              <a:gd name="connsiteX9" fmla="*/ 5173169 w 5173169"/>
              <a:gd name="connsiteY9" fmla="*/ 1226697 h 1492128"/>
              <a:gd name="connsiteX10" fmla="*/ 5173169 w 5173169"/>
              <a:gd name="connsiteY10" fmla="*/ 1226692 h 1492128"/>
              <a:gd name="connsiteX11" fmla="*/ 4927825 w 5173169"/>
              <a:gd name="connsiteY11" fmla="*/ 1472036 h 1492128"/>
              <a:gd name="connsiteX12" fmla="*/ 683211 w 5173169"/>
              <a:gd name="connsiteY12" fmla="*/ 1490324 h 1492128"/>
              <a:gd name="connsiteX13" fmla="*/ 493222 w 5173169"/>
              <a:gd name="connsiteY13" fmla="*/ 1492128 h 1492128"/>
              <a:gd name="connsiteX14" fmla="*/ 412701 w 5173169"/>
              <a:gd name="connsiteY14" fmla="*/ 1472036 h 1492128"/>
              <a:gd name="connsiteX15" fmla="*/ 386265 w 5173169"/>
              <a:gd name="connsiteY15" fmla="*/ 1472036 h 1492128"/>
              <a:gd name="connsiteX16" fmla="*/ 140921 w 5173169"/>
              <a:gd name="connsiteY16" fmla="*/ 1226692 h 1492128"/>
              <a:gd name="connsiteX17" fmla="*/ 140921 w 5173169"/>
              <a:gd name="connsiteY17" fmla="*/ 1226697 h 1492128"/>
              <a:gd name="connsiteX18" fmla="*/ 140921 w 5173169"/>
              <a:gd name="connsiteY18" fmla="*/ 858688 h 1492128"/>
              <a:gd name="connsiteX19" fmla="*/ 0 w 5173169"/>
              <a:gd name="connsiteY19" fmla="*/ 895727 h 1492128"/>
              <a:gd name="connsiteX20" fmla="*/ 140921 w 5173169"/>
              <a:gd name="connsiteY20" fmla="*/ 556474 h 1492128"/>
              <a:gd name="connsiteX0" fmla="*/ 160138 w 5192386"/>
              <a:gd name="connsiteY0" fmla="*/ 556474 h 1492128"/>
              <a:gd name="connsiteX1" fmla="*/ 405482 w 5192386"/>
              <a:gd name="connsiteY1" fmla="*/ 0 h 1492128"/>
              <a:gd name="connsiteX2" fmla="*/ 998846 w 5192386"/>
              <a:gd name="connsiteY2" fmla="*/ 0 h 1492128"/>
              <a:gd name="connsiteX3" fmla="*/ 998846 w 5192386"/>
              <a:gd name="connsiteY3" fmla="*/ 0 h 1492128"/>
              <a:gd name="connsiteX4" fmla="*/ 2256908 w 5192386"/>
              <a:gd name="connsiteY4" fmla="*/ 0 h 1492128"/>
              <a:gd name="connsiteX5" fmla="*/ 4947042 w 5192386"/>
              <a:gd name="connsiteY5" fmla="*/ 0 h 1492128"/>
              <a:gd name="connsiteX6" fmla="*/ 5192386 w 5192386"/>
              <a:gd name="connsiteY6" fmla="*/ 245344 h 1492128"/>
              <a:gd name="connsiteX7" fmla="*/ 5192386 w 5192386"/>
              <a:gd name="connsiteY7" fmla="*/ 858688 h 1492128"/>
              <a:gd name="connsiteX8" fmla="*/ 5192386 w 5192386"/>
              <a:gd name="connsiteY8" fmla="*/ 858688 h 1492128"/>
              <a:gd name="connsiteX9" fmla="*/ 5192386 w 5192386"/>
              <a:gd name="connsiteY9" fmla="*/ 1226697 h 1492128"/>
              <a:gd name="connsiteX10" fmla="*/ 5192386 w 5192386"/>
              <a:gd name="connsiteY10" fmla="*/ 1226692 h 1492128"/>
              <a:gd name="connsiteX11" fmla="*/ 4947042 w 5192386"/>
              <a:gd name="connsiteY11" fmla="*/ 1472036 h 1492128"/>
              <a:gd name="connsiteX12" fmla="*/ 702428 w 5192386"/>
              <a:gd name="connsiteY12" fmla="*/ 1490324 h 1492128"/>
              <a:gd name="connsiteX13" fmla="*/ 512439 w 5192386"/>
              <a:gd name="connsiteY13" fmla="*/ 1492128 h 1492128"/>
              <a:gd name="connsiteX14" fmla="*/ 431918 w 5192386"/>
              <a:gd name="connsiteY14" fmla="*/ 1472036 h 1492128"/>
              <a:gd name="connsiteX15" fmla="*/ 405482 w 5192386"/>
              <a:gd name="connsiteY15" fmla="*/ 1472036 h 1492128"/>
              <a:gd name="connsiteX16" fmla="*/ 160138 w 5192386"/>
              <a:gd name="connsiteY16" fmla="*/ 1226692 h 1492128"/>
              <a:gd name="connsiteX17" fmla="*/ 160138 w 5192386"/>
              <a:gd name="connsiteY17" fmla="*/ 1226697 h 1492128"/>
              <a:gd name="connsiteX18" fmla="*/ 160138 w 5192386"/>
              <a:gd name="connsiteY18" fmla="*/ 858688 h 1492128"/>
              <a:gd name="connsiteX19" fmla="*/ 0 w 5192386"/>
              <a:gd name="connsiteY19" fmla="*/ 799425 h 1492128"/>
              <a:gd name="connsiteX20" fmla="*/ 160138 w 5192386"/>
              <a:gd name="connsiteY20" fmla="*/ 556474 h 1492128"/>
              <a:gd name="connsiteX0" fmla="*/ 153732 w 5192386"/>
              <a:gd name="connsiteY0" fmla="*/ 704631 h 1492128"/>
              <a:gd name="connsiteX1" fmla="*/ 405482 w 5192386"/>
              <a:gd name="connsiteY1" fmla="*/ 0 h 1492128"/>
              <a:gd name="connsiteX2" fmla="*/ 998846 w 5192386"/>
              <a:gd name="connsiteY2" fmla="*/ 0 h 1492128"/>
              <a:gd name="connsiteX3" fmla="*/ 998846 w 5192386"/>
              <a:gd name="connsiteY3" fmla="*/ 0 h 1492128"/>
              <a:gd name="connsiteX4" fmla="*/ 2256908 w 5192386"/>
              <a:gd name="connsiteY4" fmla="*/ 0 h 1492128"/>
              <a:gd name="connsiteX5" fmla="*/ 4947042 w 5192386"/>
              <a:gd name="connsiteY5" fmla="*/ 0 h 1492128"/>
              <a:gd name="connsiteX6" fmla="*/ 5192386 w 5192386"/>
              <a:gd name="connsiteY6" fmla="*/ 245344 h 1492128"/>
              <a:gd name="connsiteX7" fmla="*/ 5192386 w 5192386"/>
              <a:gd name="connsiteY7" fmla="*/ 858688 h 1492128"/>
              <a:gd name="connsiteX8" fmla="*/ 5192386 w 5192386"/>
              <a:gd name="connsiteY8" fmla="*/ 858688 h 1492128"/>
              <a:gd name="connsiteX9" fmla="*/ 5192386 w 5192386"/>
              <a:gd name="connsiteY9" fmla="*/ 1226697 h 1492128"/>
              <a:gd name="connsiteX10" fmla="*/ 5192386 w 5192386"/>
              <a:gd name="connsiteY10" fmla="*/ 1226692 h 1492128"/>
              <a:gd name="connsiteX11" fmla="*/ 4947042 w 5192386"/>
              <a:gd name="connsiteY11" fmla="*/ 1472036 h 1492128"/>
              <a:gd name="connsiteX12" fmla="*/ 702428 w 5192386"/>
              <a:gd name="connsiteY12" fmla="*/ 1490324 h 1492128"/>
              <a:gd name="connsiteX13" fmla="*/ 512439 w 5192386"/>
              <a:gd name="connsiteY13" fmla="*/ 1492128 h 1492128"/>
              <a:gd name="connsiteX14" fmla="*/ 431918 w 5192386"/>
              <a:gd name="connsiteY14" fmla="*/ 1472036 h 1492128"/>
              <a:gd name="connsiteX15" fmla="*/ 405482 w 5192386"/>
              <a:gd name="connsiteY15" fmla="*/ 1472036 h 1492128"/>
              <a:gd name="connsiteX16" fmla="*/ 160138 w 5192386"/>
              <a:gd name="connsiteY16" fmla="*/ 1226692 h 1492128"/>
              <a:gd name="connsiteX17" fmla="*/ 160138 w 5192386"/>
              <a:gd name="connsiteY17" fmla="*/ 1226697 h 1492128"/>
              <a:gd name="connsiteX18" fmla="*/ 160138 w 5192386"/>
              <a:gd name="connsiteY18" fmla="*/ 858688 h 1492128"/>
              <a:gd name="connsiteX19" fmla="*/ 0 w 5192386"/>
              <a:gd name="connsiteY19" fmla="*/ 799425 h 1492128"/>
              <a:gd name="connsiteX20" fmla="*/ 153732 w 5192386"/>
              <a:gd name="connsiteY20" fmla="*/ 704631 h 1492128"/>
              <a:gd name="connsiteX0" fmla="*/ 198571 w 5237225"/>
              <a:gd name="connsiteY0" fmla="*/ 704631 h 1492128"/>
              <a:gd name="connsiteX1" fmla="*/ 450321 w 5237225"/>
              <a:gd name="connsiteY1" fmla="*/ 0 h 1492128"/>
              <a:gd name="connsiteX2" fmla="*/ 1043685 w 5237225"/>
              <a:gd name="connsiteY2" fmla="*/ 0 h 1492128"/>
              <a:gd name="connsiteX3" fmla="*/ 1043685 w 5237225"/>
              <a:gd name="connsiteY3" fmla="*/ 0 h 1492128"/>
              <a:gd name="connsiteX4" fmla="*/ 2301747 w 5237225"/>
              <a:gd name="connsiteY4" fmla="*/ 0 h 1492128"/>
              <a:gd name="connsiteX5" fmla="*/ 4991881 w 5237225"/>
              <a:gd name="connsiteY5" fmla="*/ 0 h 1492128"/>
              <a:gd name="connsiteX6" fmla="*/ 5237225 w 5237225"/>
              <a:gd name="connsiteY6" fmla="*/ 245344 h 1492128"/>
              <a:gd name="connsiteX7" fmla="*/ 5237225 w 5237225"/>
              <a:gd name="connsiteY7" fmla="*/ 858688 h 1492128"/>
              <a:gd name="connsiteX8" fmla="*/ 5237225 w 5237225"/>
              <a:gd name="connsiteY8" fmla="*/ 858688 h 1492128"/>
              <a:gd name="connsiteX9" fmla="*/ 5237225 w 5237225"/>
              <a:gd name="connsiteY9" fmla="*/ 1226697 h 1492128"/>
              <a:gd name="connsiteX10" fmla="*/ 5237225 w 5237225"/>
              <a:gd name="connsiteY10" fmla="*/ 1226692 h 1492128"/>
              <a:gd name="connsiteX11" fmla="*/ 4991881 w 5237225"/>
              <a:gd name="connsiteY11" fmla="*/ 1472036 h 1492128"/>
              <a:gd name="connsiteX12" fmla="*/ 747267 w 5237225"/>
              <a:gd name="connsiteY12" fmla="*/ 1490324 h 1492128"/>
              <a:gd name="connsiteX13" fmla="*/ 557278 w 5237225"/>
              <a:gd name="connsiteY13" fmla="*/ 1492128 h 1492128"/>
              <a:gd name="connsiteX14" fmla="*/ 476757 w 5237225"/>
              <a:gd name="connsiteY14" fmla="*/ 1472036 h 1492128"/>
              <a:gd name="connsiteX15" fmla="*/ 450321 w 5237225"/>
              <a:gd name="connsiteY15" fmla="*/ 1472036 h 1492128"/>
              <a:gd name="connsiteX16" fmla="*/ 204977 w 5237225"/>
              <a:gd name="connsiteY16" fmla="*/ 1226692 h 1492128"/>
              <a:gd name="connsiteX17" fmla="*/ 204977 w 5237225"/>
              <a:gd name="connsiteY17" fmla="*/ 1226697 h 1492128"/>
              <a:gd name="connsiteX18" fmla="*/ 204977 w 5237225"/>
              <a:gd name="connsiteY18" fmla="*/ 858688 h 1492128"/>
              <a:gd name="connsiteX19" fmla="*/ 0 w 5237225"/>
              <a:gd name="connsiteY19" fmla="*/ 969805 h 1492128"/>
              <a:gd name="connsiteX20" fmla="*/ 198571 w 5237225"/>
              <a:gd name="connsiteY20" fmla="*/ 704631 h 14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37225" h="1492128">
                <a:moveTo>
                  <a:pt x="198571" y="704631"/>
                </a:moveTo>
                <a:cubicBezTo>
                  <a:pt x="198571" y="569131"/>
                  <a:pt x="314821" y="0"/>
                  <a:pt x="450321" y="0"/>
                </a:cubicBezTo>
                <a:lnTo>
                  <a:pt x="1043685" y="0"/>
                </a:lnTo>
                <a:lnTo>
                  <a:pt x="1043685" y="0"/>
                </a:lnTo>
                <a:lnTo>
                  <a:pt x="2301747" y="0"/>
                </a:lnTo>
                <a:lnTo>
                  <a:pt x="4991881" y="0"/>
                </a:lnTo>
                <a:cubicBezTo>
                  <a:pt x="5127381" y="0"/>
                  <a:pt x="5237225" y="109844"/>
                  <a:pt x="5237225" y="245344"/>
                </a:cubicBezTo>
                <a:lnTo>
                  <a:pt x="5237225" y="858688"/>
                </a:lnTo>
                <a:lnTo>
                  <a:pt x="5237225" y="858688"/>
                </a:lnTo>
                <a:lnTo>
                  <a:pt x="5237225" y="1226697"/>
                </a:lnTo>
                <a:lnTo>
                  <a:pt x="5237225" y="1226692"/>
                </a:lnTo>
                <a:cubicBezTo>
                  <a:pt x="5237225" y="1362192"/>
                  <a:pt x="5127381" y="1472036"/>
                  <a:pt x="4991881" y="1472036"/>
                </a:cubicBezTo>
                <a:lnTo>
                  <a:pt x="747267" y="1490324"/>
                </a:lnTo>
                <a:lnTo>
                  <a:pt x="557278" y="1492128"/>
                </a:lnTo>
                <a:lnTo>
                  <a:pt x="476757" y="1472036"/>
                </a:lnTo>
                <a:lnTo>
                  <a:pt x="450321" y="1472036"/>
                </a:lnTo>
                <a:cubicBezTo>
                  <a:pt x="314821" y="1472036"/>
                  <a:pt x="204977" y="1362192"/>
                  <a:pt x="204977" y="1226692"/>
                </a:cubicBezTo>
                <a:lnTo>
                  <a:pt x="204977" y="1226697"/>
                </a:lnTo>
                <a:lnTo>
                  <a:pt x="204977" y="858688"/>
                </a:lnTo>
                <a:lnTo>
                  <a:pt x="0" y="969805"/>
                </a:lnTo>
                <a:lnTo>
                  <a:pt x="198571" y="704631"/>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Pitch: Sharp, Flat, and Natural Notes</a:t>
            </a:r>
            <a:endParaRPr lang="en-US" sz="6000" dirty="0">
              <a:solidFill>
                <a:schemeClr val="tx1"/>
              </a:solidFill>
              <a:latin typeface="Modern Love Caps" pitchFamily="82" charset="0"/>
            </a:endParaRPr>
          </a:p>
        </p:txBody>
      </p:sp>
      <p:sp>
        <p:nvSpPr>
          <p:cNvPr id="27" name="TextBox 26">
            <a:extLst>
              <a:ext uri="{FF2B5EF4-FFF2-40B4-BE49-F238E27FC236}">
                <a16:creationId xmlns:a16="http://schemas.microsoft.com/office/drawing/2014/main" id="{DD747908-3FCE-1247-A4E7-2CB0B8B0E8FB}"/>
              </a:ext>
            </a:extLst>
          </p:cNvPr>
          <p:cNvSpPr txBox="1"/>
          <p:nvPr/>
        </p:nvSpPr>
        <p:spPr>
          <a:xfrm>
            <a:off x="1944893" y="1534835"/>
            <a:ext cx="7113268" cy="1754326"/>
          </a:xfrm>
          <a:prstGeom prst="rect">
            <a:avLst/>
          </a:prstGeom>
          <a:noFill/>
        </p:spPr>
        <p:txBody>
          <a:bodyPr wrap="square" rtlCol="0">
            <a:spAutoFit/>
          </a:bodyPr>
          <a:lstStyle/>
          <a:p>
            <a:pPr algn="just"/>
            <a:r>
              <a:rPr lang="en-US" dirty="0"/>
              <a:t>The </a:t>
            </a:r>
            <a:r>
              <a:rPr lang="en-US" b="1" dirty="0"/>
              <a:t>pitch</a:t>
            </a:r>
            <a:r>
              <a:rPr lang="en-US" dirty="0"/>
              <a:t> of a note is how high or low it sounds. Musicians give the different </a:t>
            </a:r>
            <a:r>
              <a:rPr lang="en-US" b="1" dirty="0"/>
              <a:t>pitches</a:t>
            </a:r>
            <a:r>
              <a:rPr lang="en-US" dirty="0"/>
              <a:t> different letter names: </a:t>
            </a:r>
            <a:r>
              <a:rPr lang="en-US" b="1" dirty="0"/>
              <a:t>A, B, C, D, E, F,</a:t>
            </a:r>
            <a:r>
              <a:rPr lang="en-US" dirty="0"/>
              <a:t> and </a:t>
            </a:r>
            <a:r>
              <a:rPr lang="en-US" b="1" dirty="0"/>
              <a:t>G</a:t>
            </a:r>
            <a:r>
              <a:rPr lang="en-US" dirty="0"/>
              <a:t>. These </a:t>
            </a:r>
            <a:r>
              <a:rPr lang="en-US" b="1" dirty="0"/>
              <a:t>seven letters </a:t>
            </a:r>
            <a:r>
              <a:rPr lang="en-US" dirty="0"/>
              <a:t>name all the </a:t>
            </a:r>
            <a:r>
              <a:rPr lang="en-US" b="1" dirty="0"/>
              <a:t>natural notes </a:t>
            </a:r>
            <a:r>
              <a:rPr lang="en-US" dirty="0"/>
              <a:t>(on a keyboard, that's all the white keys) within one octave. (When you get to the eighth natural note, you start the next octave on another A.) </a:t>
            </a:r>
          </a:p>
          <a:p>
            <a:pPr algn="just"/>
            <a:endParaRPr lang="en-US" dirty="0"/>
          </a:p>
        </p:txBody>
      </p:sp>
      <p:pic>
        <p:nvPicPr>
          <p:cNvPr id="5" name="Picture 4" descr="A picture containing player, arm&#10;&#10;Description automatically generated">
            <a:extLst>
              <a:ext uri="{FF2B5EF4-FFF2-40B4-BE49-F238E27FC236}">
                <a16:creationId xmlns:a16="http://schemas.microsoft.com/office/drawing/2014/main" id="{6594AAE6-2822-DD44-9538-41695A08BE23}"/>
              </a:ext>
            </a:extLst>
          </p:cNvPr>
          <p:cNvPicPr>
            <a:picLocks noChangeAspect="1"/>
          </p:cNvPicPr>
          <p:nvPr/>
        </p:nvPicPr>
        <p:blipFill>
          <a:blip r:embed="rId3"/>
          <a:stretch>
            <a:fillRect/>
          </a:stretch>
        </p:blipFill>
        <p:spPr>
          <a:xfrm>
            <a:off x="119062" y="1947343"/>
            <a:ext cx="2194370" cy="4782937"/>
          </a:xfrm>
          <a:prstGeom prst="rect">
            <a:avLst/>
          </a:prstGeom>
        </p:spPr>
      </p:pic>
      <p:pic>
        <p:nvPicPr>
          <p:cNvPr id="9" name="Picture 8">
            <a:extLst>
              <a:ext uri="{FF2B5EF4-FFF2-40B4-BE49-F238E27FC236}">
                <a16:creationId xmlns:a16="http://schemas.microsoft.com/office/drawing/2014/main" id="{A28371AB-66E5-2E4D-9393-7E6F6D50AFBA}"/>
              </a:ext>
            </a:extLst>
          </p:cNvPr>
          <p:cNvPicPr>
            <a:picLocks noChangeAspect="1"/>
          </p:cNvPicPr>
          <p:nvPr/>
        </p:nvPicPr>
        <p:blipFill>
          <a:blip r:embed="rId4"/>
          <a:stretch>
            <a:fillRect/>
          </a:stretch>
        </p:blipFill>
        <p:spPr>
          <a:xfrm>
            <a:off x="3467057" y="3485460"/>
            <a:ext cx="5257883" cy="2796746"/>
          </a:xfrm>
          <a:prstGeom prst="rect">
            <a:avLst/>
          </a:prstGeom>
        </p:spPr>
      </p:pic>
    </p:spTree>
    <p:extLst>
      <p:ext uri="{BB962C8B-B14F-4D97-AF65-F5344CB8AC3E}">
        <p14:creationId xmlns:p14="http://schemas.microsoft.com/office/powerpoint/2010/main" val="3889318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11">
            <a:extLst>
              <a:ext uri="{FF2B5EF4-FFF2-40B4-BE49-F238E27FC236}">
                <a16:creationId xmlns:a16="http://schemas.microsoft.com/office/drawing/2014/main" id="{BBDFA671-B3A8-7341-A7B6-7926CABACE6B}"/>
              </a:ext>
            </a:extLst>
          </p:cNvPr>
          <p:cNvSpPr/>
          <p:nvPr/>
        </p:nvSpPr>
        <p:spPr>
          <a:xfrm>
            <a:off x="1667256" y="1440863"/>
            <a:ext cx="3681984" cy="1384633"/>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Pitch: Sharp, Flat, and Natural Notes</a:t>
            </a:r>
            <a:endParaRPr lang="en-US" sz="6000" dirty="0">
              <a:solidFill>
                <a:schemeClr val="tx1"/>
              </a:solidFill>
              <a:latin typeface="Modern Love Caps" pitchFamily="82" charset="0"/>
            </a:endParaRPr>
          </a:p>
        </p:txBody>
      </p:sp>
      <p:sp>
        <p:nvSpPr>
          <p:cNvPr id="27" name="TextBox 26">
            <a:extLst>
              <a:ext uri="{FF2B5EF4-FFF2-40B4-BE49-F238E27FC236}">
                <a16:creationId xmlns:a16="http://schemas.microsoft.com/office/drawing/2014/main" id="{DD747908-3FCE-1247-A4E7-2CB0B8B0E8FB}"/>
              </a:ext>
            </a:extLst>
          </p:cNvPr>
          <p:cNvSpPr txBox="1"/>
          <p:nvPr/>
        </p:nvSpPr>
        <p:spPr>
          <a:xfrm>
            <a:off x="1944893" y="1534835"/>
            <a:ext cx="3404347" cy="923330"/>
          </a:xfrm>
          <a:prstGeom prst="rect">
            <a:avLst/>
          </a:prstGeom>
          <a:noFill/>
        </p:spPr>
        <p:txBody>
          <a:bodyPr wrap="square" rtlCol="0">
            <a:spAutoFit/>
          </a:bodyPr>
          <a:lstStyle/>
          <a:p>
            <a:pPr algn="just"/>
            <a:r>
              <a:rPr lang="en-US" dirty="0"/>
              <a:t>But in Western music there are </a:t>
            </a:r>
            <a:r>
              <a:rPr lang="en-US" b="1" dirty="0"/>
              <a:t>twelve notes </a:t>
            </a:r>
            <a:r>
              <a:rPr lang="en-US" dirty="0"/>
              <a:t>in each octave that are in common use.</a:t>
            </a:r>
          </a:p>
        </p:txBody>
      </p:sp>
      <p:pic>
        <p:nvPicPr>
          <p:cNvPr id="5" name="Picture 4" descr="A picture containing player, arm&#10;&#10;Description automatically generated">
            <a:extLst>
              <a:ext uri="{FF2B5EF4-FFF2-40B4-BE49-F238E27FC236}">
                <a16:creationId xmlns:a16="http://schemas.microsoft.com/office/drawing/2014/main" id="{6594AAE6-2822-DD44-9538-41695A08BE23}"/>
              </a:ext>
            </a:extLst>
          </p:cNvPr>
          <p:cNvPicPr>
            <a:picLocks noChangeAspect="1"/>
          </p:cNvPicPr>
          <p:nvPr/>
        </p:nvPicPr>
        <p:blipFill>
          <a:blip r:embed="rId3"/>
          <a:stretch>
            <a:fillRect/>
          </a:stretch>
        </p:blipFill>
        <p:spPr>
          <a:xfrm>
            <a:off x="119062" y="1947343"/>
            <a:ext cx="2194370" cy="4782937"/>
          </a:xfrm>
          <a:prstGeom prst="rect">
            <a:avLst/>
          </a:prstGeom>
        </p:spPr>
      </p:pic>
      <p:pic>
        <p:nvPicPr>
          <p:cNvPr id="9" name="Picture 8">
            <a:extLst>
              <a:ext uri="{FF2B5EF4-FFF2-40B4-BE49-F238E27FC236}">
                <a16:creationId xmlns:a16="http://schemas.microsoft.com/office/drawing/2014/main" id="{A28371AB-66E5-2E4D-9393-7E6F6D50AFBA}"/>
              </a:ext>
            </a:extLst>
          </p:cNvPr>
          <p:cNvPicPr>
            <a:picLocks noChangeAspect="1"/>
          </p:cNvPicPr>
          <p:nvPr/>
        </p:nvPicPr>
        <p:blipFill>
          <a:blip r:embed="rId4"/>
          <a:stretch>
            <a:fillRect/>
          </a:stretch>
        </p:blipFill>
        <p:spPr>
          <a:xfrm>
            <a:off x="3467057" y="3485460"/>
            <a:ext cx="5257883" cy="2796746"/>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8A27CB78-1CD6-6C4E-91EC-0CFDD83DAD07}"/>
              </a:ext>
            </a:extLst>
          </p:cNvPr>
          <p:cNvPicPr>
            <a:picLocks noChangeAspect="1"/>
          </p:cNvPicPr>
          <p:nvPr/>
        </p:nvPicPr>
        <p:blipFill>
          <a:blip r:embed="rId5"/>
          <a:stretch>
            <a:fillRect/>
          </a:stretch>
        </p:blipFill>
        <p:spPr>
          <a:xfrm flipH="1">
            <a:off x="9302720" y="2340864"/>
            <a:ext cx="1997184" cy="4389416"/>
          </a:xfrm>
          <a:prstGeom prst="rect">
            <a:avLst/>
          </a:prstGeom>
        </p:spPr>
      </p:pic>
      <p:sp>
        <p:nvSpPr>
          <p:cNvPr id="13" name="Rounded Rectangular Callout 11">
            <a:extLst>
              <a:ext uri="{FF2B5EF4-FFF2-40B4-BE49-F238E27FC236}">
                <a16:creationId xmlns:a16="http://schemas.microsoft.com/office/drawing/2014/main" id="{6E7F0E8E-3499-0848-A8CD-7C9D9077C25C}"/>
              </a:ext>
            </a:extLst>
          </p:cNvPr>
          <p:cNvSpPr/>
          <p:nvPr/>
        </p:nvSpPr>
        <p:spPr>
          <a:xfrm flipH="1">
            <a:off x="6025896" y="1996460"/>
            <a:ext cx="3529284" cy="1250858"/>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a:extLst>
              <a:ext uri="{FF2B5EF4-FFF2-40B4-BE49-F238E27FC236}">
                <a16:creationId xmlns:a16="http://schemas.microsoft.com/office/drawing/2014/main" id="{EC82EC8D-A7B6-9941-A525-921D5CD0719E}"/>
              </a:ext>
            </a:extLst>
          </p:cNvPr>
          <p:cNvSpPr/>
          <p:nvPr/>
        </p:nvSpPr>
        <p:spPr>
          <a:xfrm>
            <a:off x="6050011" y="2047520"/>
            <a:ext cx="3505169" cy="923330"/>
          </a:xfrm>
          <a:prstGeom prst="rect">
            <a:avLst/>
          </a:prstGeom>
        </p:spPr>
        <p:txBody>
          <a:bodyPr wrap="square">
            <a:spAutoFit/>
          </a:bodyPr>
          <a:lstStyle/>
          <a:p>
            <a:pPr algn="just"/>
            <a:r>
              <a:rPr lang="en-US" dirty="0"/>
              <a:t>How do you name the other five notes (on a keyboard, the black keys)? </a:t>
            </a:r>
            <a:endParaRPr lang="en-BR" dirty="0"/>
          </a:p>
        </p:txBody>
      </p:sp>
    </p:spTree>
    <p:extLst>
      <p:ext uri="{BB962C8B-B14F-4D97-AF65-F5344CB8AC3E}">
        <p14:creationId xmlns:p14="http://schemas.microsoft.com/office/powerpoint/2010/main" val="404580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11">
            <a:extLst>
              <a:ext uri="{FF2B5EF4-FFF2-40B4-BE49-F238E27FC236}">
                <a16:creationId xmlns:a16="http://schemas.microsoft.com/office/drawing/2014/main" id="{BBDFA671-B3A8-7341-A7B6-7926CABACE6B}"/>
              </a:ext>
            </a:extLst>
          </p:cNvPr>
          <p:cNvSpPr/>
          <p:nvPr/>
        </p:nvSpPr>
        <p:spPr>
          <a:xfrm>
            <a:off x="1667256" y="1440863"/>
            <a:ext cx="3681984" cy="1384633"/>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Pitch: Sharp, Flat, and Natural Notes</a:t>
            </a:r>
            <a:endParaRPr lang="en-US" sz="6000" dirty="0">
              <a:solidFill>
                <a:schemeClr val="tx1"/>
              </a:solidFill>
              <a:latin typeface="Modern Love Caps" pitchFamily="82" charset="0"/>
            </a:endParaRPr>
          </a:p>
        </p:txBody>
      </p:sp>
      <p:sp>
        <p:nvSpPr>
          <p:cNvPr id="27" name="TextBox 26">
            <a:extLst>
              <a:ext uri="{FF2B5EF4-FFF2-40B4-BE49-F238E27FC236}">
                <a16:creationId xmlns:a16="http://schemas.microsoft.com/office/drawing/2014/main" id="{DD747908-3FCE-1247-A4E7-2CB0B8B0E8FB}"/>
              </a:ext>
            </a:extLst>
          </p:cNvPr>
          <p:cNvSpPr txBox="1"/>
          <p:nvPr/>
        </p:nvSpPr>
        <p:spPr>
          <a:xfrm>
            <a:off x="1944893" y="1534835"/>
            <a:ext cx="3404347" cy="646331"/>
          </a:xfrm>
          <a:prstGeom prst="rect">
            <a:avLst/>
          </a:prstGeom>
          <a:noFill/>
        </p:spPr>
        <p:txBody>
          <a:bodyPr wrap="square" rtlCol="0">
            <a:spAutoFit/>
          </a:bodyPr>
          <a:lstStyle/>
          <a:p>
            <a:pPr algn="just"/>
            <a:r>
              <a:rPr lang="en-US" dirty="0"/>
              <a:t>In this case we have to use </a:t>
            </a:r>
            <a:r>
              <a:rPr lang="en-US" b="1" dirty="0"/>
              <a:t>sharp</a:t>
            </a:r>
            <a:r>
              <a:rPr lang="en-US" dirty="0"/>
              <a:t> and </a:t>
            </a:r>
            <a:r>
              <a:rPr lang="en-US" b="1" dirty="0"/>
              <a:t>flat</a:t>
            </a:r>
            <a:r>
              <a:rPr lang="en-US" dirty="0"/>
              <a:t> signs</a:t>
            </a:r>
          </a:p>
        </p:txBody>
      </p:sp>
      <p:pic>
        <p:nvPicPr>
          <p:cNvPr id="5" name="Picture 4" descr="A picture containing player, arm&#10;&#10;Description automatically generated">
            <a:extLst>
              <a:ext uri="{FF2B5EF4-FFF2-40B4-BE49-F238E27FC236}">
                <a16:creationId xmlns:a16="http://schemas.microsoft.com/office/drawing/2014/main" id="{6594AAE6-2822-DD44-9538-41695A08BE23}"/>
              </a:ext>
            </a:extLst>
          </p:cNvPr>
          <p:cNvPicPr>
            <a:picLocks noChangeAspect="1"/>
          </p:cNvPicPr>
          <p:nvPr/>
        </p:nvPicPr>
        <p:blipFill>
          <a:blip r:embed="rId3"/>
          <a:stretch>
            <a:fillRect/>
          </a:stretch>
        </p:blipFill>
        <p:spPr>
          <a:xfrm>
            <a:off x="119062" y="1947343"/>
            <a:ext cx="2194370" cy="4782937"/>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8A27CB78-1CD6-6C4E-91EC-0CFDD83DAD07}"/>
              </a:ext>
            </a:extLst>
          </p:cNvPr>
          <p:cNvPicPr>
            <a:picLocks noChangeAspect="1"/>
          </p:cNvPicPr>
          <p:nvPr/>
        </p:nvPicPr>
        <p:blipFill>
          <a:blip r:embed="rId4"/>
          <a:stretch>
            <a:fillRect/>
          </a:stretch>
        </p:blipFill>
        <p:spPr>
          <a:xfrm flipH="1">
            <a:off x="9302720" y="2340864"/>
            <a:ext cx="1997184" cy="4389416"/>
          </a:xfrm>
          <a:prstGeom prst="rect">
            <a:avLst/>
          </a:prstGeom>
        </p:spPr>
      </p:pic>
      <p:sp>
        <p:nvSpPr>
          <p:cNvPr id="13" name="Rounded Rectangular Callout 11">
            <a:extLst>
              <a:ext uri="{FF2B5EF4-FFF2-40B4-BE49-F238E27FC236}">
                <a16:creationId xmlns:a16="http://schemas.microsoft.com/office/drawing/2014/main" id="{6E7F0E8E-3499-0848-A8CD-7C9D9077C25C}"/>
              </a:ext>
            </a:extLst>
          </p:cNvPr>
          <p:cNvSpPr/>
          <p:nvPr/>
        </p:nvSpPr>
        <p:spPr>
          <a:xfrm flipH="1">
            <a:off x="6025896" y="1996460"/>
            <a:ext cx="3529284" cy="1250858"/>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a:extLst>
              <a:ext uri="{FF2B5EF4-FFF2-40B4-BE49-F238E27FC236}">
                <a16:creationId xmlns:a16="http://schemas.microsoft.com/office/drawing/2014/main" id="{EC82EC8D-A7B6-9941-A525-921D5CD0719E}"/>
              </a:ext>
            </a:extLst>
          </p:cNvPr>
          <p:cNvSpPr/>
          <p:nvPr/>
        </p:nvSpPr>
        <p:spPr>
          <a:xfrm>
            <a:off x="6568739" y="2276178"/>
            <a:ext cx="3505169" cy="369332"/>
          </a:xfrm>
          <a:prstGeom prst="rect">
            <a:avLst/>
          </a:prstGeom>
        </p:spPr>
        <p:txBody>
          <a:bodyPr wrap="square">
            <a:spAutoFit/>
          </a:bodyPr>
          <a:lstStyle/>
          <a:p>
            <a:pPr algn="just"/>
            <a:r>
              <a:rPr lang="en-US" dirty="0"/>
              <a:t>What do they mean?</a:t>
            </a:r>
            <a:endParaRPr lang="en-BR" dirty="0"/>
          </a:p>
        </p:txBody>
      </p:sp>
      <p:pic>
        <p:nvPicPr>
          <p:cNvPr id="11" name="Picture 10">
            <a:extLst>
              <a:ext uri="{FF2B5EF4-FFF2-40B4-BE49-F238E27FC236}">
                <a16:creationId xmlns:a16="http://schemas.microsoft.com/office/drawing/2014/main" id="{1BD3AB02-5121-854A-95C5-3F0661598AFA}"/>
              </a:ext>
            </a:extLst>
          </p:cNvPr>
          <p:cNvPicPr>
            <a:picLocks noChangeAspect="1"/>
          </p:cNvPicPr>
          <p:nvPr/>
        </p:nvPicPr>
        <p:blipFill>
          <a:blip r:embed="rId5"/>
          <a:stretch>
            <a:fillRect/>
          </a:stretch>
        </p:blipFill>
        <p:spPr>
          <a:xfrm>
            <a:off x="2313432" y="3355089"/>
            <a:ext cx="6961901" cy="2907919"/>
          </a:xfrm>
          <a:prstGeom prst="rect">
            <a:avLst/>
          </a:prstGeom>
        </p:spPr>
      </p:pic>
    </p:spTree>
    <p:extLst>
      <p:ext uri="{BB962C8B-B14F-4D97-AF65-F5344CB8AC3E}">
        <p14:creationId xmlns:p14="http://schemas.microsoft.com/office/powerpoint/2010/main" val="2705470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11">
            <a:extLst>
              <a:ext uri="{FF2B5EF4-FFF2-40B4-BE49-F238E27FC236}">
                <a16:creationId xmlns:a16="http://schemas.microsoft.com/office/drawing/2014/main" id="{BBDFA671-B3A8-7341-A7B6-7926CABACE6B}"/>
              </a:ext>
            </a:extLst>
          </p:cNvPr>
          <p:cNvSpPr/>
          <p:nvPr/>
        </p:nvSpPr>
        <p:spPr>
          <a:xfrm>
            <a:off x="1667256" y="1381263"/>
            <a:ext cx="8616428" cy="2020412"/>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Pitch: Sharp, Flat, and Natural Notes</a:t>
            </a:r>
            <a:endParaRPr lang="en-US" sz="6000" dirty="0">
              <a:solidFill>
                <a:schemeClr val="tx1"/>
              </a:solidFill>
              <a:latin typeface="Modern Love Caps" pitchFamily="82" charset="0"/>
            </a:endParaRPr>
          </a:p>
        </p:txBody>
      </p:sp>
      <p:sp>
        <p:nvSpPr>
          <p:cNvPr id="27" name="TextBox 26">
            <a:extLst>
              <a:ext uri="{FF2B5EF4-FFF2-40B4-BE49-F238E27FC236}">
                <a16:creationId xmlns:a16="http://schemas.microsoft.com/office/drawing/2014/main" id="{DD747908-3FCE-1247-A4E7-2CB0B8B0E8FB}"/>
              </a:ext>
            </a:extLst>
          </p:cNvPr>
          <p:cNvSpPr txBox="1"/>
          <p:nvPr/>
        </p:nvSpPr>
        <p:spPr>
          <a:xfrm>
            <a:off x="1908316" y="1404259"/>
            <a:ext cx="8287243" cy="1477328"/>
          </a:xfrm>
          <a:prstGeom prst="rect">
            <a:avLst/>
          </a:prstGeom>
          <a:noFill/>
        </p:spPr>
        <p:txBody>
          <a:bodyPr wrap="square" rtlCol="0">
            <a:spAutoFit/>
          </a:bodyPr>
          <a:lstStyle/>
          <a:p>
            <a:pPr algn="just"/>
            <a:r>
              <a:rPr lang="en-US" dirty="0"/>
              <a:t>A sharp sign means "the note that is one half step higher than the natural note". A flat sign means "the note that is one half step lower than the natural note". Some of the natural notes are only one half step apart, but most of them are a whole step apart. When they are a whole step apart, the note in between them can only be named using a flat or a sharp. </a:t>
            </a:r>
          </a:p>
        </p:txBody>
      </p:sp>
      <p:pic>
        <p:nvPicPr>
          <p:cNvPr id="5" name="Picture 4" descr="A picture containing player, arm&#10;&#10;Description automatically generated">
            <a:extLst>
              <a:ext uri="{FF2B5EF4-FFF2-40B4-BE49-F238E27FC236}">
                <a16:creationId xmlns:a16="http://schemas.microsoft.com/office/drawing/2014/main" id="{6594AAE6-2822-DD44-9538-41695A08BE23}"/>
              </a:ext>
            </a:extLst>
          </p:cNvPr>
          <p:cNvPicPr>
            <a:picLocks noChangeAspect="1"/>
          </p:cNvPicPr>
          <p:nvPr/>
        </p:nvPicPr>
        <p:blipFill>
          <a:blip r:embed="rId3"/>
          <a:stretch>
            <a:fillRect/>
          </a:stretch>
        </p:blipFill>
        <p:spPr>
          <a:xfrm>
            <a:off x="119062" y="1947343"/>
            <a:ext cx="2194370" cy="4782937"/>
          </a:xfrm>
          <a:prstGeom prst="rect">
            <a:avLst/>
          </a:prstGeom>
        </p:spPr>
      </p:pic>
      <p:pic>
        <p:nvPicPr>
          <p:cNvPr id="2" name="Picture 1">
            <a:extLst>
              <a:ext uri="{FF2B5EF4-FFF2-40B4-BE49-F238E27FC236}">
                <a16:creationId xmlns:a16="http://schemas.microsoft.com/office/drawing/2014/main" id="{153445D3-D2E5-A443-B1B0-F7AAB546D8B5}"/>
              </a:ext>
            </a:extLst>
          </p:cNvPr>
          <p:cNvPicPr>
            <a:picLocks noChangeAspect="1"/>
          </p:cNvPicPr>
          <p:nvPr/>
        </p:nvPicPr>
        <p:blipFill>
          <a:blip r:embed="rId4"/>
          <a:stretch>
            <a:fillRect/>
          </a:stretch>
        </p:blipFill>
        <p:spPr>
          <a:xfrm>
            <a:off x="2385337" y="3163972"/>
            <a:ext cx="7421324" cy="3099816"/>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6F239DF9-95C9-0748-9A74-7A925E23E39F}"/>
              </a:ext>
            </a:extLst>
          </p:cNvPr>
          <p:cNvPicPr>
            <a:picLocks noChangeAspect="1"/>
          </p:cNvPicPr>
          <p:nvPr/>
        </p:nvPicPr>
        <p:blipFill>
          <a:blip r:embed="rId5"/>
          <a:stretch>
            <a:fillRect/>
          </a:stretch>
        </p:blipFill>
        <p:spPr>
          <a:xfrm flipH="1">
            <a:off x="9806661" y="2360888"/>
            <a:ext cx="1997184" cy="4389416"/>
          </a:xfrm>
          <a:prstGeom prst="rect">
            <a:avLst/>
          </a:prstGeom>
        </p:spPr>
      </p:pic>
    </p:spTree>
    <p:extLst>
      <p:ext uri="{BB962C8B-B14F-4D97-AF65-F5344CB8AC3E}">
        <p14:creationId xmlns:p14="http://schemas.microsoft.com/office/powerpoint/2010/main" val="1445687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Pitch: Sharp, Flat, and Natural Notes</a:t>
            </a:r>
            <a:endParaRPr lang="en-US" sz="6000" dirty="0">
              <a:solidFill>
                <a:schemeClr val="tx1"/>
              </a:solidFill>
              <a:latin typeface="Modern Love Caps" pitchFamily="82" charset="0"/>
            </a:endParaRPr>
          </a:p>
        </p:txBody>
      </p:sp>
      <p:pic>
        <p:nvPicPr>
          <p:cNvPr id="5" name="Picture 4" descr="A picture containing player, arm&#10;&#10;Description automatically generated">
            <a:extLst>
              <a:ext uri="{FF2B5EF4-FFF2-40B4-BE49-F238E27FC236}">
                <a16:creationId xmlns:a16="http://schemas.microsoft.com/office/drawing/2014/main" id="{6594AAE6-2822-DD44-9538-41695A08BE23}"/>
              </a:ext>
            </a:extLst>
          </p:cNvPr>
          <p:cNvPicPr>
            <a:picLocks noChangeAspect="1"/>
          </p:cNvPicPr>
          <p:nvPr/>
        </p:nvPicPr>
        <p:blipFill>
          <a:blip r:embed="rId3"/>
          <a:stretch>
            <a:fillRect/>
          </a:stretch>
        </p:blipFill>
        <p:spPr>
          <a:xfrm>
            <a:off x="119062" y="1947343"/>
            <a:ext cx="2194370" cy="4782937"/>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6F239DF9-95C9-0748-9A74-7A925E23E39F}"/>
              </a:ext>
            </a:extLst>
          </p:cNvPr>
          <p:cNvPicPr>
            <a:picLocks noChangeAspect="1"/>
          </p:cNvPicPr>
          <p:nvPr/>
        </p:nvPicPr>
        <p:blipFill>
          <a:blip r:embed="rId4"/>
          <a:stretch>
            <a:fillRect/>
          </a:stretch>
        </p:blipFill>
        <p:spPr>
          <a:xfrm flipH="1">
            <a:off x="9806661" y="2360888"/>
            <a:ext cx="1997184" cy="4389416"/>
          </a:xfrm>
          <a:prstGeom prst="rect">
            <a:avLst/>
          </a:prstGeom>
        </p:spPr>
      </p:pic>
      <p:pic>
        <p:nvPicPr>
          <p:cNvPr id="3" name="Picture 2">
            <a:extLst>
              <a:ext uri="{FF2B5EF4-FFF2-40B4-BE49-F238E27FC236}">
                <a16:creationId xmlns:a16="http://schemas.microsoft.com/office/drawing/2014/main" id="{C91357F2-D11B-EC40-97D2-E9E9CF9132E0}"/>
              </a:ext>
            </a:extLst>
          </p:cNvPr>
          <p:cNvPicPr>
            <a:picLocks noChangeAspect="1"/>
          </p:cNvPicPr>
          <p:nvPr/>
        </p:nvPicPr>
        <p:blipFill>
          <a:blip r:embed="rId5"/>
          <a:stretch>
            <a:fillRect/>
          </a:stretch>
        </p:blipFill>
        <p:spPr>
          <a:xfrm>
            <a:off x="2638552" y="2919468"/>
            <a:ext cx="4167103" cy="3502267"/>
          </a:xfrm>
          <a:prstGeom prst="rect">
            <a:avLst/>
          </a:prstGeom>
        </p:spPr>
      </p:pic>
      <p:sp>
        <p:nvSpPr>
          <p:cNvPr id="13" name="Rounded Rectangular Callout 11">
            <a:extLst>
              <a:ext uri="{FF2B5EF4-FFF2-40B4-BE49-F238E27FC236}">
                <a16:creationId xmlns:a16="http://schemas.microsoft.com/office/drawing/2014/main" id="{237F99F5-22E6-8E45-85B6-9C07C207DCB8}"/>
              </a:ext>
            </a:extLst>
          </p:cNvPr>
          <p:cNvSpPr/>
          <p:nvPr/>
        </p:nvSpPr>
        <p:spPr>
          <a:xfrm>
            <a:off x="1642251" y="1440863"/>
            <a:ext cx="2782555" cy="1170060"/>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4" name="TextBox 13">
            <a:extLst>
              <a:ext uri="{FF2B5EF4-FFF2-40B4-BE49-F238E27FC236}">
                <a16:creationId xmlns:a16="http://schemas.microsoft.com/office/drawing/2014/main" id="{1DC149D4-A159-614C-AD89-98922391BFF2}"/>
              </a:ext>
            </a:extLst>
          </p:cNvPr>
          <p:cNvSpPr txBox="1"/>
          <p:nvPr/>
        </p:nvSpPr>
        <p:spPr>
          <a:xfrm>
            <a:off x="1692542" y="1527886"/>
            <a:ext cx="2681971" cy="646331"/>
          </a:xfrm>
          <a:prstGeom prst="rect">
            <a:avLst/>
          </a:prstGeom>
          <a:noFill/>
        </p:spPr>
        <p:txBody>
          <a:bodyPr wrap="square" rtlCol="0">
            <a:spAutoFit/>
          </a:bodyPr>
          <a:lstStyle/>
          <a:p>
            <a:pPr algn="just"/>
            <a:r>
              <a:rPr lang="en-US" dirty="0"/>
              <a:t>Look at the following examples:</a:t>
            </a:r>
          </a:p>
        </p:txBody>
      </p:sp>
      <p:pic>
        <p:nvPicPr>
          <p:cNvPr id="4" name="Picture 3">
            <a:extLst>
              <a:ext uri="{FF2B5EF4-FFF2-40B4-BE49-F238E27FC236}">
                <a16:creationId xmlns:a16="http://schemas.microsoft.com/office/drawing/2014/main" id="{2CD063A8-17D8-8549-A5FB-FBE1727D45D9}"/>
              </a:ext>
            </a:extLst>
          </p:cNvPr>
          <p:cNvPicPr>
            <a:picLocks noChangeAspect="1"/>
          </p:cNvPicPr>
          <p:nvPr/>
        </p:nvPicPr>
        <p:blipFill>
          <a:blip r:embed="rId6"/>
          <a:stretch>
            <a:fillRect/>
          </a:stretch>
        </p:blipFill>
        <p:spPr>
          <a:xfrm>
            <a:off x="6067056" y="1606392"/>
            <a:ext cx="3334445" cy="3096270"/>
          </a:xfrm>
          <a:prstGeom prst="rect">
            <a:avLst/>
          </a:prstGeom>
        </p:spPr>
      </p:pic>
    </p:spTree>
    <p:extLst>
      <p:ext uri="{BB962C8B-B14F-4D97-AF65-F5344CB8AC3E}">
        <p14:creationId xmlns:p14="http://schemas.microsoft.com/office/powerpoint/2010/main" val="2032924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HALF STEPS</a:t>
            </a:r>
            <a:endParaRPr lang="en-US" sz="6000" dirty="0">
              <a:solidFill>
                <a:schemeClr val="tx1"/>
              </a:solidFill>
              <a:latin typeface="Modern Love Caps" pitchFamily="82" charset="0"/>
            </a:endParaRPr>
          </a:p>
        </p:txBody>
      </p:sp>
      <p:pic>
        <p:nvPicPr>
          <p:cNvPr id="4" name="Picture 3" descr="A picture containing toy, doll&#10;&#10;Description automatically generated">
            <a:extLst>
              <a:ext uri="{FF2B5EF4-FFF2-40B4-BE49-F238E27FC236}">
                <a16:creationId xmlns:a16="http://schemas.microsoft.com/office/drawing/2014/main" id="{769C4C34-32E3-D344-A0F9-665F794B03A8}"/>
              </a:ext>
            </a:extLst>
          </p:cNvPr>
          <p:cNvPicPr>
            <a:picLocks noChangeAspect="1"/>
          </p:cNvPicPr>
          <p:nvPr/>
        </p:nvPicPr>
        <p:blipFill>
          <a:blip r:embed="rId3"/>
          <a:stretch>
            <a:fillRect/>
          </a:stretch>
        </p:blipFill>
        <p:spPr>
          <a:xfrm flipH="1">
            <a:off x="-97564" y="1755648"/>
            <a:ext cx="2506531" cy="5102352"/>
          </a:xfrm>
          <a:prstGeom prst="rect">
            <a:avLst/>
          </a:prstGeom>
        </p:spPr>
      </p:pic>
      <p:sp>
        <p:nvSpPr>
          <p:cNvPr id="11" name="Rounded Rectangular Callout 11">
            <a:extLst>
              <a:ext uri="{FF2B5EF4-FFF2-40B4-BE49-F238E27FC236}">
                <a16:creationId xmlns:a16="http://schemas.microsoft.com/office/drawing/2014/main" id="{790EAF57-E5D6-644C-B813-BDC6C5B06A64}"/>
              </a:ext>
            </a:extLst>
          </p:cNvPr>
          <p:cNvSpPr/>
          <p:nvPr/>
        </p:nvSpPr>
        <p:spPr>
          <a:xfrm>
            <a:off x="1667256" y="1512185"/>
            <a:ext cx="4640580" cy="1468760"/>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2" name="TextBox 11">
            <a:extLst>
              <a:ext uri="{FF2B5EF4-FFF2-40B4-BE49-F238E27FC236}">
                <a16:creationId xmlns:a16="http://schemas.microsoft.com/office/drawing/2014/main" id="{F81657E2-219A-1649-A2B7-4318F457507C}"/>
              </a:ext>
            </a:extLst>
          </p:cNvPr>
          <p:cNvSpPr txBox="1"/>
          <p:nvPr/>
        </p:nvSpPr>
        <p:spPr>
          <a:xfrm>
            <a:off x="1760220" y="1584680"/>
            <a:ext cx="4640580" cy="923330"/>
          </a:xfrm>
          <a:prstGeom prst="rect">
            <a:avLst/>
          </a:prstGeom>
          <a:noFill/>
        </p:spPr>
        <p:txBody>
          <a:bodyPr wrap="square" rtlCol="0">
            <a:spAutoFit/>
          </a:bodyPr>
          <a:lstStyle/>
          <a:p>
            <a:r>
              <a:rPr lang="en-US" dirty="0"/>
              <a:t>In Western music, the small interval from one note to the next closest note higher or lower is called a half step or semi-tone. </a:t>
            </a:r>
          </a:p>
        </p:txBody>
      </p:sp>
      <p:pic>
        <p:nvPicPr>
          <p:cNvPr id="7" name="Picture 6">
            <a:extLst>
              <a:ext uri="{FF2B5EF4-FFF2-40B4-BE49-F238E27FC236}">
                <a16:creationId xmlns:a16="http://schemas.microsoft.com/office/drawing/2014/main" id="{A31DE044-E26B-3F49-B8F6-A05D0F093019}"/>
              </a:ext>
            </a:extLst>
          </p:cNvPr>
          <p:cNvPicPr>
            <a:picLocks noChangeAspect="1"/>
          </p:cNvPicPr>
          <p:nvPr/>
        </p:nvPicPr>
        <p:blipFill>
          <a:blip r:embed="rId4"/>
          <a:stretch>
            <a:fillRect/>
          </a:stretch>
        </p:blipFill>
        <p:spPr>
          <a:xfrm>
            <a:off x="3319522" y="2853401"/>
            <a:ext cx="4848971" cy="3419335"/>
          </a:xfrm>
          <a:prstGeom prst="rect">
            <a:avLst/>
          </a:prstGeom>
        </p:spPr>
      </p:pic>
      <p:sp>
        <p:nvSpPr>
          <p:cNvPr id="16" name="TextBox 15">
            <a:extLst>
              <a:ext uri="{FF2B5EF4-FFF2-40B4-BE49-F238E27FC236}">
                <a16:creationId xmlns:a16="http://schemas.microsoft.com/office/drawing/2014/main" id="{11F76066-456E-8E4C-8210-F4988BBB1069}"/>
              </a:ext>
            </a:extLst>
          </p:cNvPr>
          <p:cNvSpPr txBox="1"/>
          <p:nvPr/>
        </p:nvSpPr>
        <p:spPr>
          <a:xfrm>
            <a:off x="6630924" y="3273272"/>
            <a:ext cx="4640580" cy="923330"/>
          </a:xfrm>
          <a:prstGeom prst="rect">
            <a:avLst/>
          </a:prstGeom>
          <a:noFill/>
        </p:spPr>
        <p:txBody>
          <a:bodyPr wrap="square" rtlCol="0">
            <a:spAutoFit/>
          </a:bodyPr>
          <a:lstStyle/>
          <a:p>
            <a:r>
              <a:rPr lang="en-US" dirty="0"/>
              <a:t>Three half-step intervals: between C and C sharp (or D Flat); between E and F; and between G sharp (or A flat) and A. </a:t>
            </a:r>
          </a:p>
        </p:txBody>
      </p:sp>
    </p:spTree>
    <p:extLst>
      <p:ext uri="{BB962C8B-B14F-4D97-AF65-F5344CB8AC3E}">
        <p14:creationId xmlns:p14="http://schemas.microsoft.com/office/powerpoint/2010/main" val="156007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4FC7FC-8CF7-5245-A6FC-0FEF9D579636}"/>
              </a:ext>
            </a:extLst>
          </p:cNvPr>
          <p:cNvPicPr>
            <a:picLocks noChangeAspect="1"/>
          </p:cNvPicPr>
          <p:nvPr/>
        </p:nvPicPr>
        <p:blipFill>
          <a:blip r:embed="rId3"/>
          <a:stretch>
            <a:fillRect/>
          </a:stretch>
        </p:blipFill>
        <p:spPr>
          <a:xfrm>
            <a:off x="3095958" y="2882643"/>
            <a:ext cx="4623887" cy="3220974"/>
          </a:xfrm>
          <a:prstGeom prst="rect">
            <a:avLst/>
          </a:prstGeom>
        </p:spPr>
      </p:pic>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Whole steps</a:t>
            </a:r>
            <a:endParaRPr lang="en-US" sz="6000" dirty="0">
              <a:solidFill>
                <a:schemeClr val="tx1"/>
              </a:solidFill>
              <a:latin typeface="Modern Love Caps" pitchFamily="82" charset="0"/>
            </a:endParaRPr>
          </a:p>
        </p:txBody>
      </p:sp>
      <p:pic>
        <p:nvPicPr>
          <p:cNvPr id="4" name="Picture 3" descr="A picture containing toy, doll&#10;&#10;Description automatically generated">
            <a:extLst>
              <a:ext uri="{FF2B5EF4-FFF2-40B4-BE49-F238E27FC236}">
                <a16:creationId xmlns:a16="http://schemas.microsoft.com/office/drawing/2014/main" id="{769C4C34-32E3-D344-A0F9-665F794B03A8}"/>
              </a:ext>
            </a:extLst>
          </p:cNvPr>
          <p:cNvPicPr>
            <a:picLocks noChangeAspect="1"/>
          </p:cNvPicPr>
          <p:nvPr/>
        </p:nvPicPr>
        <p:blipFill>
          <a:blip r:embed="rId4"/>
          <a:stretch>
            <a:fillRect/>
          </a:stretch>
        </p:blipFill>
        <p:spPr>
          <a:xfrm flipH="1">
            <a:off x="-58768" y="1756690"/>
            <a:ext cx="2506531" cy="5102352"/>
          </a:xfrm>
          <a:prstGeom prst="rect">
            <a:avLst/>
          </a:prstGeom>
        </p:spPr>
      </p:pic>
      <p:sp>
        <p:nvSpPr>
          <p:cNvPr id="11" name="Rounded Rectangular Callout 11">
            <a:extLst>
              <a:ext uri="{FF2B5EF4-FFF2-40B4-BE49-F238E27FC236}">
                <a16:creationId xmlns:a16="http://schemas.microsoft.com/office/drawing/2014/main" id="{790EAF57-E5D6-644C-B813-BDC6C5B06A64}"/>
              </a:ext>
            </a:extLst>
          </p:cNvPr>
          <p:cNvSpPr/>
          <p:nvPr/>
        </p:nvSpPr>
        <p:spPr>
          <a:xfrm>
            <a:off x="1561039" y="1378391"/>
            <a:ext cx="5036167" cy="1770932"/>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2" name="TextBox 11">
            <a:extLst>
              <a:ext uri="{FF2B5EF4-FFF2-40B4-BE49-F238E27FC236}">
                <a16:creationId xmlns:a16="http://schemas.microsoft.com/office/drawing/2014/main" id="{F81657E2-219A-1649-A2B7-4318F457507C}"/>
              </a:ext>
            </a:extLst>
          </p:cNvPr>
          <p:cNvSpPr txBox="1"/>
          <p:nvPr/>
        </p:nvSpPr>
        <p:spPr>
          <a:xfrm>
            <a:off x="1561039" y="1588209"/>
            <a:ext cx="5088637" cy="923330"/>
          </a:xfrm>
          <a:prstGeom prst="rect">
            <a:avLst/>
          </a:prstGeom>
          <a:noFill/>
        </p:spPr>
        <p:txBody>
          <a:bodyPr wrap="square" rtlCol="0">
            <a:spAutoFit/>
          </a:bodyPr>
          <a:lstStyle/>
          <a:p>
            <a:r>
              <a:rPr lang="en-US" dirty="0"/>
              <a:t>If you go up or down </a:t>
            </a:r>
            <a:r>
              <a:rPr lang="en-US" b="1" dirty="0"/>
              <a:t>two half steps </a:t>
            </a:r>
            <a:r>
              <a:rPr lang="en-US" dirty="0"/>
              <a:t>from one note to another, then those notes are a </a:t>
            </a:r>
            <a:r>
              <a:rPr lang="en-US" b="1" dirty="0"/>
              <a:t>whole step</a:t>
            </a:r>
            <a:r>
              <a:rPr lang="en-US" dirty="0"/>
              <a:t>, or whole tone apart. </a:t>
            </a:r>
          </a:p>
        </p:txBody>
      </p:sp>
      <p:pic>
        <p:nvPicPr>
          <p:cNvPr id="10" name="Picture 9" descr="A picture containing toy, doll&#10;&#10;Description automatically generated">
            <a:extLst>
              <a:ext uri="{FF2B5EF4-FFF2-40B4-BE49-F238E27FC236}">
                <a16:creationId xmlns:a16="http://schemas.microsoft.com/office/drawing/2014/main" id="{6567E5C2-9972-9841-A629-9AD94414E6F4}"/>
              </a:ext>
            </a:extLst>
          </p:cNvPr>
          <p:cNvPicPr>
            <a:picLocks noChangeAspect="1"/>
          </p:cNvPicPr>
          <p:nvPr/>
        </p:nvPicPr>
        <p:blipFill>
          <a:blip r:embed="rId5"/>
          <a:stretch>
            <a:fillRect/>
          </a:stretch>
        </p:blipFill>
        <p:spPr>
          <a:xfrm flipH="1">
            <a:off x="9806661" y="2360888"/>
            <a:ext cx="1997184" cy="4389416"/>
          </a:xfrm>
          <a:prstGeom prst="rect">
            <a:avLst/>
          </a:prstGeom>
        </p:spPr>
      </p:pic>
      <p:sp>
        <p:nvSpPr>
          <p:cNvPr id="13" name="Rounded Rectangular Callout 11">
            <a:extLst>
              <a:ext uri="{FF2B5EF4-FFF2-40B4-BE49-F238E27FC236}">
                <a16:creationId xmlns:a16="http://schemas.microsoft.com/office/drawing/2014/main" id="{87D8E2F4-F38B-8447-87DD-197A0B408953}"/>
              </a:ext>
            </a:extLst>
          </p:cNvPr>
          <p:cNvSpPr/>
          <p:nvPr/>
        </p:nvSpPr>
        <p:spPr>
          <a:xfrm flipH="1">
            <a:off x="6642194" y="2069898"/>
            <a:ext cx="3529284" cy="1250858"/>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4" name="Rectangle 13">
            <a:extLst>
              <a:ext uri="{FF2B5EF4-FFF2-40B4-BE49-F238E27FC236}">
                <a16:creationId xmlns:a16="http://schemas.microsoft.com/office/drawing/2014/main" id="{0C3EC3CC-E9F6-9A40-AFAB-34BF0C5F3635}"/>
              </a:ext>
            </a:extLst>
          </p:cNvPr>
          <p:cNvSpPr/>
          <p:nvPr/>
        </p:nvSpPr>
        <p:spPr>
          <a:xfrm>
            <a:off x="6642194" y="2215515"/>
            <a:ext cx="3505169" cy="646331"/>
          </a:xfrm>
          <a:prstGeom prst="rect">
            <a:avLst/>
          </a:prstGeom>
        </p:spPr>
        <p:txBody>
          <a:bodyPr wrap="square">
            <a:spAutoFit/>
          </a:bodyPr>
          <a:lstStyle/>
          <a:p>
            <a:pPr algn="just"/>
            <a:r>
              <a:rPr lang="en-US" dirty="0"/>
              <a:t>What if I go 3, 4 or even 5 steps from one note to another?</a:t>
            </a:r>
            <a:endParaRPr lang="en-BR" dirty="0"/>
          </a:p>
        </p:txBody>
      </p:sp>
    </p:spTree>
    <p:extLst>
      <p:ext uri="{BB962C8B-B14F-4D97-AF65-F5344CB8AC3E}">
        <p14:creationId xmlns:p14="http://schemas.microsoft.com/office/powerpoint/2010/main" val="1567809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a:extLst>
              <a:ext uri="{FF2B5EF4-FFF2-40B4-BE49-F238E27FC236}">
                <a16:creationId xmlns:a16="http://schemas.microsoft.com/office/drawing/2014/main" id="{30829CFC-A82E-8443-BCB1-29743083809A}"/>
              </a:ext>
            </a:extLst>
          </p:cNvPr>
          <p:cNvSpPr/>
          <p:nvPr/>
        </p:nvSpPr>
        <p:spPr>
          <a:xfrm>
            <a:off x="1814699" y="427932"/>
            <a:ext cx="7715753" cy="5872283"/>
          </a:xfrm>
          <a:prstGeom prst="roundRect">
            <a:avLst/>
          </a:prstGeom>
          <a:solidFill>
            <a:srgbClr val="FFD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200" b="1" dirty="0">
                <a:solidFill>
                  <a:schemeClr val="tx1"/>
                </a:solidFill>
                <a:latin typeface="Modern Love Caps" pitchFamily="82" charset="0"/>
              </a:rPr>
              <a:t>Requirements </a:t>
            </a:r>
            <a:endParaRPr lang="en-US" sz="3200" dirty="0">
              <a:ln w="0"/>
              <a:solidFill>
                <a:schemeClr val="tx1"/>
              </a:solidFill>
              <a:effectLst>
                <a:outerShdw blurRad="38100" dist="19050" dir="2700000" algn="tl" rotWithShape="0">
                  <a:schemeClr val="dk1">
                    <a:alpha val="40000"/>
                  </a:schemeClr>
                </a:outerShdw>
              </a:effectLst>
              <a:latin typeface="Modern Love Caps" pitchFamily="82" charset="0"/>
            </a:endParaRPr>
          </a:p>
          <a:p>
            <a:pPr marL="342900" indent="-342900">
              <a:buFont typeface="+mj-lt"/>
              <a:buAutoNum type="arabicPeriod"/>
            </a:pPr>
            <a:r>
              <a:rPr lang="en-US" sz="1600" dirty="0">
                <a:solidFill>
                  <a:schemeClr val="tx1"/>
                </a:solidFill>
                <a:latin typeface="Modern Love Caps" pitchFamily="82" charset="0"/>
              </a:rPr>
              <a:t>Play or sing a scale, and know its composition. </a:t>
            </a:r>
          </a:p>
          <a:p>
            <a:pPr marL="342900" indent="-342900">
              <a:buFont typeface="+mj-lt"/>
              <a:buAutoNum type="arabicPeriod"/>
            </a:pPr>
            <a:r>
              <a:rPr lang="en-US" sz="1600" dirty="0">
                <a:solidFill>
                  <a:schemeClr val="tx1"/>
                </a:solidFill>
                <a:latin typeface="Modern Love Caps" pitchFamily="82" charset="0"/>
              </a:rPr>
              <a:t>Write a scale in both treble and bass clefs. </a:t>
            </a:r>
          </a:p>
          <a:p>
            <a:pPr marL="342900" indent="-342900">
              <a:buFont typeface="+mj-lt"/>
              <a:buAutoNum type="arabicPeriod"/>
            </a:pPr>
            <a:r>
              <a:rPr lang="en-US" sz="1600" dirty="0">
                <a:solidFill>
                  <a:schemeClr val="tx1"/>
                </a:solidFill>
                <a:latin typeface="Modern Love Caps" pitchFamily="82" charset="0"/>
              </a:rPr>
              <a:t>Know a half tone, a whole tone, a third, a fifth, and an octave. </a:t>
            </a:r>
          </a:p>
          <a:p>
            <a:pPr marL="342900" indent="-342900">
              <a:buFont typeface="+mj-lt"/>
              <a:buAutoNum type="arabicPeriod"/>
            </a:pPr>
            <a:r>
              <a:rPr lang="en-US" sz="1600" dirty="0">
                <a:solidFill>
                  <a:schemeClr val="tx1"/>
                </a:solidFill>
                <a:latin typeface="Modern Love Caps" pitchFamily="82" charset="0"/>
              </a:rPr>
              <a:t>Distinguish a march from a waltz, and give the time of each. </a:t>
            </a:r>
          </a:p>
          <a:p>
            <a:pPr marL="342900" indent="-342900">
              <a:buFont typeface="+mj-lt"/>
              <a:buAutoNum type="arabicPeriod"/>
            </a:pPr>
            <a:r>
              <a:rPr lang="en-US" sz="1600" dirty="0">
                <a:solidFill>
                  <a:schemeClr val="tx1"/>
                </a:solidFill>
                <a:latin typeface="Modern Love Caps" pitchFamily="82" charset="0"/>
              </a:rPr>
              <a:t>What is a quarter note? A half note? A whole note? Draw the symbols. </a:t>
            </a:r>
          </a:p>
          <a:p>
            <a:pPr marL="342900" indent="-342900">
              <a:buFont typeface="+mj-lt"/>
              <a:buAutoNum type="arabicPeriod"/>
            </a:pPr>
            <a:r>
              <a:rPr lang="en-US" sz="1600" dirty="0">
                <a:solidFill>
                  <a:schemeClr val="tx1"/>
                </a:solidFill>
                <a:latin typeface="Modern Love Caps" pitchFamily="82" charset="0"/>
              </a:rPr>
              <a:t>Name five great composers and one composition of each, including an oratorio, piano composition, and a song. </a:t>
            </a:r>
          </a:p>
          <a:p>
            <a:pPr marL="342900" indent="-342900">
              <a:buFont typeface="+mj-lt"/>
              <a:buAutoNum type="arabicPeriod"/>
            </a:pPr>
            <a:r>
              <a:rPr lang="en-US" sz="1600" dirty="0">
                <a:solidFill>
                  <a:schemeClr val="tx1"/>
                </a:solidFill>
                <a:latin typeface="Modern Love Caps" pitchFamily="82" charset="0"/>
              </a:rPr>
              <a:t>Play with or without music or sing from memory 15 hymns and/or other sacred songs or choruses and list the composer of each (One verse or Stanza each).</a:t>
            </a:r>
          </a:p>
          <a:p>
            <a:pPr marL="342900" indent="-342900">
              <a:buFont typeface="+mj-lt"/>
              <a:buAutoNum type="arabicPeriod"/>
            </a:pPr>
            <a:r>
              <a:rPr lang="en-US" sz="1600" dirty="0">
                <a:solidFill>
                  <a:schemeClr val="tx1"/>
                </a:solidFill>
                <a:latin typeface="Modern Love Caps" pitchFamily="82" charset="0"/>
              </a:rPr>
              <a:t>Play or sing from memory one piece of good music other than those used in #7. </a:t>
            </a:r>
          </a:p>
          <a:p>
            <a:pPr marL="342900" indent="-342900">
              <a:buFont typeface="+mj-lt"/>
              <a:buAutoNum type="arabicPeriod"/>
            </a:pPr>
            <a:r>
              <a:rPr lang="en-US" sz="1600" dirty="0">
                <a:solidFill>
                  <a:schemeClr val="tx1"/>
                </a:solidFill>
                <a:latin typeface="Modern Love Caps" pitchFamily="82" charset="0"/>
              </a:rPr>
              <a:t>For instrumentalists: Be able to sight-read and play a moderately difficult piece of music. Explain all signs and terms in it. </a:t>
            </a:r>
          </a:p>
          <a:p>
            <a:pPr marL="342900" indent="-342900">
              <a:buFont typeface="+mj-lt"/>
              <a:buAutoNum type="arabicPeriod"/>
            </a:pPr>
            <a:r>
              <a:rPr lang="en-US" sz="1600" dirty="0">
                <a:solidFill>
                  <a:schemeClr val="tx1"/>
                </a:solidFill>
                <a:latin typeface="Modern Love Caps" pitchFamily="82" charset="0"/>
              </a:rPr>
              <a:t>For singers: Show with baton or arm how to lead a group in singing compositions written in 3/4 and 4/4 time. </a:t>
            </a:r>
          </a:p>
          <a:p>
            <a:pPr marL="342900" indent="-342900">
              <a:buFont typeface="+mj-lt"/>
              <a:buAutoNum type="arabicPeriod"/>
            </a:pPr>
            <a:r>
              <a:rPr lang="en-US" sz="1600" dirty="0">
                <a:solidFill>
                  <a:schemeClr val="tx1"/>
                </a:solidFill>
                <a:latin typeface="Modern Love Caps" pitchFamily="82" charset="0"/>
              </a:rPr>
              <a:t>Define orchestra, and name at least five instruments in an orchestra. </a:t>
            </a:r>
          </a:p>
          <a:p>
            <a:pPr marL="342900" indent="-342900">
              <a:buFont typeface="+mj-lt"/>
              <a:buAutoNum type="arabicPeriod"/>
            </a:pPr>
            <a:r>
              <a:rPr lang="en-US" sz="1600" dirty="0">
                <a:solidFill>
                  <a:schemeClr val="tx1"/>
                </a:solidFill>
                <a:latin typeface="Modern Love Caps" pitchFamily="82" charset="0"/>
              </a:rPr>
              <a:t>Do a biographical sketch on a famous hymn writer and orally present it to a group. </a:t>
            </a: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pic>
        <p:nvPicPr>
          <p:cNvPr id="27" name="Picture 26" descr="A picture containing text, toy, doll&#10;&#10;Description automatically generated">
            <a:extLst>
              <a:ext uri="{FF2B5EF4-FFF2-40B4-BE49-F238E27FC236}">
                <a16:creationId xmlns:a16="http://schemas.microsoft.com/office/drawing/2014/main" id="{32ED5492-2EE9-1045-8893-C618F2CB18B8}"/>
              </a:ext>
            </a:extLst>
          </p:cNvPr>
          <p:cNvPicPr>
            <a:picLocks noChangeAspect="1"/>
          </p:cNvPicPr>
          <p:nvPr/>
        </p:nvPicPr>
        <p:blipFill>
          <a:blip r:embed="rId2"/>
          <a:stretch>
            <a:fillRect/>
          </a:stretch>
        </p:blipFill>
        <p:spPr>
          <a:xfrm>
            <a:off x="264415" y="4035263"/>
            <a:ext cx="1550285" cy="2561804"/>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28DD98A4-5936-4845-B53C-DB1DF38C1B3A}"/>
              </a:ext>
            </a:extLst>
          </p:cNvPr>
          <p:cNvPicPr>
            <a:picLocks noChangeAspect="1"/>
          </p:cNvPicPr>
          <p:nvPr/>
        </p:nvPicPr>
        <p:blipFill>
          <a:blip r:embed="rId3"/>
          <a:stretch>
            <a:fillRect/>
          </a:stretch>
        </p:blipFill>
        <p:spPr>
          <a:xfrm flipH="1">
            <a:off x="9530453" y="427933"/>
            <a:ext cx="1975916" cy="4342672"/>
          </a:xfrm>
          <a:prstGeom prst="rect">
            <a:avLst/>
          </a:prstGeom>
        </p:spPr>
      </p:pic>
    </p:spTree>
    <p:extLst>
      <p:ext uri="{BB962C8B-B14F-4D97-AF65-F5344CB8AC3E}">
        <p14:creationId xmlns:p14="http://schemas.microsoft.com/office/powerpoint/2010/main" val="3001659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4FC7FC-8CF7-5245-A6FC-0FEF9D579636}"/>
              </a:ext>
            </a:extLst>
          </p:cNvPr>
          <p:cNvPicPr>
            <a:picLocks noChangeAspect="1"/>
          </p:cNvPicPr>
          <p:nvPr/>
        </p:nvPicPr>
        <p:blipFill>
          <a:blip r:embed="rId3"/>
          <a:stretch>
            <a:fillRect/>
          </a:stretch>
        </p:blipFill>
        <p:spPr>
          <a:xfrm>
            <a:off x="3095958" y="2882643"/>
            <a:ext cx="4623887" cy="3220974"/>
          </a:xfrm>
          <a:prstGeom prst="rect">
            <a:avLst/>
          </a:prstGeom>
        </p:spPr>
      </p:pic>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Intervals</a:t>
            </a:r>
            <a:endParaRPr lang="en-US" sz="6000" dirty="0">
              <a:solidFill>
                <a:schemeClr val="tx1"/>
              </a:solidFill>
              <a:latin typeface="Modern Love Caps" pitchFamily="82" charset="0"/>
            </a:endParaRPr>
          </a:p>
        </p:txBody>
      </p:sp>
      <p:pic>
        <p:nvPicPr>
          <p:cNvPr id="4" name="Picture 3" descr="A picture containing toy, doll&#10;&#10;Description automatically generated">
            <a:extLst>
              <a:ext uri="{FF2B5EF4-FFF2-40B4-BE49-F238E27FC236}">
                <a16:creationId xmlns:a16="http://schemas.microsoft.com/office/drawing/2014/main" id="{769C4C34-32E3-D344-A0F9-665F794B03A8}"/>
              </a:ext>
            </a:extLst>
          </p:cNvPr>
          <p:cNvPicPr>
            <a:picLocks noChangeAspect="1"/>
          </p:cNvPicPr>
          <p:nvPr/>
        </p:nvPicPr>
        <p:blipFill>
          <a:blip r:embed="rId4"/>
          <a:stretch>
            <a:fillRect/>
          </a:stretch>
        </p:blipFill>
        <p:spPr>
          <a:xfrm flipH="1">
            <a:off x="-58768" y="1756690"/>
            <a:ext cx="2506531" cy="5102352"/>
          </a:xfrm>
          <a:prstGeom prst="rect">
            <a:avLst/>
          </a:prstGeom>
        </p:spPr>
      </p:pic>
      <p:sp>
        <p:nvSpPr>
          <p:cNvPr id="11" name="Rounded Rectangular Callout 11">
            <a:extLst>
              <a:ext uri="{FF2B5EF4-FFF2-40B4-BE49-F238E27FC236}">
                <a16:creationId xmlns:a16="http://schemas.microsoft.com/office/drawing/2014/main" id="{790EAF57-E5D6-644C-B813-BDC6C5B06A64}"/>
              </a:ext>
            </a:extLst>
          </p:cNvPr>
          <p:cNvSpPr/>
          <p:nvPr/>
        </p:nvSpPr>
        <p:spPr>
          <a:xfrm>
            <a:off x="1561039" y="1378391"/>
            <a:ext cx="5036167" cy="1770932"/>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2" name="TextBox 11">
            <a:extLst>
              <a:ext uri="{FF2B5EF4-FFF2-40B4-BE49-F238E27FC236}">
                <a16:creationId xmlns:a16="http://schemas.microsoft.com/office/drawing/2014/main" id="{F81657E2-219A-1649-A2B7-4318F457507C}"/>
              </a:ext>
            </a:extLst>
          </p:cNvPr>
          <p:cNvSpPr txBox="1"/>
          <p:nvPr/>
        </p:nvSpPr>
        <p:spPr>
          <a:xfrm>
            <a:off x="1631360" y="1332341"/>
            <a:ext cx="5088637" cy="1477328"/>
          </a:xfrm>
          <a:prstGeom prst="rect">
            <a:avLst/>
          </a:prstGeom>
          <a:noFill/>
        </p:spPr>
        <p:txBody>
          <a:bodyPr wrap="square" rtlCol="0">
            <a:spAutoFit/>
          </a:bodyPr>
          <a:lstStyle/>
          <a:p>
            <a:r>
              <a:rPr lang="en-US" dirty="0"/>
              <a:t>That’s a good question!</a:t>
            </a:r>
          </a:p>
          <a:p>
            <a:r>
              <a:rPr lang="en-US" dirty="0"/>
              <a:t>The interval between two notes is the distance between the two pitches - in other words, how much higher or lower one note is than the other. </a:t>
            </a:r>
          </a:p>
        </p:txBody>
      </p:sp>
      <p:pic>
        <p:nvPicPr>
          <p:cNvPr id="10" name="Picture 9" descr="A picture containing toy, doll&#10;&#10;Description automatically generated">
            <a:extLst>
              <a:ext uri="{FF2B5EF4-FFF2-40B4-BE49-F238E27FC236}">
                <a16:creationId xmlns:a16="http://schemas.microsoft.com/office/drawing/2014/main" id="{6567E5C2-9972-9841-A629-9AD94414E6F4}"/>
              </a:ext>
            </a:extLst>
          </p:cNvPr>
          <p:cNvPicPr>
            <a:picLocks noChangeAspect="1"/>
          </p:cNvPicPr>
          <p:nvPr/>
        </p:nvPicPr>
        <p:blipFill>
          <a:blip r:embed="rId5"/>
          <a:stretch>
            <a:fillRect/>
          </a:stretch>
        </p:blipFill>
        <p:spPr>
          <a:xfrm flipH="1">
            <a:off x="9806661" y="2360888"/>
            <a:ext cx="1997184" cy="4389416"/>
          </a:xfrm>
          <a:prstGeom prst="rect">
            <a:avLst/>
          </a:prstGeom>
        </p:spPr>
      </p:pic>
      <p:sp>
        <p:nvSpPr>
          <p:cNvPr id="13" name="Rounded Rectangular Callout 11">
            <a:extLst>
              <a:ext uri="{FF2B5EF4-FFF2-40B4-BE49-F238E27FC236}">
                <a16:creationId xmlns:a16="http://schemas.microsoft.com/office/drawing/2014/main" id="{87D8E2F4-F38B-8447-87DD-197A0B408953}"/>
              </a:ext>
            </a:extLst>
          </p:cNvPr>
          <p:cNvSpPr/>
          <p:nvPr/>
        </p:nvSpPr>
        <p:spPr>
          <a:xfrm flipH="1">
            <a:off x="6642194" y="2069898"/>
            <a:ext cx="3529284" cy="1250858"/>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4" name="Rectangle 13">
            <a:extLst>
              <a:ext uri="{FF2B5EF4-FFF2-40B4-BE49-F238E27FC236}">
                <a16:creationId xmlns:a16="http://schemas.microsoft.com/office/drawing/2014/main" id="{0C3EC3CC-E9F6-9A40-AFAB-34BF0C5F3635}"/>
              </a:ext>
            </a:extLst>
          </p:cNvPr>
          <p:cNvSpPr/>
          <p:nvPr/>
        </p:nvSpPr>
        <p:spPr>
          <a:xfrm>
            <a:off x="6642194" y="2215515"/>
            <a:ext cx="3505169" cy="646331"/>
          </a:xfrm>
          <a:prstGeom prst="rect">
            <a:avLst/>
          </a:prstGeom>
        </p:spPr>
        <p:txBody>
          <a:bodyPr wrap="square">
            <a:spAutoFit/>
          </a:bodyPr>
          <a:lstStyle/>
          <a:p>
            <a:pPr algn="just"/>
            <a:r>
              <a:rPr lang="en-US" dirty="0"/>
              <a:t>What if I go 3, 4 or even 5 steps from one note to another?</a:t>
            </a:r>
            <a:endParaRPr lang="en-BR" dirty="0"/>
          </a:p>
        </p:txBody>
      </p:sp>
    </p:spTree>
    <p:extLst>
      <p:ext uri="{BB962C8B-B14F-4D97-AF65-F5344CB8AC3E}">
        <p14:creationId xmlns:p14="http://schemas.microsoft.com/office/powerpoint/2010/main" val="4106495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Intervals</a:t>
            </a:r>
            <a:endParaRPr lang="en-US" sz="6000" dirty="0">
              <a:solidFill>
                <a:schemeClr val="tx1"/>
              </a:solidFill>
              <a:latin typeface="Modern Love Caps" pitchFamily="82" charset="0"/>
            </a:endParaRPr>
          </a:p>
        </p:txBody>
      </p:sp>
      <p:pic>
        <p:nvPicPr>
          <p:cNvPr id="4" name="Picture 3" descr="A picture containing toy, doll&#10;&#10;Description automatically generated">
            <a:extLst>
              <a:ext uri="{FF2B5EF4-FFF2-40B4-BE49-F238E27FC236}">
                <a16:creationId xmlns:a16="http://schemas.microsoft.com/office/drawing/2014/main" id="{769C4C34-32E3-D344-A0F9-665F794B03A8}"/>
              </a:ext>
            </a:extLst>
          </p:cNvPr>
          <p:cNvPicPr>
            <a:picLocks noChangeAspect="1"/>
          </p:cNvPicPr>
          <p:nvPr/>
        </p:nvPicPr>
        <p:blipFill>
          <a:blip r:embed="rId3"/>
          <a:stretch>
            <a:fillRect/>
          </a:stretch>
        </p:blipFill>
        <p:spPr>
          <a:xfrm flipH="1">
            <a:off x="-58768" y="1756690"/>
            <a:ext cx="2506531" cy="5102352"/>
          </a:xfrm>
          <a:prstGeom prst="rect">
            <a:avLst/>
          </a:prstGeom>
        </p:spPr>
      </p:pic>
      <p:sp>
        <p:nvSpPr>
          <p:cNvPr id="11" name="Rounded Rectangular Callout 11">
            <a:extLst>
              <a:ext uri="{FF2B5EF4-FFF2-40B4-BE49-F238E27FC236}">
                <a16:creationId xmlns:a16="http://schemas.microsoft.com/office/drawing/2014/main" id="{790EAF57-E5D6-644C-B813-BDC6C5B06A64}"/>
              </a:ext>
            </a:extLst>
          </p:cNvPr>
          <p:cNvSpPr/>
          <p:nvPr/>
        </p:nvSpPr>
        <p:spPr>
          <a:xfrm>
            <a:off x="1561039" y="1378390"/>
            <a:ext cx="7061753" cy="1986749"/>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2" name="TextBox 11">
            <a:extLst>
              <a:ext uri="{FF2B5EF4-FFF2-40B4-BE49-F238E27FC236}">
                <a16:creationId xmlns:a16="http://schemas.microsoft.com/office/drawing/2014/main" id="{F81657E2-219A-1649-A2B7-4318F457507C}"/>
              </a:ext>
            </a:extLst>
          </p:cNvPr>
          <p:cNvSpPr txBox="1"/>
          <p:nvPr/>
        </p:nvSpPr>
        <p:spPr>
          <a:xfrm>
            <a:off x="1715070" y="1463273"/>
            <a:ext cx="6834569" cy="1816982"/>
          </a:xfrm>
          <a:prstGeom prst="rect">
            <a:avLst/>
          </a:prstGeom>
          <a:noFill/>
        </p:spPr>
        <p:txBody>
          <a:bodyPr wrap="square" rtlCol="0">
            <a:spAutoFit/>
          </a:bodyPr>
          <a:lstStyle/>
          <a:p>
            <a:pPr algn="just"/>
            <a:r>
              <a:rPr lang="en-US" dirty="0"/>
              <a:t>The first step in naming the interval is to find the distance between the notes as they are written on the staff</a:t>
            </a:r>
            <a:r>
              <a:rPr lang="en-BR" dirty="0"/>
              <a:t>. </a:t>
            </a:r>
            <a:r>
              <a:rPr lang="en-US" dirty="0"/>
              <a:t>Count every line and every space in between the notes, as well as the lines or spaces that the notes are on. This gives you the number for the interval. </a:t>
            </a:r>
          </a:p>
          <a:p>
            <a:pPr algn="just"/>
            <a:endParaRPr lang="en-US" dirty="0"/>
          </a:p>
        </p:txBody>
      </p:sp>
      <p:pic>
        <p:nvPicPr>
          <p:cNvPr id="10" name="Picture 9" descr="A picture containing toy, doll&#10;&#10;Description automatically generated">
            <a:extLst>
              <a:ext uri="{FF2B5EF4-FFF2-40B4-BE49-F238E27FC236}">
                <a16:creationId xmlns:a16="http://schemas.microsoft.com/office/drawing/2014/main" id="{6567E5C2-9972-9841-A629-9AD94414E6F4}"/>
              </a:ext>
            </a:extLst>
          </p:cNvPr>
          <p:cNvPicPr>
            <a:picLocks noChangeAspect="1"/>
          </p:cNvPicPr>
          <p:nvPr/>
        </p:nvPicPr>
        <p:blipFill>
          <a:blip r:embed="rId4"/>
          <a:stretch>
            <a:fillRect/>
          </a:stretch>
        </p:blipFill>
        <p:spPr>
          <a:xfrm flipH="1">
            <a:off x="9806661" y="2360888"/>
            <a:ext cx="1997184" cy="4389416"/>
          </a:xfrm>
          <a:prstGeom prst="rect">
            <a:avLst/>
          </a:prstGeom>
        </p:spPr>
      </p:pic>
      <p:pic>
        <p:nvPicPr>
          <p:cNvPr id="3" name="Picture 2">
            <a:extLst>
              <a:ext uri="{FF2B5EF4-FFF2-40B4-BE49-F238E27FC236}">
                <a16:creationId xmlns:a16="http://schemas.microsoft.com/office/drawing/2014/main" id="{34D51BE4-F524-D04B-BFF7-20AA64B09556}"/>
              </a:ext>
            </a:extLst>
          </p:cNvPr>
          <p:cNvPicPr>
            <a:picLocks noChangeAspect="1"/>
          </p:cNvPicPr>
          <p:nvPr/>
        </p:nvPicPr>
        <p:blipFill>
          <a:blip r:embed="rId5"/>
          <a:stretch>
            <a:fillRect/>
          </a:stretch>
        </p:blipFill>
        <p:spPr>
          <a:xfrm>
            <a:off x="3806520" y="3030334"/>
            <a:ext cx="4578960" cy="3233306"/>
          </a:xfrm>
          <a:prstGeom prst="rect">
            <a:avLst/>
          </a:prstGeom>
        </p:spPr>
      </p:pic>
    </p:spTree>
    <p:extLst>
      <p:ext uri="{BB962C8B-B14F-4D97-AF65-F5344CB8AC3E}">
        <p14:creationId xmlns:p14="http://schemas.microsoft.com/office/powerpoint/2010/main" val="3531992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Intervals</a:t>
            </a:r>
            <a:endParaRPr lang="en-US" sz="6000" dirty="0">
              <a:solidFill>
                <a:schemeClr val="tx1"/>
              </a:solidFill>
              <a:latin typeface="Modern Love Caps" pitchFamily="82" charset="0"/>
            </a:endParaRPr>
          </a:p>
        </p:txBody>
      </p:sp>
      <p:pic>
        <p:nvPicPr>
          <p:cNvPr id="4" name="Picture 3" descr="A picture containing toy, doll&#10;&#10;Description automatically generated">
            <a:extLst>
              <a:ext uri="{FF2B5EF4-FFF2-40B4-BE49-F238E27FC236}">
                <a16:creationId xmlns:a16="http://schemas.microsoft.com/office/drawing/2014/main" id="{769C4C34-32E3-D344-A0F9-665F794B03A8}"/>
              </a:ext>
            </a:extLst>
          </p:cNvPr>
          <p:cNvPicPr>
            <a:picLocks noChangeAspect="1"/>
          </p:cNvPicPr>
          <p:nvPr/>
        </p:nvPicPr>
        <p:blipFill>
          <a:blip r:embed="rId3"/>
          <a:stretch>
            <a:fillRect/>
          </a:stretch>
        </p:blipFill>
        <p:spPr>
          <a:xfrm flipH="1">
            <a:off x="-58768" y="1756690"/>
            <a:ext cx="2506531" cy="5102352"/>
          </a:xfrm>
          <a:prstGeom prst="rect">
            <a:avLst/>
          </a:prstGeom>
        </p:spPr>
      </p:pic>
      <p:sp>
        <p:nvSpPr>
          <p:cNvPr id="11" name="Rounded Rectangular Callout 11">
            <a:extLst>
              <a:ext uri="{FF2B5EF4-FFF2-40B4-BE49-F238E27FC236}">
                <a16:creationId xmlns:a16="http://schemas.microsoft.com/office/drawing/2014/main" id="{790EAF57-E5D6-644C-B813-BDC6C5B06A64}"/>
              </a:ext>
            </a:extLst>
          </p:cNvPr>
          <p:cNvSpPr/>
          <p:nvPr/>
        </p:nvSpPr>
        <p:spPr>
          <a:xfrm>
            <a:off x="1561039" y="1378390"/>
            <a:ext cx="7061753" cy="1986749"/>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2" name="TextBox 11">
            <a:extLst>
              <a:ext uri="{FF2B5EF4-FFF2-40B4-BE49-F238E27FC236}">
                <a16:creationId xmlns:a16="http://schemas.microsoft.com/office/drawing/2014/main" id="{F81657E2-219A-1649-A2B7-4318F457507C}"/>
              </a:ext>
            </a:extLst>
          </p:cNvPr>
          <p:cNvSpPr txBox="1"/>
          <p:nvPr/>
        </p:nvSpPr>
        <p:spPr>
          <a:xfrm>
            <a:off x="1715070" y="1463273"/>
            <a:ext cx="6834569" cy="1816982"/>
          </a:xfrm>
          <a:prstGeom prst="rect">
            <a:avLst/>
          </a:prstGeom>
          <a:noFill/>
        </p:spPr>
        <p:txBody>
          <a:bodyPr wrap="square" rtlCol="0">
            <a:spAutoFit/>
          </a:bodyPr>
          <a:lstStyle/>
          <a:p>
            <a:pPr algn="just"/>
            <a:r>
              <a:rPr lang="en-US" dirty="0"/>
              <a:t>The first step in naming the interval is to find the distance between the notes as they are written on the staff</a:t>
            </a:r>
            <a:r>
              <a:rPr lang="en-BR" dirty="0"/>
              <a:t>. </a:t>
            </a:r>
            <a:r>
              <a:rPr lang="en-US" dirty="0"/>
              <a:t>Count every line and every space in between the notes, as well as the lines or spaces that the notes are on. This gives you the number for the interval. </a:t>
            </a:r>
          </a:p>
          <a:p>
            <a:pPr algn="just"/>
            <a:endParaRPr lang="en-US" dirty="0"/>
          </a:p>
        </p:txBody>
      </p:sp>
      <p:pic>
        <p:nvPicPr>
          <p:cNvPr id="10" name="Picture 9" descr="A picture containing toy, doll&#10;&#10;Description automatically generated">
            <a:extLst>
              <a:ext uri="{FF2B5EF4-FFF2-40B4-BE49-F238E27FC236}">
                <a16:creationId xmlns:a16="http://schemas.microsoft.com/office/drawing/2014/main" id="{6567E5C2-9972-9841-A629-9AD94414E6F4}"/>
              </a:ext>
            </a:extLst>
          </p:cNvPr>
          <p:cNvPicPr>
            <a:picLocks noChangeAspect="1"/>
          </p:cNvPicPr>
          <p:nvPr/>
        </p:nvPicPr>
        <p:blipFill>
          <a:blip r:embed="rId4"/>
          <a:stretch>
            <a:fillRect/>
          </a:stretch>
        </p:blipFill>
        <p:spPr>
          <a:xfrm flipH="1">
            <a:off x="9806661" y="2360888"/>
            <a:ext cx="1997184" cy="4389416"/>
          </a:xfrm>
          <a:prstGeom prst="rect">
            <a:avLst/>
          </a:prstGeom>
        </p:spPr>
      </p:pic>
      <p:pic>
        <p:nvPicPr>
          <p:cNvPr id="2" name="Picture 1">
            <a:extLst>
              <a:ext uri="{FF2B5EF4-FFF2-40B4-BE49-F238E27FC236}">
                <a16:creationId xmlns:a16="http://schemas.microsoft.com/office/drawing/2014/main" id="{E9DD320D-23BE-CF47-AD69-936076A620FE}"/>
              </a:ext>
            </a:extLst>
          </p:cNvPr>
          <p:cNvPicPr>
            <a:picLocks noChangeAspect="1"/>
          </p:cNvPicPr>
          <p:nvPr/>
        </p:nvPicPr>
        <p:blipFill>
          <a:blip r:embed="rId5"/>
          <a:stretch>
            <a:fillRect/>
          </a:stretch>
        </p:blipFill>
        <p:spPr>
          <a:xfrm>
            <a:off x="2447763" y="3743439"/>
            <a:ext cx="7247295" cy="1506863"/>
          </a:xfrm>
          <a:prstGeom prst="rect">
            <a:avLst/>
          </a:prstGeom>
        </p:spPr>
      </p:pic>
    </p:spTree>
    <p:extLst>
      <p:ext uri="{BB962C8B-B14F-4D97-AF65-F5344CB8AC3E}">
        <p14:creationId xmlns:p14="http://schemas.microsoft.com/office/powerpoint/2010/main" val="3238167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D320D-23BE-CF47-AD69-936076A620FE}"/>
              </a:ext>
            </a:extLst>
          </p:cNvPr>
          <p:cNvPicPr>
            <a:picLocks noChangeAspect="1"/>
          </p:cNvPicPr>
          <p:nvPr/>
        </p:nvPicPr>
        <p:blipFill rotWithShape="1">
          <a:blip r:embed="rId3"/>
          <a:srcRect b="11435"/>
          <a:stretch/>
        </p:blipFill>
        <p:spPr>
          <a:xfrm>
            <a:off x="2412821" y="2835426"/>
            <a:ext cx="7247295" cy="1334541"/>
          </a:xfrm>
          <a:prstGeom prst="rect">
            <a:avLst/>
          </a:prstGeom>
        </p:spPr>
      </p:pic>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000" dirty="0">
                <a:solidFill>
                  <a:schemeClr val="tx1"/>
                </a:solidFill>
                <a:latin typeface="Modern Love Caps" pitchFamily="82" charset="0"/>
              </a:rPr>
              <a:t>Intervals</a:t>
            </a:r>
            <a:endParaRPr lang="en-US" sz="6000" dirty="0">
              <a:solidFill>
                <a:schemeClr val="tx1"/>
              </a:solidFill>
              <a:latin typeface="Modern Love Caps" pitchFamily="82" charset="0"/>
            </a:endParaRPr>
          </a:p>
        </p:txBody>
      </p:sp>
      <p:pic>
        <p:nvPicPr>
          <p:cNvPr id="4" name="Picture 3" descr="A picture containing toy, doll&#10;&#10;Description automatically generated">
            <a:extLst>
              <a:ext uri="{FF2B5EF4-FFF2-40B4-BE49-F238E27FC236}">
                <a16:creationId xmlns:a16="http://schemas.microsoft.com/office/drawing/2014/main" id="{769C4C34-32E3-D344-A0F9-665F794B03A8}"/>
              </a:ext>
            </a:extLst>
          </p:cNvPr>
          <p:cNvPicPr>
            <a:picLocks noChangeAspect="1"/>
          </p:cNvPicPr>
          <p:nvPr/>
        </p:nvPicPr>
        <p:blipFill>
          <a:blip r:embed="rId4"/>
          <a:stretch>
            <a:fillRect/>
          </a:stretch>
        </p:blipFill>
        <p:spPr>
          <a:xfrm flipH="1">
            <a:off x="-58768" y="1756690"/>
            <a:ext cx="2506531" cy="5102352"/>
          </a:xfrm>
          <a:prstGeom prst="rect">
            <a:avLst/>
          </a:prstGeom>
        </p:spPr>
      </p:pic>
      <p:sp>
        <p:nvSpPr>
          <p:cNvPr id="11" name="Rounded Rectangular Callout 11">
            <a:extLst>
              <a:ext uri="{FF2B5EF4-FFF2-40B4-BE49-F238E27FC236}">
                <a16:creationId xmlns:a16="http://schemas.microsoft.com/office/drawing/2014/main" id="{790EAF57-E5D6-644C-B813-BDC6C5B06A64}"/>
              </a:ext>
            </a:extLst>
          </p:cNvPr>
          <p:cNvSpPr/>
          <p:nvPr/>
        </p:nvSpPr>
        <p:spPr>
          <a:xfrm>
            <a:off x="1561039" y="1378390"/>
            <a:ext cx="7061753" cy="1986749"/>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2" name="TextBox 11">
            <a:extLst>
              <a:ext uri="{FF2B5EF4-FFF2-40B4-BE49-F238E27FC236}">
                <a16:creationId xmlns:a16="http://schemas.microsoft.com/office/drawing/2014/main" id="{F81657E2-219A-1649-A2B7-4318F457507C}"/>
              </a:ext>
            </a:extLst>
          </p:cNvPr>
          <p:cNvSpPr txBox="1"/>
          <p:nvPr/>
        </p:nvSpPr>
        <p:spPr>
          <a:xfrm>
            <a:off x="1715070" y="1463273"/>
            <a:ext cx="6834569" cy="1816982"/>
          </a:xfrm>
          <a:prstGeom prst="rect">
            <a:avLst/>
          </a:prstGeom>
          <a:noFill/>
        </p:spPr>
        <p:txBody>
          <a:bodyPr wrap="square" rtlCol="0">
            <a:spAutoFit/>
          </a:bodyPr>
          <a:lstStyle/>
          <a:p>
            <a:pPr algn="just"/>
            <a:r>
              <a:rPr lang="en-US" dirty="0"/>
              <a:t>The first step in naming the interval is to find the distance between the notes as they are written on the staff</a:t>
            </a:r>
            <a:r>
              <a:rPr lang="en-BR" dirty="0"/>
              <a:t>. </a:t>
            </a:r>
            <a:r>
              <a:rPr lang="en-US" dirty="0"/>
              <a:t>Count every line and every space in between the notes, as well as the lines or spaces that the notes are on. This gives you the number for the interval. </a:t>
            </a:r>
          </a:p>
          <a:p>
            <a:pPr algn="just"/>
            <a:endParaRPr lang="en-US" dirty="0"/>
          </a:p>
        </p:txBody>
      </p:sp>
      <p:pic>
        <p:nvPicPr>
          <p:cNvPr id="10" name="Picture 9" descr="A picture containing toy, doll&#10;&#10;Description automatically generated">
            <a:extLst>
              <a:ext uri="{FF2B5EF4-FFF2-40B4-BE49-F238E27FC236}">
                <a16:creationId xmlns:a16="http://schemas.microsoft.com/office/drawing/2014/main" id="{6567E5C2-9972-9841-A629-9AD94414E6F4}"/>
              </a:ext>
            </a:extLst>
          </p:cNvPr>
          <p:cNvPicPr>
            <a:picLocks noChangeAspect="1"/>
          </p:cNvPicPr>
          <p:nvPr/>
        </p:nvPicPr>
        <p:blipFill>
          <a:blip r:embed="rId5"/>
          <a:stretch>
            <a:fillRect/>
          </a:stretch>
        </p:blipFill>
        <p:spPr>
          <a:xfrm flipH="1">
            <a:off x="9806661" y="2360888"/>
            <a:ext cx="1997184" cy="4389416"/>
          </a:xfrm>
          <a:prstGeom prst="rect">
            <a:avLst/>
          </a:prstGeom>
        </p:spPr>
      </p:pic>
      <p:pic>
        <p:nvPicPr>
          <p:cNvPr id="3" name="Picture 2">
            <a:extLst>
              <a:ext uri="{FF2B5EF4-FFF2-40B4-BE49-F238E27FC236}">
                <a16:creationId xmlns:a16="http://schemas.microsoft.com/office/drawing/2014/main" id="{3B7FBB2C-66DA-104B-B8D7-D7679B760058}"/>
              </a:ext>
            </a:extLst>
          </p:cNvPr>
          <p:cNvPicPr>
            <a:picLocks noChangeAspect="1"/>
          </p:cNvPicPr>
          <p:nvPr/>
        </p:nvPicPr>
        <p:blipFill>
          <a:blip r:embed="rId6"/>
          <a:stretch>
            <a:fillRect/>
          </a:stretch>
        </p:blipFill>
        <p:spPr>
          <a:xfrm>
            <a:off x="3551585" y="5351232"/>
            <a:ext cx="2444796" cy="1116410"/>
          </a:xfrm>
          <a:prstGeom prst="rect">
            <a:avLst/>
          </a:prstGeom>
        </p:spPr>
      </p:pic>
      <p:pic>
        <p:nvPicPr>
          <p:cNvPr id="5" name="Picture 4">
            <a:extLst>
              <a:ext uri="{FF2B5EF4-FFF2-40B4-BE49-F238E27FC236}">
                <a16:creationId xmlns:a16="http://schemas.microsoft.com/office/drawing/2014/main" id="{CD5EB5CA-86AF-8947-9795-11E781873755}"/>
              </a:ext>
            </a:extLst>
          </p:cNvPr>
          <p:cNvPicPr>
            <a:picLocks noChangeAspect="1"/>
          </p:cNvPicPr>
          <p:nvPr/>
        </p:nvPicPr>
        <p:blipFill>
          <a:blip r:embed="rId7"/>
          <a:stretch>
            <a:fillRect/>
          </a:stretch>
        </p:blipFill>
        <p:spPr>
          <a:xfrm>
            <a:off x="6367056" y="5280744"/>
            <a:ext cx="2442222" cy="1227572"/>
          </a:xfrm>
          <a:prstGeom prst="rect">
            <a:avLst/>
          </a:prstGeom>
        </p:spPr>
      </p:pic>
      <p:pic>
        <p:nvPicPr>
          <p:cNvPr id="7" name="Picture 6">
            <a:extLst>
              <a:ext uri="{FF2B5EF4-FFF2-40B4-BE49-F238E27FC236}">
                <a16:creationId xmlns:a16="http://schemas.microsoft.com/office/drawing/2014/main" id="{F5699708-94D2-D64D-9E19-55C45E59DB96}"/>
              </a:ext>
            </a:extLst>
          </p:cNvPr>
          <p:cNvPicPr>
            <a:picLocks noChangeAspect="1"/>
          </p:cNvPicPr>
          <p:nvPr/>
        </p:nvPicPr>
        <p:blipFill rotWithShape="1">
          <a:blip r:embed="rId8"/>
          <a:srcRect/>
          <a:stretch/>
        </p:blipFill>
        <p:spPr>
          <a:xfrm>
            <a:off x="2932485" y="4169967"/>
            <a:ext cx="5876793" cy="1181265"/>
          </a:xfrm>
          <a:prstGeom prst="rect">
            <a:avLst/>
          </a:prstGeom>
        </p:spPr>
      </p:pic>
    </p:spTree>
    <p:extLst>
      <p:ext uri="{BB962C8B-B14F-4D97-AF65-F5344CB8AC3E}">
        <p14:creationId xmlns:p14="http://schemas.microsoft.com/office/powerpoint/2010/main" val="1822761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600" dirty="0">
                <a:solidFill>
                  <a:schemeClr val="tx1"/>
                </a:solidFill>
                <a:latin typeface="Modern Love Caps" pitchFamily="82" charset="0"/>
              </a:rPr>
              <a:t>Duration: Note Lengths in Written Music </a:t>
            </a:r>
            <a:endParaRPr lang="en-US" sz="6600" dirty="0">
              <a:solidFill>
                <a:schemeClr val="tx1"/>
              </a:solidFill>
              <a:latin typeface="Modern Love Caps" pitchFamily="82" charset="0"/>
            </a:endParaRPr>
          </a:p>
        </p:txBody>
      </p:sp>
      <p:sp>
        <p:nvSpPr>
          <p:cNvPr id="11" name="Rounded Rectangular Callout 11">
            <a:extLst>
              <a:ext uri="{FF2B5EF4-FFF2-40B4-BE49-F238E27FC236}">
                <a16:creationId xmlns:a16="http://schemas.microsoft.com/office/drawing/2014/main" id="{790EAF57-E5D6-644C-B813-BDC6C5B06A64}"/>
              </a:ext>
            </a:extLst>
          </p:cNvPr>
          <p:cNvSpPr/>
          <p:nvPr/>
        </p:nvSpPr>
        <p:spPr>
          <a:xfrm>
            <a:off x="1561039" y="1378390"/>
            <a:ext cx="7061753" cy="1986749"/>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2" name="TextBox 11">
            <a:extLst>
              <a:ext uri="{FF2B5EF4-FFF2-40B4-BE49-F238E27FC236}">
                <a16:creationId xmlns:a16="http://schemas.microsoft.com/office/drawing/2014/main" id="{F81657E2-219A-1649-A2B7-4318F457507C}"/>
              </a:ext>
            </a:extLst>
          </p:cNvPr>
          <p:cNvSpPr txBox="1"/>
          <p:nvPr/>
        </p:nvSpPr>
        <p:spPr>
          <a:xfrm>
            <a:off x="1715070" y="1463273"/>
            <a:ext cx="6834569" cy="1477328"/>
          </a:xfrm>
          <a:prstGeom prst="rect">
            <a:avLst/>
          </a:prstGeom>
          <a:noFill/>
        </p:spPr>
        <p:txBody>
          <a:bodyPr wrap="square" rtlCol="0">
            <a:spAutoFit/>
          </a:bodyPr>
          <a:lstStyle/>
          <a:p>
            <a:r>
              <a:rPr lang="en-US" dirty="0"/>
              <a:t>In standard notation, a single musical sound is written as a note. The two most important things a written piece of music needs to tell you about a note are its pitch - how high or low it is - and its duration - how long it lasts. </a:t>
            </a:r>
          </a:p>
          <a:p>
            <a:pPr algn="just"/>
            <a:endParaRPr lang="en-US" dirty="0"/>
          </a:p>
        </p:txBody>
      </p:sp>
      <p:pic>
        <p:nvPicPr>
          <p:cNvPr id="9" name="Picture 8" descr="A picture containing text, toy, doll&#10;&#10;Description automatically generated">
            <a:extLst>
              <a:ext uri="{FF2B5EF4-FFF2-40B4-BE49-F238E27FC236}">
                <a16:creationId xmlns:a16="http://schemas.microsoft.com/office/drawing/2014/main" id="{4063C707-EF48-DB4F-ABB3-9CFD108917BB}"/>
              </a:ext>
            </a:extLst>
          </p:cNvPr>
          <p:cNvPicPr>
            <a:picLocks noChangeAspect="1"/>
          </p:cNvPicPr>
          <p:nvPr/>
        </p:nvPicPr>
        <p:blipFill>
          <a:blip r:embed="rId3"/>
          <a:stretch>
            <a:fillRect/>
          </a:stretch>
        </p:blipFill>
        <p:spPr>
          <a:xfrm>
            <a:off x="0" y="2451486"/>
            <a:ext cx="2670048" cy="4412180"/>
          </a:xfrm>
          <a:prstGeom prst="rect">
            <a:avLst/>
          </a:prstGeom>
        </p:spPr>
      </p:pic>
      <p:pic>
        <p:nvPicPr>
          <p:cNvPr id="1028" name="Picture 4" descr="american vs british music terms">
            <a:extLst>
              <a:ext uri="{FF2B5EF4-FFF2-40B4-BE49-F238E27FC236}">
                <a16:creationId xmlns:a16="http://schemas.microsoft.com/office/drawing/2014/main" id="{E6DF6D9C-08EC-334D-846A-051379F9F9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0" t="-2329" r="-1180" b="2329"/>
          <a:stretch/>
        </p:blipFill>
        <p:spPr bwMode="auto">
          <a:xfrm>
            <a:off x="2824079" y="2945747"/>
            <a:ext cx="7061754" cy="342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97395" y="-114946"/>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March or Waltz?</a:t>
            </a:r>
          </a:p>
        </p:txBody>
      </p:sp>
      <p:sp>
        <p:nvSpPr>
          <p:cNvPr id="22" name="Rounded Rectangle 21">
            <a:extLst>
              <a:ext uri="{FF2B5EF4-FFF2-40B4-BE49-F238E27FC236}">
                <a16:creationId xmlns:a16="http://schemas.microsoft.com/office/drawing/2014/main" id="{7679BFF5-F890-E947-B7DA-CFE23E9E112F}"/>
              </a:ext>
            </a:extLst>
          </p:cNvPr>
          <p:cNvSpPr/>
          <p:nvPr/>
        </p:nvSpPr>
        <p:spPr>
          <a:xfrm>
            <a:off x="5939074" y="1563180"/>
            <a:ext cx="3917958" cy="147428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BR" dirty="0"/>
              <a:t>Helps you stand in Step during a parade</a:t>
            </a:r>
          </a:p>
          <a:p>
            <a:pPr algn="ctr"/>
            <a:endParaRPr lang="en-BR" dirty="0"/>
          </a:p>
          <a:p>
            <a:pPr algn="ctr"/>
            <a:r>
              <a:rPr lang="en-BR" dirty="0"/>
              <a:t>We count its steps in 2</a:t>
            </a:r>
          </a:p>
          <a:p>
            <a:pPr algn="ctr"/>
            <a:endParaRPr lang="en-BR" dirty="0"/>
          </a:p>
        </p:txBody>
      </p:sp>
      <p:graphicFrame>
        <p:nvGraphicFramePr>
          <p:cNvPr id="24" name="Table 24">
            <a:extLst>
              <a:ext uri="{FF2B5EF4-FFF2-40B4-BE49-F238E27FC236}">
                <a16:creationId xmlns:a16="http://schemas.microsoft.com/office/drawing/2014/main" id="{D1E9BAB0-7070-E849-ADEB-DF30FDE0F153}"/>
              </a:ext>
            </a:extLst>
          </p:cNvPr>
          <p:cNvGraphicFramePr>
            <a:graphicFrameLocks noGrp="1"/>
          </p:cNvGraphicFramePr>
          <p:nvPr>
            <p:extLst>
              <p:ext uri="{D42A27DB-BD31-4B8C-83A1-F6EECF244321}">
                <p14:modId xmlns:p14="http://schemas.microsoft.com/office/powerpoint/2010/main" val="1765297222"/>
              </p:ext>
            </p:extLst>
          </p:nvPr>
        </p:nvGraphicFramePr>
        <p:xfrm>
          <a:off x="403728" y="5189519"/>
          <a:ext cx="4381878" cy="731520"/>
        </p:xfrm>
        <a:graphic>
          <a:graphicData uri="http://schemas.openxmlformats.org/drawingml/2006/table">
            <a:tbl>
              <a:tblPr firstRow="1" bandRow="1">
                <a:tableStyleId>{5C22544A-7EE6-4342-B048-85BDC9FD1C3A}</a:tableStyleId>
              </a:tblPr>
              <a:tblGrid>
                <a:gridCol w="730313">
                  <a:extLst>
                    <a:ext uri="{9D8B030D-6E8A-4147-A177-3AD203B41FA5}">
                      <a16:colId xmlns:a16="http://schemas.microsoft.com/office/drawing/2014/main" val="116256643"/>
                    </a:ext>
                  </a:extLst>
                </a:gridCol>
                <a:gridCol w="730313">
                  <a:extLst>
                    <a:ext uri="{9D8B030D-6E8A-4147-A177-3AD203B41FA5}">
                      <a16:colId xmlns:a16="http://schemas.microsoft.com/office/drawing/2014/main" val="3854309648"/>
                    </a:ext>
                  </a:extLst>
                </a:gridCol>
                <a:gridCol w="730313">
                  <a:extLst>
                    <a:ext uri="{9D8B030D-6E8A-4147-A177-3AD203B41FA5}">
                      <a16:colId xmlns:a16="http://schemas.microsoft.com/office/drawing/2014/main" val="3107697513"/>
                    </a:ext>
                  </a:extLst>
                </a:gridCol>
                <a:gridCol w="730313">
                  <a:extLst>
                    <a:ext uri="{9D8B030D-6E8A-4147-A177-3AD203B41FA5}">
                      <a16:colId xmlns:a16="http://schemas.microsoft.com/office/drawing/2014/main" val="41788825"/>
                    </a:ext>
                  </a:extLst>
                </a:gridCol>
                <a:gridCol w="730313">
                  <a:extLst>
                    <a:ext uri="{9D8B030D-6E8A-4147-A177-3AD203B41FA5}">
                      <a16:colId xmlns:a16="http://schemas.microsoft.com/office/drawing/2014/main" val="3845688216"/>
                    </a:ext>
                  </a:extLst>
                </a:gridCol>
                <a:gridCol w="730313">
                  <a:extLst>
                    <a:ext uri="{9D8B030D-6E8A-4147-A177-3AD203B41FA5}">
                      <a16:colId xmlns:a16="http://schemas.microsoft.com/office/drawing/2014/main" val="3274951392"/>
                    </a:ext>
                  </a:extLst>
                </a:gridCol>
              </a:tblGrid>
              <a:tr h="283179">
                <a:tc>
                  <a:txBody>
                    <a:bodyPr/>
                    <a:lstStyle/>
                    <a:p>
                      <a:r>
                        <a:rPr lang="en-BR" dirty="0"/>
                        <a:t>1</a:t>
                      </a:r>
                    </a:p>
                  </a:txBody>
                  <a:tcPr/>
                </a:tc>
                <a:tc>
                  <a:txBody>
                    <a:bodyPr/>
                    <a:lstStyle/>
                    <a:p>
                      <a:r>
                        <a:rPr lang="en-BR" dirty="0"/>
                        <a:t>2 </a:t>
                      </a:r>
                    </a:p>
                  </a:txBody>
                  <a:tcPr/>
                </a:tc>
                <a:tc>
                  <a:txBody>
                    <a:bodyPr/>
                    <a:lstStyle/>
                    <a:p>
                      <a:r>
                        <a:rPr lang="en-BR" dirty="0"/>
                        <a:t>1</a:t>
                      </a:r>
                    </a:p>
                  </a:txBody>
                  <a:tcPr/>
                </a:tc>
                <a:tc>
                  <a:txBody>
                    <a:bodyPr/>
                    <a:lstStyle/>
                    <a:p>
                      <a:r>
                        <a:rPr lang="en-BR" dirty="0"/>
                        <a:t>2</a:t>
                      </a:r>
                    </a:p>
                  </a:txBody>
                  <a:tcPr/>
                </a:tc>
                <a:tc>
                  <a:txBody>
                    <a:bodyPr/>
                    <a:lstStyle/>
                    <a:p>
                      <a:r>
                        <a:rPr lang="en-BR" dirty="0"/>
                        <a:t>1</a:t>
                      </a:r>
                    </a:p>
                  </a:txBody>
                  <a:tcPr/>
                </a:tc>
                <a:tc>
                  <a:txBody>
                    <a:bodyPr/>
                    <a:lstStyle/>
                    <a:p>
                      <a:r>
                        <a:rPr lang="en-BR" dirty="0"/>
                        <a:t>2</a:t>
                      </a:r>
                    </a:p>
                  </a:txBody>
                  <a:tcPr/>
                </a:tc>
                <a:extLst>
                  <a:ext uri="{0D108BD9-81ED-4DB2-BD59-A6C34878D82A}">
                    <a16:rowId xmlns:a16="http://schemas.microsoft.com/office/drawing/2014/main" val="3032753661"/>
                  </a:ext>
                </a:extLst>
              </a:tr>
              <a:tr h="283179">
                <a:tc>
                  <a:txBody>
                    <a:bodyPr/>
                    <a:lstStyle/>
                    <a:p>
                      <a:r>
                        <a:rPr lang="en-BR" sz="1800" b="1" dirty="0"/>
                        <a:t>Left</a:t>
                      </a:r>
                      <a:endParaRPr lang="en-BR" dirty="0"/>
                    </a:p>
                  </a:txBody>
                  <a:tcPr/>
                </a:tc>
                <a:tc>
                  <a:txBody>
                    <a:bodyPr/>
                    <a:lstStyle/>
                    <a:p>
                      <a:r>
                        <a:rPr lang="en-BR" dirty="0"/>
                        <a:t>Right</a:t>
                      </a:r>
                    </a:p>
                  </a:txBody>
                  <a:tcPr/>
                </a:tc>
                <a:tc>
                  <a:txBody>
                    <a:bodyPr/>
                    <a:lstStyle/>
                    <a:p>
                      <a:r>
                        <a:rPr lang="en-BR" sz="1800" b="1" dirty="0"/>
                        <a:t>Left</a:t>
                      </a:r>
                      <a:endParaRPr lang="en-BR" dirty="0"/>
                    </a:p>
                  </a:txBody>
                  <a:tcPr/>
                </a:tc>
                <a:tc>
                  <a:txBody>
                    <a:bodyPr/>
                    <a:lstStyle/>
                    <a:p>
                      <a:r>
                        <a:rPr lang="en-BR" dirty="0"/>
                        <a:t>Right</a:t>
                      </a:r>
                    </a:p>
                  </a:txBody>
                  <a:tcPr/>
                </a:tc>
                <a:tc>
                  <a:txBody>
                    <a:bodyPr/>
                    <a:lstStyle/>
                    <a:p>
                      <a:r>
                        <a:rPr lang="en-BR" sz="1800" b="1" dirty="0"/>
                        <a:t>Left</a:t>
                      </a:r>
                      <a:endParaRPr lang="en-BR" dirty="0"/>
                    </a:p>
                  </a:txBody>
                  <a:tcPr/>
                </a:tc>
                <a:tc>
                  <a:txBody>
                    <a:bodyPr/>
                    <a:lstStyle/>
                    <a:p>
                      <a:r>
                        <a:rPr lang="en-BR" dirty="0"/>
                        <a:t>Right</a:t>
                      </a:r>
                    </a:p>
                  </a:txBody>
                  <a:tcPr/>
                </a:tc>
                <a:extLst>
                  <a:ext uri="{0D108BD9-81ED-4DB2-BD59-A6C34878D82A}">
                    <a16:rowId xmlns:a16="http://schemas.microsoft.com/office/drawing/2014/main" val="3309497133"/>
                  </a:ext>
                </a:extLst>
              </a:tr>
            </a:tbl>
          </a:graphicData>
        </a:graphic>
      </p:graphicFrame>
      <p:pic>
        <p:nvPicPr>
          <p:cNvPr id="1028" name="Picture 4" descr="Marching Sam Heughan GIF by Men in Kilts: A Roadtrip with Sam and Graham">
            <a:extLst>
              <a:ext uri="{FF2B5EF4-FFF2-40B4-BE49-F238E27FC236}">
                <a16:creationId xmlns:a16="http://schemas.microsoft.com/office/drawing/2014/main" id="{66364A81-E66D-CB40-9EF0-D30A40AEE3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00"/>
          <a:stretch/>
        </p:blipFill>
        <p:spPr bwMode="auto">
          <a:xfrm>
            <a:off x="880364" y="1563180"/>
            <a:ext cx="3508047" cy="3269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Macys Parade GIF by The 93rd Annual Macy’s Thanksgiving Day Parade">
            <a:extLst>
              <a:ext uri="{FF2B5EF4-FFF2-40B4-BE49-F238E27FC236}">
                <a16:creationId xmlns:a16="http://schemas.microsoft.com/office/drawing/2014/main" id="{A265C96A-FDF0-DC40-ACBA-C64E03B40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800" y="3250194"/>
            <a:ext cx="6014268" cy="32702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852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81481" y="12772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80412"/>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March or Waltz?</a:t>
            </a:r>
          </a:p>
        </p:txBody>
      </p:sp>
      <p:graphicFrame>
        <p:nvGraphicFramePr>
          <p:cNvPr id="24" name="Table 24">
            <a:extLst>
              <a:ext uri="{FF2B5EF4-FFF2-40B4-BE49-F238E27FC236}">
                <a16:creationId xmlns:a16="http://schemas.microsoft.com/office/drawing/2014/main" id="{D1E9BAB0-7070-E849-ADEB-DF30FDE0F153}"/>
              </a:ext>
            </a:extLst>
          </p:cNvPr>
          <p:cNvGraphicFramePr>
            <a:graphicFrameLocks noGrp="1"/>
          </p:cNvGraphicFramePr>
          <p:nvPr>
            <p:extLst>
              <p:ext uri="{D42A27DB-BD31-4B8C-83A1-F6EECF244321}">
                <p14:modId xmlns:p14="http://schemas.microsoft.com/office/powerpoint/2010/main" val="3353386738"/>
              </p:ext>
            </p:extLst>
          </p:nvPr>
        </p:nvGraphicFramePr>
        <p:xfrm>
          <a:off x="4054240" y="4884124"/>
          <a:ext cx="6019668" cy="883920"/>
        </p:xfrm>
        <a:graphic>
          <a:graphicData uri="http://schemas.openxmlformats.org/drawingml/2006/table">
            <a:tbl>
              <a:tblPr firstRow="1" bandRow="1">
                <a:tableStyleId>{5C22544A-7EE6-4342-B048-85BDC9FD1C3A}</a:tableStyleId>
              </a:tblPr>
              <a:tblGrid>
                <a:gridCol w="1003278">
                  <a:extLst>
                    <a:ext uri="{9D8B030D-6E8A-4147-A177-3AD203B41FA5}">
                      <a16:colId xmlns:a16="http://schemas.microsoft.com/office/drawing/2014/main" val="116256643"/>
                    </a:ext>
                  </a:extLst>
                </a:gridCol>
                <a:gridCol w="1003278">
                  <a:extLst>
                    <a:ext uri="{9D8B030D-6E8A-4147-A177-3AD203B41FA5}">
                      <a16:colId xmlns:a16="http://schemas.microsoft.com/office/drawing/2014/main" val="3854309648"/>
                    </a:ext>
                  </a:extLst>
                </a:gridCol>
                <a:gridCol w="1003278">
                  <a:extLst>
                    <a:ext uri="{9D8B030D-6E8A-4147-A177-3AD203B41FA5}">
                      <a16:colId xmlns:a16="http://schemas.microsoft.com/office/drawing/2014/main" val="3107697513"/>
                    </a:ext>
                  </a:extLst>
                </a:gridCol>
                <a:gridCol w="1003278">
                  <a:extLst>
                    <a:ext uri="{9D8B030D-6E8A-4147-A177-3AD203B41FA5}">
                      <a16:colId xmlns:a16="http://schemas.microsoft.com/office/drawing/2014/main" val="41788825"/>
                    </a:ext>
                  </a:extLst>
                </a:gridCol>
                <a:gridCol w="1003278">
                  <a:extLst>
                    <a:ext uri="{9D8B030D-6E8A-4147-A177-3AD203B41FA5}">
                      <a16:colId xmlns:a16="http://schemas.microsoft.com/office/drawing/2014/main" val="3845688216"/>
                    </a:ext>
                  </a:extLst>
                </a:gridCol>
                <a:gridCol w="1003278">
                  <a:extLst>
                    <a:ext uri="{9D8B030D-6E8A-4147-A177-3AD203B41FA5}">
                      <a16:colId xmlns:a16="http://schemas.microsoft.com/office/drawing/2014/main" val="3274951392"/>
                    </a:ext>
                  </a:extLst>
                </a:gridCol>
              </a:tblGrid>
              <a:tr h="322993">
                <a:tc>
                  <a:txBody>
                    <a:bodyPr/>
                    <a:lstStyle/>
                    <a:p>
                      <a:pPr algn="ctr"/>
                      <a:r>
                        <a:rPr lang="en-BR" dirty="0"/>
                        <a:t>1</a:t>
                      </a:r>
                    </a:p>
                  </a:txBody>
                  <a:tcPr/>
                </a:tc>
                <a:tc>
                  <a:txBody>
                    <a:bodyPr/>
                    <a:lstStyle/>
                    <a:p>
                      <a:pPr algn="ctr"/>
                      <a:r>
                        <a:rPr lang="en-BR" dirty="0"/>
                        <a:t>2 </a:t>
                      </a:r>
                    </a:p>
                  </a:txBody>
                  <a:tcPr/>
                </a:tc>
                <a:tc>
                  <a:txBody>
                    <a:bodyPr/>
                    <a:lstStyle/>
                    <a:p>
                      <a:pPr algn="ctr"/>
                      <a:r>
                        <a:rPr lang="en-BR" dirty="0"/>
                        <a:t>3</a:t>
                      </a:r>
                    </a:p>
                  </a:txBody>
                  <a:tcPr/>
                </a:tc>
                <a:tc>
                  <a:txBody>
                    <a:bodyPr/>
                    <a:lstStyle/>
                    <a:p>
                      <a:pPr algn="ctr"/>
                      <a:r>
                        <a:rPr lang="en-BR" dirty="0"/>
                        <a:t>1</a:t>
                      </a:r>
                    </a:p>
                  </a:txBody>
                  <a:tcPr/>
                </a:tc>
                <a:tc>
                  <a:txBody>
                    <a:bodyPr/>
                    <a:lstStyle/>
                    <a:p>
                      <a:pPr algn="ctr"/>
                      <a:r>
                        <a:rPr lang="en-BR" dirty="0"/>
                        <a:t>2</a:t>
                      </a:r>
                    </a:p>
                  </a:txBody>
                  <a:tcPr/>
                </a:tc>
                <a:tc>
                  <a:txBody>
                    <a:bodyPr/>
                    <a:lstStyle/>
                    <a:p>
                      <a:pPr algn="ctr"/>
                      <a:r>
                        <a:rPr lang="en-BR" dirty="0"/>
                        <a:t>3</a:t>
                      </a:r>
                    </a:p>
                  </a:txBody>
                  <a:tcPr/>
                </a:tc>
                <a:extLst>
                  <a:ext uri="{0D108BD9-81ED-4DB2-BD59-A6C34878D82A}">
                    <a16:rowId xmlns:a16="http://schemas.microsoft.com/office/drawing/2014/main" val="3032753661"/>
                  </a:ext>
                </a:extLst>
              </a:tr>
              <a:tr h="468660">
                <a:tc>
                  <a:txBody>
                    <a:bodyPr/>
                    <a:lstStyle/>
                    <a:p>
                      <a:r>
                        <a:rPr lang="en-BR" sz="2800" b="1" dirty="0"/>
                        <a:t>Left</a:t>
                      </a:r>
                      <a:endParaRPr lang="en-BR" b="1" dirty="0"/>
                    </a:p>
                  </a:txBody>
                  <a:tcPr/>
                </a:tc>
                <a:tc>
                  <a:txBody>
                    <a:bodyPr/>
                    <a:lstStyle/>
                    <a:p>
                      <a:r>
                        <a:rPr lang="en-BR" dirty="0"/>
                        <a:t>Right</a:t>
                      </a:r>
                    </a:p>
                  </a:txBody>
                  <a:tcPr/>
                </a:tc>
                <a:tc>
                  <a:txBody>
                    <a:bodyPr/>
                    <a:lstStyle/>
                    <a:p>
                      <a:r>
                        <a:rPr lang="en-BR" dirty="0"/>
                        <a:t>Left</a:t>
                      </a:r>
                    </a:p>
                  </a:txBody>
                  <a:tcPr/>
                </a:tc>
                <a:tc>
                  <a:txBody>
                    <a:bodyPr/>
                    <a:lstStyle/>
                    <a:p>
                      <a:r>
                        <a:rPr lang="en-BR" sz="2400" b="1" dirty="0"/>
                        <a:t>Right</a:t>
                      </a:r>
                      <a:endParaRPr lang="en-BR" b="1" dirty="0"/>
                    </a:p>
                  </a:txBody>
                  <a:tcPr/>
                </a:tc>
                <a:tc>
                  <a:txBody>
                    <a:bodyPr/>
                    <a:lstStyle/>
                    <a:p>
                      <a:r>
                        <a:rPr lang="en-BR" dirty="0"/>
                        <a:t>Left</a:t>
                      </a:r>
                    </a:p>
                  </a:txBody>
                  <a:tcPr/>
                </a:tc>
                <a:tc>
                  <a:txBody>
                    <a:bodyPr/>
                    <a:lstStyle/>
                    <a:p>
                      <a:r>
                        <a:rPr lang="en-BR" dirty="0"/>
                        <a:t>Right</a:t>
                      </a:r>
                    </a:p>
                  </a:txBody>
                  <a:tcPr/>
                </a:tc>
                <a:extLst>
                  <a:ext uri="{0D108BD9-81ED-4DB2-BD59-A6C34878D82A}">
                    <a16:rowId xmlns:a16="http://schemas.microsoft.com/office/drawing/2014/main" val="3309497133"/>
                  </a:ext>
                </a:extLst>
              </a:tr>
            </a:tbl>
          </a:graphicData>
        </a:graphic>
      </p:graphicFrame>
      <p:sp>
        <p:nvSpPr>
          <p:cNvPr id="8" name="Rounded Rectangle 7">
            <a:extLst>
              <a:ext uri="{FF2B5EF4-FFF2-40B4-BE49-F238E27FC236}">
                <a16:creationId xmlns:a16="http://schemas.microsoft.com/office/drawing/2014/main" id="{E1ADE3E4-7BE8-004D-A05B-2B87CDD126E6}"/>
              </a:ext>
            </a:extLst>
          </p:cNvPr>
          <p:cNvSpPr/>
          <p:nvPr/>
        </p:nvSpPr>
        <p:spPr>
          <a:xfrm>
            <a:off x="6426345" y="2326955"/>
            <a:ext cx="3834996" cy="157143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BR" dirty="0"/>
              <a:t>Helps you dance with a partner</a:t>
            </a:r>
          </a:p>
          <a:p>
            <a:pPr algn="ctr"/>
            <a:endParaRPr lang="en-BR" dirty="0"/>
          </a:p>
          <a:p>
            <a:pPr algn="ctr"/>
            <a:r>
              <a:rPr lang="en-BR" dirty="0"/>
              <a:t>We count its steps in 3</a:t>
            </a:r>
          </a:p>
        </p:txBody>
      </p:sp>
      <p:pic>
        <p:nvPicPr>
          <p:cNvPr id="3074" name="Picture 2" descr="dance love GIF by Hallmark Channel">
            <a:extLst>
              <a:ext uri="{FF2B5EF4-FFF2-40B4-BE49-F238E27FC236}">
                <a16:creationId xmlns:a16="http://schemas.microsoft.com/office/drawing/2014/main" id="{6D822F9F-0BDA-9C44-B82B-31F788D3A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11" y="1797092"/>
            <a:ext cx="4909260" cy="27614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260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81481" y="12772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80412"/>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Time signature</a:t>
            </a:r>
          </a:p>
        </p:txBody>
      </p:sp>
      <p:graphicFrame>
        <p:nvGraphicFramePr>
          <p:cNvPr id="24" name="Table 24">
            <a:extLst>
              <a:ext uri="{FF2B5EF4-FFF2-40B4-BE49-F238E27FC236}">
                <a16:creationId xmlns:a16="http://schemas.microsoft.com/office/drawing/2014/main" id="{D1E9BAB0-7070-E849-ADEB-DF30FDE0F153}"/>
              </a:ext>
            </a:extLst>
          </p:cNvPr>
          <p:cNvGraphicFramePr>
            <a:graphicFrameLocks noGrp="1"/>
          </p:cNvGraphicFramePr>
          <p:nvPr/>
        </p:nvGraphicFramePr>
        <p:xfrm>
          <a:off x="329231" y="5739372"/>
          <a:ext cx="5112240" cy="803940"/>
        </p:xfrm>
        <a:graphic>
          <a:graphicData uri="http://schemas.openxmlformats.org/drawingml/2006/table">
            <a:tbl>
              <a:tblPr firstRow="1" bandRow="1">
                <a:tableStyleId>{5C22544A-7EE6-4342-B048-85BDC9FD1C3A}</a:tableStyleId>
              </a:tblPr>
              <a:tblGrid>
                <a:gridCol w="852040">
                  <a:extLst>
                    <a:ext uri="{9D8B030D-6E8A-4147-A177-3AD203B41FA5}">
                      <a16:colId xmlns:a16="http://schemas.microsoft.com/office/drawing/2014/main" val="116256643"/>
                    </a:ext>
                  </a:extLst>
                </a:gridCol>
                <a:gridCol w="852040">
                  <a:extLst>
                    <a:ext uri="{9D8B030D-6E8A-4147-A177-3AD203B41FA5}">
                      <a16:colId xmlns:a16="http://schemas.microsoft.com/office/drawing/2014/main" val="3854309648"/>
                    </a:ext>
                  </a:extLst>
                </a:gridCol>
                <a:gridCol w="852040">
                  <a:extLst>
                    <a:ext uri="{9D8B030D-6E8A-4147-A177-3AD203B41FA5}">
                      <a16:colId xmlns:a16="http://schemas.microsoft.com/office/drawing/2014/main" val="3107697513"/>
                    </a:ext>
                  </a:extLst>
                </a:gridCol>
                <a:gridCol w="852040">
                  <a:extLst>
                    <a:ext uri="{9D8B030D-6E8A-4147-A177-3AD203B41FA5}">
                      <a16:colId xmlns:a16="http://schemas.microsoft.com/office/drawing/2014/main" val="41788825"/>
                    </a:ext>
                  </a:extLst>
                </a:gridCol>
                <a:gridCol w="852040">
                  <a:extLst>
                    <a:ext uri="{9D8B030D-6E8A-4147-A177-3AD203B41FA5}">
                      <a16:colId xmlns:a16="http://schemas.microsoft.com/office/drawing/2014/main" val="3845688216"/>
                    </a:ext>
                  </a:extLst>
                </a:gridCol>
                <a:gridCol w="852040">
                  <a:extLst>
                    <a:ext uri="{9D8B030D-6E8A-4147-A177-3AD203B41FA5}">
                      <a16:colId xmlns:a16="http://schemas.microsoft.com/office/drawing/2014/main" val="3274951392"/>
                    </a:ext>
                  </a:extLst>
                </a:gridCol>
              </a:tblGrid>
              <a:tr h="322993">
                <a:tc>
                  <a:txBody>
                    <a:bodyPr/>
                    <a:lstStyle/>
                    <a:p>
                      <a:pPr algn="ctr"/>
                      <a:r>
                        <a:rPr lang="en-BR" sz="1600" dirty="0"/>
                        <a:t>1</a:t>
                      </a:r>
                    </a:p>
                  </a:txBody>
                  <a:tcPr/>
                </a:tc>
                <a:tc>
                  <a:txBody>
                    <a:bodyPr/>
                    <a:lstStyle/>
                    <a:p>
                      <a:pPr algn="ctr"/>
                      <a:r>
                        <a:rPr lang="en-BR" sz="1600" dirty="0"/>
                        <a:t>2 </a:t>
                      </a:r>
                    </a:p>
                  </a:txBody>
                  <a:tcPr/>
                </a:tc>
                <a:tc>
                  <a:txBody>
                    <a:bodyPr/>
                    <a:lstStyle/>
                    <a:p>
                      <a:pPr algn="ctr"/>
                      <a:r>
                        <a:rPr lang="en-BR" sz="1600" dirty="0"/>
                        <a:t>3</a:t>
                      </a:r>
                    </a:p>
                  </a:txBody>
                  <a:tcPr/>
                </a:tc>
                <a:tc>
                  <a:txBody>
                    <a:bodyPr/>
                    <a:lstStyle/>
                    <a:p>
                      <a:pPr algn="ctr"/>
                      <a:r>
                        <a:rPr lang="en-BR" sz="1600" dirty="0"/>
                        <a:t>1</a:t>
                      </a:r>
                    </a:p>
                  </a:txBody>
                  <a:tcPr/>
                </a:tc>
                <a:tc>
                  <a:txBody>
                    <a:bodyPr/>
                    <a:lstStyle/>
                    <a:p>
                      <a:pPr algn="ctr"/>
                      <a:r>
                        <a:rPr lang="en-BR" sz="1600" dirty="0"/>
                        <a:t>2</a:t>
                      </a:r>
                    </a:p>
                  </a:txBody>
                  <a:tcPr/>
                </a:tc>
                <a:tc>
                  <a:txBody>
                    <a:bodyPr/>
                    <a:lstStyle/>
                    <a:p>
                      <a:pPr algn="ctr"/>
                      <a:r>
                        <a:rPr lang="en-BR" sz="1600" dirty="0"/>
                        <a:t>3</a:t>
                      </a:r>
                    </a:p>
                  </a:txBody>
                  <a:tcPr/>
                </a:tc>
                <a:extLst>
                  <a:ext uri="{0D108BD9-81ED-4DB2-BD59-A6C34878D82A}">
                    <a16:rowId xmlns:a16="http://schemas.microsoft.com/office/drawing/2014/main" val="3032753661"/>
                  </a:ext>
                </a:extLst>
              </a:tr>
              <a:tr h="468660">
                <a:tc>
                  <a:txBody>
                    <a:bodyPr/>
                    <a:lstStyle/>
                    <a:p>
                      <a:r>
                        <a:rPr lang="en-BR" sz="2400" b="1" dirty="0"/>
                        <a:t>Left</a:t>
                      </a:r>
                      <a:endParaRPr lang="en-BR" sz="1600" b="1" dirty="0"/>
                    </a:p>
                  </a:txBody>
                  <a:tcPr/>
                </a:tc>
                <a:tc>
                  <a:txBody>
                    <a:bodyPr/>
                    <a:lstStyle/>
                    <a:p>
                      <a:r>
                        <a:rPr lang="en-BR" sz="1600" dirty="0"/>
                        <a:t>Right</a:t>
                      </a:r>
                    </a:p>
                  </a:txBody>
                  <a:tcPr/>
                </a:tc>
                <a:tc>
                  <a:txBody>
                    <a:bodyPr/>
                    <a:lstStyle/>
                    <a:p>
                      <a:r>
                        <a:rPr lang="en-BR" sz="1600" dirty="0"/>
                        <a:t>Left</a:t>
                      </a:r>
                    </a:p>
                  </a:txBody>
                  <a:tcPr/>
                </a:tc>
                <a:tc>
                  <a:txBody>
                    <a:bodyPr/>
                    <a:lstStyle/>
                    <a:p>
                      <a:r>
                        <a:rPr lang="en-BR" sz="2000" b="1" dirty="0"/>
                        <a:t>Right</a:t>
                      </a:r>
                      <a:endParaRPr lang="en-BR" sz="1600" b="1" dirty="0"/>
                    </a:p>
                  </a:txBody>
                  <a:tcPr/>
                </a:tc>
                <a:tc>
                  <a:txBody>
                    <a:bodyPr/>
                    <a:lstStyle/>
                    <a:p>
                      <a:r>
                        <a:rPr lang="en-BR" sz="1600" dirty="0"/>
                        <a:t>Left</a:t>
                      </a:r>
                    </a:p>
                  </a:txBody>
                  <a:tcPr/>
                </a:tc>
                <a:tc>
                  <a:txBody>
                    <a:bodyPr/>
                    <a:lstStyle/>
                    <a:p>
                      <a:r>
                        <a:rPr lang="en-BR" sz="1600" dirty="0"/>
                        <a:t>Right</a:t>
                      </a:r>
                    </a:p>
                  </a:txBody>
                  <a:tcPr/>
                </a:tc>
                <a:extLst>
                  <a:ext uri="{0D108BD9-81ED-4DB2-BD59-A6C34878D82A}">
                    <a16:rowId xmlns:a16="http://schemas.microsoft.com/office/drawing/2014/main" val="3309497133"/>
                  </a:ext>
                </a:extLst>
              </a:tr>
            </a:tbl>
          </a:graphicData>
        </a:graphic>
      </p:graphicFrame>
      <p:pic>
        <p:nvPicPr>
          <p:cNvPr id="3074" name="Picture 2" descr="dance love GIF by Hallmark Channel">
            <a:extLst>
              <a:ext uri="{FF2B5EF4-FFF2-40B4-BE49-F238E27FC236}">
                <a16:creationId xmlns:a16="http://schemas.microsoft.com/office/drawing/2014/main" id="{6D822F9F-0BDA-9C44-B82B-31F788D3A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11" y="2737136"/>
            <a:ext cx="4909260" cy="27614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Macys Parade GIF by The 93rd Annual Macy’s Thanksgiving Day Parade">
            <a:extLst>
              <a:ext uri="{FF2B5EF4-FFF2-40B4-BE49-F238E27FC236}">
                <a16:creationId xmlns:a16="http://schemas.microsoft.com/office/drawing/2014/main" id="{33DED088-B1B1-7145-9CC8-F77DFD0ED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734242"/>
            <a:ext cx="5078546" cy="27614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9" name="Table 24">
            <a:extLst>
              <a:ext uri="{FF2B5EF4-FFF2-40B4-BE49-F238E27FC236}">
                <a16:creationId xmlns:a16="http://schemas.microsoft.com/office/drawing/2014/main" id="{A695DFCA-85CC-5B4D-B2B8-7E196EED4AFE}"/>
              </a:ext>
            </a:extLst>
          </p:cNvPr>
          <p:cNvGraphicFramePr>
            <a:graphicFrameLocks noGrp="1"/>
          </p:cNvGraphicFramePr>
          <p:nvPr/>
        </p:nvGraphicFramePr>
        <p:xfrm>
          <a:off x="6390167" y="5746068"/>
          <a:ext cx="4381878" cy="731520"/>
        </p:xfrm>
        <a:graphic>
          <a:graphicData uri="http://schemas.openxmlformats.org/drawingml/2006/table">
            <a:tbl>
              <a:tblPr firstRow="1" bandRow="1">
                <a:tableStyleId>{21E4AEA4-8DFA-4A89-87EB-49C32662AFE0}</a:tableStyleId>
              </a:tblPr>
              <a:tblGrid>
                <a:gridCol w="730313">
                  <a:extLst>
                    <a:ext uri="{9D8B030D-6E8A-4147-A177-3AD203B41FA5}">
                      <a16:colId xmlns:a16="http://schemas.microsoft.com/office/drawing/2014/main" val="116256643"/>
                    </a:ext>
                  </a:extLst>
                </a:gridCol>
                <a:gridCol w="730313">
                  <a:extLst>
                    <a:ext uri="{9D8B030D-6E8A-4147-A177-3AD203B41FA5}">
                      <a16:colId xmlns:a16="http://schemas.microsoft.com/office/drawing/2014/main" val="3854309648"/>
                    </a:ext>
                  </a:extLst>
                </a:gridCol>
                <a:gridCol w="730313">
                  <a:extLst>
                    <a:ext uri="{9D8B030D-6E8A-4147-A177-3AD203B41FA5}">
                      <a16:colId xmlns:a16="http://schemas.microsoft.com/office/drawing/2014/main" val="3107697513"/>
                    </a:ext>
                  </a:extLst>
                </a:gridCol>
                <a:gridCol w="730313">
                  <a:extLst>
                    <a:ext uri="{9D8B030D-6E8A-4147-A177-3AD203B41FA5}">
                      <a16:colId xmlns:a16="http://schemas.microsoft.com/office/drawing/2014/main" val="41788825"/>
                    </a:ext>
                  </a:extLst>
                </a:gridCol>
                <a:gridCol w="730313">
                  <a:extLst>
                    <a:ext uri="{9D8B030D-6E8A-4147-A177-3AD203B41FA5}">
                      <a16:colId xmlns:a16="http://schemas.microsoft.com/office/drawing/2014/main" val="3845688216"/>
                    </a:ext>
                  </a:extLst>
                </a:gridCol>
                <a:gridCol w="730313">
                  <a:extLst>
                    <a:ext uri="{9D8B030D-6E8A-4147-A177-3AD203B41FA5}">
                      <a16:colId xmlns:a16="http://schemas.microsoft.com/office/drawing/2014/main" val="3274951392"/>
                    </a:ext>
                  </a:extLst>
                </a:gridCol>
              </a:tblGrid>
              <a:tr h="283179">
                <a:tc>
                  <a:txBody>
                    <a:bodyPr/>
                    <a:lstStyle/>
                    <a:p>
                      <a:r>
                        <a:rPr lang="en-BR" dirty="0"/>
                        <a:t>1</a:t>
                      </a:r>
                    </a:p>
                  </a:txBody>
                  <a:tcPr/>
                </a:tc>
                <a:tc>
                  <a:txBody>
                    <a:bodyPr/>
                    <a:lstStyle/>
                    <a:p>
                      <a:r>
                        <a:rPr lang="en-BR" dirty="0"/>
                        <a:t>2 </a:t>
                      </a:r>
                    </a:p>
                  </a:txBody>
                  <a:tcPr/>
                </a:tc>
                <a:tc>
                  <a:txBody>
                    <a:bodyPr/>
                    <a:lstStyle/>
                    <a:p>
                      <a:r>
                        <a:rPr lang="en-BR" dirty="0"/>
                        <a:t>1</a:t>
                      </a:r>
                    </a:p>
                  </a:txBody>
                  <a:tcPr/>
                </a:tc>
                <a:tc>
                  <a:txBody>
                    <a:bodyPr/>
                    <a:lstStyle/>
                    <a:p>
                      <a:r>
                        <a:rPr lang="en-BR" dirty="0"/>
                        <a:t>2</a:t>
                      </a:r>
                    </a:p>
                  </a:txBody>
                  <a:tcPr/>
                </a:tc>
                <a:tc>
                  <a:txBody>
                    <a:bodyPr/>
                    <a:lstStyle/>
                    <a:p>
                      <a:r>
                        <a:rPr lang="en-BR" dirty="0"/>
                        <a:t>1</a:t>
                      </a:r>
                    </a:p>
                  </a:txBody>
                  <a:tcPr/>
                </a:tc>
                <a:tc>
                  <a:txBody>
                    <a:bodyPr/>
                    <a:lstStyle/>
                    <a:p>
                      <a:r>
                        <a:rPr lang="en-BR" dirty="0"/>
                        <a:t>2</a:t>
                      </a:r>
                    </a:p>
                  </a:txBody>
                  <a:tcPr/>
                </a:tc>
                <a:extLst>
                  <a:ext uri="{0D108BD9-81ED-4DB2-BD59-A6C34878D82A}">
                    <a16:rowId xmlns:a16="http://schemas.microsoft.com/office/drawing/2014/main" val="3032753661"/>
                  </a:ext>
                </a:extLst>
              </a:tr>
              <a:tr h="283179">
                <a:tc>
                  <a:txBody>
                    <a:bodyPr/>
                    <a:lstStyle/>
                    <a:p>
                      <a:r>
                        <a:rPr lang="en-BR" sz="1800" b="1" dirty="0"/>
                        <a:t>Left</a:t>
                      </a:r>
                      <a:endParaRPr lang="en-BR" dirty="0"/>
                    </a:p>
                  </a:txBody>
                  <a:tcPr/>
                </a:tc>
                <a:tc>
                  <a:txBody>
                    <a:bodyPr/>
                    <a:lstStyle/>
                    <a:p>
                      <a:r>
                        <a:rPr lang="en-BR" dirty="0"/>
                        <a:t>Right</a:t>
                      </a:r>
                    </a:p>
                  </a:txBody>
                  <a:tcPr/>
                </a:tc>
                <a:tc>
                  <a:txBody>
                    <a:bodyPr/>
                    <a:lstStyle/>
                    <a:p>
                      <a:r>
                        <a:rPr lang="en-BR" sz="1800" b="1" dirty="0"/>
                        <a:t>Left</a:t>
                      </a:r>
                      <a:endParaRPr lang="en-BR" dirty="0"/>
                    </a:p>
                  </a:txBody>
                  <a:tcPr/>
                </a:tc>
                <a:tc>
                  <a:txBody>
                    <a:bodyPr/>
                    <a:lstStyle/>
                    <a:p>
                      <a:r>
                        <a:rPr lang="en-BR" dirty="0"/>
                        <a:t>Right</a:t>
                      </a:r>
                    </a:p>
                  </a:txBody>
                  <a:tcPr/>
                </a:tc>
                <a:tc>
                  <a:txBody>
                    <a:bodyPr/>
                    <a:lstStyle/>
                    <a:p>
                      <a:r>
                        <a:rPr lang="en-BR" sz="1800" b="1" dirty="0"/>
                        <a:t>Left</a:t>
                      </a:r>
                      <a:endParaRPr lang="en-BR" dirty="0"/>
                    </a:p>
                  </a:txBody>
                  <a:tcPr/>
                </a:tc>
                <a:tc>
                  <a:txBody>
                    <a:bodyPr/>
                    <a:lstStyle/>
                    <a:p>
                      <a:r>
                        <a:rPr lang="en-BR" dirty="0"/>
                        <a:t>Right</a:t>
                      </a:r>
                    </a:p>
                  </a:txBody>
                  <a:tcPr/>
                </a:tc>
                <a:extLst>
                  <a:ext uri="{0D108BD9-81ED-4DB2-BD59-A6C34878D82A}">
                    <a16:rowId xmlns:a16="http://schemas.microsoft.com/office/drawing/2014/main" val="3309497133"/>
                  </a:ext>
                </a:extLst>
              </a:tr>
            </a:tbl>
          </a:graphicData>
        </a:graphic>
      </p:graphicFrame>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6C1B93F-E0C7-4247-801C-42D422445459}"/>
                  </a:ext>
                </a:extLst>
              </p:cNvPr>
              <p:cNvSpPr txBox="1"/>
              <p:nvPr/>
            </p:nvSpPr>
            <p:spPr>
              <a:xfrm>
                <a:off x="8488509" y="1371943"/>
                <a:ext cx="554959" cy="1129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BR" sz="3600" i="1" dirty="0" smtClean="0">
                              <a:latin typeface="Cambria Math" panose="02040503050406030204" pitchFamily="18" charset="0"/>
                            </a:rPr>
                          </m:ctrlPr>
                        </m:fPr>
                        <m:num>
                          <m:r>
                            <a:rPr lang="en-BR" sz="3600" i="1" dirty="0" smtClean="0">
                              <a:latin typeface="Cambria Math" panose="02040503050406030204" pitchFamily="18" charset="0"/>
                            </a:rPr>
                            <m:t>2</m:t>
                          </m:r>
                        </m:num>
                        <m:den>
                          <m:r>
                            <a:rPr lang="en-BR" sz="3600" i="1" dirty="0" smtClean="0">
                              <a:latin typeface="Cambria Math" panose="02040503050406030204" pitchFamily="18" charset="0"/>
                            </a:rPr>
                            <m:t>2</m:t>
                          </m:r>
                        </m:den>
                      </m:f>
                    </m:oMath>
                  </m:oMathPara>
                </a14:m>
                <a:endParaRPr lang="en-BR" dirty="0"/>
              </a:p>
            </p:txBody>
          </p:sp>
        </mc:Choice>
        <mc:Fallback xmlns="">
          <p:sp>
            <p:nvSpPr>
              <p:cNvPr id="3" name="TextBox 2">
                <a:extLst>
                  <a:ext uri="{FF2B5EF4-FFF2-40B4-BE49-F238E27FC236}">
                    <a16:creationId xmlns:a16="http://schemas.microsoft.com/office/drawing/2014/main" id="{D6C1B93F-E0C7-4247-801C-42D422445459}"/>
                  </a:ext>
                </a:extLst>
              </p:cNvPr>
              <p:cNvSpPr txBox="1">
                <a:spLocks noRot="1" noChangeAspect="1" noMove="1" noResize="1" noEditPoints="1" noAdjustHandles="1" noChangeArrowheads="1" noChangeShapeType="1" noTextEdit="1"/>
              </p:cNvSpPr>
              <p:nvPr/>
            </p:nvSpPr>
            <p:spPr>
              <a:xfrm>
                <a:off x="8488509" y="1371943"/>
                <a:ext cx="554959" cy="1129476"/>
              </a:xfrm>
              <a:prstGeom prst="rect">
                <a:avLst/>
              </a:prstGeom>
              <a:blipFill>
                <a:blip r:embed="rId5"/>
                <a:stretch>
                  <a:fillRect b="-8989"/>
                </a:stretch>
              </a:blipFill>
            </p:spPr>
            <p:txBody>
              <a:bodyPr/>
              <a:lstStyle/>
              <a:p>
                <a:r>
                  <a:rPr lang="en-BR">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5F34C5F-E8E5-B448-ACF6-C08A2AD6CC2D}"/>
                  </a:ext>
                </a:extLst>
              </p:cNvPr>
              <p:cNvSpPr txBox="1"/>
              <p:nvPr/>
            </p:nvSpPr>
            <p:spPr>
              <a:xfrm>
                <a:off x="2607871" y="1427627"/>
                <a:ext cx="554959" cy="1129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b="0" i="1" dirty="0" smtClean="0">
                              <a:latin typeface="Cambria Math" panose="02040503050406030204" pitchFamily="18" charset="0"/>
                            </a:rPr>
                          </m:ctrlPr>
                        </m:fPr>
                        <m:num>
                          <m:r>
                            <a:rPr lang="en-US" sz="3600" b="0" i="1" dirty="0" smtClean="0">
                              <a:latin typeface="Cambria Math" panose="02040503050406030204" pitchFamily="18" charset="0"/>
                            </a:rPr>
                            <m:t>3</m:t>
                          </m:r>
                        </m:num>
                        <m:den>
                          <m:r>
                            <a:rPr lang="en-US" sz="3600" b="0" i="1" dirty="0" smtClean="0">
                              <a:latin typeface="Cambria Math" panose="02040503050406030204" pitchFamily="18" charset="0"/>
                            </a:rPr>
                            <m:t>4</m:t>
                          </m:r>
                        </m:den>
                      </m:f>
                    </m:oMath>
                  </m:oMathPara>
                </a14:m>
                <a:endParaRPr lang="en-BR" dirty="0"/>
              </a:p>
            </p:txBody>
          </p:sp>
        </mc:Choice>
        <mc:Fallback xmlns="">
          <p:sp>
            <p:nvSpPr>
              <p:cNvPr id="10" name="TextBox 9">
                <a:extLst>
                  <a:ext uri="{FF2B5EF4-FFF2-40B4-BE49-F238E27FC236}">
                    <a16:creationId xmlns:a16="http://schemas.microsoft.com/office/drawing/2014/main" id="{D5F34C5F-E8E5-B448-ACF6-C08A2AD6CC2D}"/>
                  </a:ext>
                </a:extLst>
              </p:cNvPr>
              <p:cNvSpPr txBox="1">
                <a:spLocks noRot="1" noChangeAspect="1" noMove="1" noResize="1" noEditPoints="1" noAdjustHandles="1" noChangeArrowheads="1" noChangeShapeType="1" noTextEdit="1"/>
              </p:cNvSpPr>
              <p:nvPr/>
            </p:nvSpPr>
            <p:spPr>
              <a:xfrm>
                <a:off x="2607871" y="1427627"/>
                <a:ext cx="554959" cy="1129476"/>
              </a:xfrm>
              <a:prstGeom prst="rect">
                <a:avLst/>
              </a:prstGeom>
              <a:blipFill>
                <a:blip r:embed="rId6"/>
                <a:stretch>
                  <a:fillRect l="-2222" r="-2222" b="-8889"/>
                </a:stretch>
              </a:blipFill>
            </p:spPr>
            <p:txBody>
              <a:bodyPr/>
              <a:lstStyle/>
              <a:p>
                <a:r>
                  <a:rPr lang="en-BR">
                    <a:noFill/>
                  </a:rPr>
                  <a:t> </a:t>
                </a:r>
              </a:p>
            </p:txBody>
          </p:sp>
        </mc:Fallback>
      </mc:AlternateContent>
    </p:spTree>
    <p:extLst>
      <p:ext uri="{BB962C8B-B14F-4D97-AF65-F5344CB8AC3E}">
        <p14:creationId xmlns:p14="http://schemas.microsoft.com/office/powerpoint/2010/main" val="3827587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81481" y="12772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80412"/>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Time signature</a:t>
            </a:r>
          </a:p>
        </p:txBody>
      </p:sp>
      <p:pic>
        <p:nvPicPr>
          <p:cNvPr id="2" name="Picture 1">
            <a:extLst>
              <a:ext uri="{FF2B5EF4-FFF2-40B4-BE49-F238E27FC236}">
                <a16:creationId xmlns:a16="http://schemas.microsoft.com/office/drawing/2014/main" id="{B67CAD90-EC83-1E4F-BC6A-1B5A6D4C7A89}"/>
              </a:ext>
            </a:extLst>
          </p:cNvPr>
          <p:cNvPicPr>
            <a:picLocks noChangeAspect="1"/>
          </p:cNvPicPr>
          <p:nvPr/>
        </p:nvPicPr>
        <p:blipFill>
          <a:blip r:embed="rId3"/>
          <a:stretch>
            <a:fillRect/>
          </a:stretch>
        </p:blipFill>
        <p:spPr>
          <a:xfrm>
            <a:off x="1831425" y="3579511"/>
            <a:ext cx="7737546" cy="2376325"/>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C4F013EE-C57A-FA49-AB3A-8A136F0DEFAD}"/>
              </a:ext>
            </a:extLst>
          </p:cNvPr>
          <p:cNvPicPr>
            <a:picLocks noChangeAspect="1"/>
          </p:cNvPicPr>
          <p:nvPr/>
        </p:nvPicPr>
        <p:blipFill>
          <a:blip r:embed="rId4"/>
          <a:stretch>
            <a:fillRect/>
          </a:stretch>
        </p:blipFill>
        <p:spPr>
          <a:xfrm>
            <a:off x="239211" y="2016141"/>
            <a:ext cx="2144933" cy="4714139"/>
          </a:xfrm>
          <a:prstGeom prst="rect">
            <a:avLst/>
          </a:prstGeom>
        </p:spPr>
      </p:pic>
      <p:sp>
        <p:nvSpPr>
          <p:cNvPr id="12" name="Rounded Rectangular Callout 11">
            <a:extLst>
              <a:ext uri="{FF2B5EF4-FFF2-40B4-BE49-F238E27FC236}">
                <a16:creationId xmlns:a16="http://schemas.microsoft.com/office/drawing/2014/main" id="{72AB3F95-30A6-5744-B86D-E5B07DD21C3D}"/>
              </a:ext>
            </a:extLst>
          </p:cNvPr>
          <p:cNvSpPr/>
          <p:nvPr/>
        </p:nvSpPr>
        <p:spPr>
          <a:xfrm>
            <a:off x="2063895" y="1908991"/>
            <a:ext cx="2864228" cy="1229770"/>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13" name="Rectangle 12">
            <a:extLst>
              <a:ext uri="{FF2B5EF4-FFF2-40B4-BE49-F238E27FC236}">
                <a16:creationId xmlns:a16="http://schemas.microsoft.com/office/drawing/2014/main" id="{AAA1AA36-42A1-124A-B564-EF2E5A626F93}"/>
              </a:ext>
            </a:extLst>
          </p:cNvPr>
          <p:cNvSpPr/>
          <p:nvPr/>
        </p:nvSpPr>
        <p:spPr>
          <a:xfrm>
            <a:off x="2063895" y="2171195"/>
            <a:ext cx="3505169" cy="369332"/>
          </a:xfrm>
          <a:prstGeom prst="rect">
            <a:avLst/>
          </a:prstGeom>
        </p:spPr>
        <p:txBody>
          <a:bodyPr wrap="square">
            <a:spAutoFit/>
          </a:bodyPr>
          <a:lstStyle/>
          <a:p>
            <a:pPr algn="just"/>
            <a:r>
              <a:rPr lang="en-US" dirty="0"/>
              <a:t>What is a time signature?</a:t>
            </a:r>
            <a:endParaRPr lang="en-BR" dirty="0"/>
          </a:p>
        </p:txBody>
      </p:sp>
      <p:sp>
        <p:nvSpPr>
          <p:cNvPr id="14" name="Rounded Rectangular Callout 11">
            <a:extLst>
              <a:ext uri="{FF2B5EF4-FFF2-40B4-BE49-F238E27FC236}">
                <a16:creationId xmlns:a16="http://schemas.microsoft.com/office/drawing/2014/main" id="{096E3ED5-6A8E-0C4B-B580-CB239117B501}"/>
              </a:ext>
            </a:extLst>
          </p:cNvPr>
          <p:cNvSpPr/>
          <p:nvPr/>
        </p:nvSpPr>
        <p:spPr>
          <a:xfrm flipH="1">
            <a:off x="5971097" y="1569620"/>
            <a:ext cx="4076223" cy="1262348"/>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3" name="Rectangle 2">
            <a:extLst>
              <a:ext uri="{FF2B5EF4-FFF2-40B4-BE49-F238E27FC236}">
                <a16:creationId xmlns:a16="http://schemas.microsoft.com/office/drawing/2014/main" id="{0E77ECBB-924D-F048-A761-FC2CD17EB1D0}"/>
              </a:ext>
            </a:extLst>
          </p:cNvPr>
          <p:cNvSpPr/>
          <p:nvPr/>
        </p:nvSpPr>
        <p:spPr>
          <a:xfrm>
            <a:off x="5971097" y="1600546"/>
            <a:ext cx="4076223" cy="923330"/>
          </a:xfrm>
          <a:prstGeom prst="rect">
            <a:avLst/>
          </a:prstGeom>
        </p:spPr>
        <p:txBody>
          <a:bodyPr wrap="square">
            <a:spAutoFit/>
          </a:bodyPr>
          <a:lstStyle/>
          <a:p>
            <a:r>
              <a:rPr lang="en-US" dirty="0"/>
              <a:t>The time signature is the symbol that tells you the meter of the piece and how it is written. </a:t>
            </a:r>
          </a:p>
        </p:txBody>
      </p:sp>
      <p:pic>
        <p:nvPicPr>
          <p:cNvPr id="5" name="Picture 4" descr="A picture containing indoor, person, doll, window&#10;&#10;Description automatically generated">
            <a:extLst>
              <a:ext uri="{FF2B5EF4-FFF2-40B4-BE49-F238E27FC236}">
                <a16:creationId xmlns:a16="http://schemas.microsoft.com/office/drawing/2014/main" id="{CD826020-17D2-A14E-A6FE-8A93F5C5D9C2}"/>
              </a:ext>
            </a:extLst>
          </p:cNvPr>
          <p:cNvPicPr>
            <a:picLocks noChangeAspect="1"/>
          </p:cNvPicPr>
          <p:nvPr/>
        </p:nvPicPr>
        <p:blipFill>
          <a:blip r:embed="rId5"/>
          <a:stretch>
            <a:fillRect/>
          </a:stretch>
        </p:blipFill>
        <p:spPr>
          <a:xfrm flipH="1">
            <a:off x="9698597" y="1724628"/>
            <a:ext cx="1501511" cy="5133372"/>
          </a:xfrm>
          <a:prstGeom prst="rect">
            <a:avLst/>
          </a:prstGeom>
        </p:spPr>
      </p:pic>
    </p:spTree>
    <p:extLst>
      <p:ext uri="{BB962C8B-B14F-4D97-AF65-F5344CB8AC3E}">
        <p14:creationId xmlns:p14="http://schemas.microsoft.com/office/powerpoint/2010/main" val="2630222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81481" y="12772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80412"/>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Time signature</a:t>
            </a:r>
          </a:p>
        </p:txBody>
      </p:sp>
      <p:pic>
        <p:nvPicPr>
          <p:cNvPr id="2" name="Picture 1">
            <a:extLst>
              <a:ext uri="{FF2B5EF4-FFF2-40B4-BE49-F238E27FC236}">
                <a16:creationId xmlns:a16="http://schemas.microsoft.com/office/drawing/2014/main" id="{B67CAD90-EC83-1E4F-BC6A-1B5A6D4C7A89}"/>
              </a:ext>
            </a:extLst>
          </p:cNvPr>
          <p:cNvPicPr>
            <a:picLocks noChangeAspect="1"/>
          </p:cNvPicPr>
          <p:nvPr/>
        </p:nvPicPr>
        <p:blipFill>
          <a:blip r:embed="rId3"/>
          <a:stretch>
            <a:fillRect/>
          </a:stretch>
        </p:blipFill>
        <p:spPr>
          <a:xfrm>
            <a:off x="1831425" y="3579511"/>
            <a:ext cx="7737546" cy="2376325"/>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C4F013EE-C57A-FA49-AB3A-8A136F0DEFAD}"/>
              </a:ext>
            </a:extLst>
          </p:cNvPr>
          <p:cNvPicPr>
            <a:picLocks noChangeAspect="1"/>
          </p:cNvPicPr>
          <p:nvPr/>
        </p:nvPicPr>
        <p:blipFill>
          <a:blip r:embed="rId4"/>
          <a:stretch>
            <a:fillRect/>
          </a:stretch>
        </p:blipFill>
        <p:spPr>
          <a:xfrm>
            <a:off x="239211" y="2016141"/>
            <a:ext cx="2144933" cy="4714139"/>
          </a:xfrm>
          <a:prstGeom prst="rect">
            <a:avLst/>
          </a:prstGeom>
        </p:spPr>
      </p:pic>
      <p:sp>
        <p:nvSpPr>
          <p:cNvPr id="14" name="Rounded Rectangular Callout 11">
            <a:extLst>
              <a:ext uri="{FF2B5EF4-FFF2-40B4-BE49-F238E27FC236}">
                <a16:creationId xmlns:a16="http://schemas.microsoft.com/office/drawing/2014/main" id="{096E3ED5-6A8E-0C4B-B580-CB239117B501}"/>
              </a:ext>
            </a:extLst>
          </p:cNvPr>
          <p:cNvSpPr/>
          <p:nvPr/>
        </p:nvSpPr>
        <p:spPr>
          <a:xfrm flipH="1">
            <a:off x="2704836" y="1569620"/>
            <a:ext cx="7342484" cy="1708869"/>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3" name="Rectangle 2">
            <a:extLst>
              <a:ext uri="{FF2B5EF4-FFF2-40B4-BE49-F238E27FC236}">
                <a16:creationId xmlns:a16="http://schemas.microsoft.com/office/drawing/2014/main" id="{0E77ECBB-924D-F048-A761-FC2CD17EB1D0}"/>
              </a:ext>
            </a:extLst>
          </p:cNvPr>
          <p:cNvSpPr/>
          <p:nvPr/>
        </p:nvSpPr>
        <p:spPr>
          <a:xfrm>
            <a:off x="2882097" y="1600546"/>
            <a:ext cx="7165224" cy="1200329"/>
          </a:xfrm>
          <a:prstGeom prst="rect">
            <a:avLst/>
          </a:prstGeom>
        </p:spPr>
        <p:txBody>
          <a:bodyPr wrap="square">
            <a:spAutoFit/>
          </a:bodyPr>
          <a:lstStyle/>
          <a:p>
            <a:r>
              <a:rPr lang="en-US" dirty="0"/>
              <a:t>This time signature means that there are three quarter notes (or any combination of notes that equals three quarter notes) in every measure. A piece with this time signature would be "in three four time" or just "in three four". </a:t>
            </a:r>
          </a:p>
        </p:txBody>
      </p:sp>
      <p:pic>
        <p:nvPicPr>
          <p:cNvPr id="16" name="Picture 15" descr="A picture containing indoor, person, doll, window&#10;&#10;Description automatically generated">
            <a:extLst>
              <a:ext uri="{FF2B5EF4-FFF2-40B4-BE49-F238E27FC236}">
                <a16:creationId xmlns:a16="http://schemas.microsoft.com/office/drawing/2014/main" id="{7B7A820E-D8E5-BB4E-B42C-4AD335001F3B}"/>
              </a:ext>
            </a:extLst>
          </p:cNvPr>
          <p:cNvPicPr>
            <a:picLocks noChangeAspect="1"/>
          </p:cNvPicPr>
          <p:nvPr/>
        </p:nvPicPr>
        <p:blipFill>
          <a:blip r:embed="rId5"/>
          <a:stretch>
            <a:fillRect/>
          </a:stretch>
        </p:blipFill>
        <p:spPr>
          <a:xfrm flipH="1">
            <a:off x="9698597" y="1724628"/>
            <a:ext cx="1501511" cy="5133372"/>
          </a:xfrm>
          <a:prstGeom prst="rect">
            <a:avLst/>
          </a:prstGeom>
        </p:spPr>
      </p:pic>
    </p:spTree>
    <p:extLst>
      <p:ext uri="{BB962C8B-B14F-4D97-AF65-F5344CB8AC3E}">
        <p14:creationId xmlns:p14="http://schemas.microsoft.com/office/powerpoint/2010/main" val="3060520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a:extLst>
              <a:ext uri="{FF2B5EF4-FFF2-40B4-BE49-F238E27FC236}">
                <a16:creationId xmlns:a16="http://schemas.microsoft.com/office/drawing/2014/main" id="{30829CFC-A82E-8443-BCB1-29743083809A}"/>
              </a:ext>
            </a:extLst>
          </p:cNvPr>
          <p:cNvSpPr/>
          <p:nvPr/>
        </p:nvSpPr>
        <p:spPr>
          <a:xfrm>
            <a:off x="2178592" y="486844"/>
            <a:ext cx="7715753" cy="1510596"/>
          </a:xfrm>
          <a:prstGeom prst="roundRect">
            <a:avLst/>
          </a:prstGeom>
          <a:solidFill>
            <a:srgbClr val="FFD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800" b="1" dirty="0">
                <a:solidFill>
                  <a:schemeClr val="tx1"/>
                </a:solidFill>
                <a:latin typeface="Modern Love Caps" pitchFamily="82" charset="0"/>
              </a:rPr>
              <a:t>Introduction</a:t>
            </a: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pic>
        <p:nvPicPr>
          <p:cNvPr id="1034" name="Picture 10" descr="Colourful Music Notes transparent PNG - StickPNG">
            <a:extLst>
              <a:ext uri="{FF2B5EF4-FFF2-40B4-BE49-F238E27FC236}">
                <a16:creationId xmlns:a16="http://schemas.microsoft.com/office/drawing/2014/main" id="{1FDBC8AA-4EFE-914A-BF8D-C3D751CC6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393700"/>
            <a:ext cx="10795000" cy="607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graphical user interface&#10;&#10;Description automatically generated">
            <a:extLst>
              <a:ext uri="{FF2B5EF4-FFF2-40B4-BE49-F238E27FC236}">
                <a16:creationId xmlns:a16="http://schemas.microsoft.com/office/drawing/2014/main" id="{03E22DB3-F17B-374E-BA82-70446A57AE97}"/>
              </a:ext>
            </a:extLst>
          </p:cNvPr>
          <p:cNvPicPr>
            <a:picLocks noChangeAspect="1"/>
          </p:cNvPicPr>
          <p:nvPr/>
        </p:nvPicPr>
        <p:blipFill>
          <a:blip r:embed="rId3"/>
          <a:stretch>
            <a:fillRect/>
          </a:stretch>
        </p:blipFill>
        <p:spPr>
          <a:xfrm>
            <a:off x="6432605" y="0"/>
            <a:ext cx="5441159" cy="6733596"/>
          </a:xfrm>
          <a:prstGeom prst="rect">
            <a:avLst/>
          </a:prstGeom>
        </p:spPr>
      </p:pic>
      <p:sp>
        <p:nvSpPr>
          <p:cNvPr id="6" name="Rectangle 5">
            <a:extLst>
              <a:ext uri="{FF2B5EF4-FFF2-40B4-BE49-F238E27FC236}">
                <a16:creationId xmlns:a16="http://schemas.microsoft.com/office/drawing/2014/main" id="{F95F9F3A-4F05-E641-A002-94A8B58994CC}"/>
              </a:ext>
            </a:extLst>
          </p:cNvPr>
          <p:cNvSpPr/>
          <p:nvPr/>
        </p:nvSpPr>
        <p:spPr>
          <a:xfrm>
            <a:off x="6432605" y="3633948"/>
            <a:ext cx="3808675" cy="1754326"/>
          </a:xfrm>
          <a:prstGeom prst="rect">
            <a:avLst/>
          </a:prstGeom>
        </p:spPr>
        <p:txBody>
          <a:bodyPr wrap="square">
            <a:spAutoFit/>
          </a:bodyPr>
          <a:lstStyle/>
          <a:p>
            <a:pPr algn="ctr"/>
            <a:r>
              <a:rPr lang="en-US" sz="5400" b="1" dirty="0">
                <a:latin typeface="Modern Love Caps" pitchFamily="82" charset="0"/>
              </a:rPr>
              <a:t>The basics of Music Theory</a:t>
            </a:r>
            <a:endParaRPr lang="en-US" sz="3200" dirty="0">
              <a:latin typeface="Modern Love Caps" pitchFamily="82" charset="0"/>
            </a:endParaRPr>
          </a:p>
        </p:txBody>
      </p:sp>
    </p:spTree>
    <p:extLst>
      <p:ext uri="{BB962C8B-B14F-4D97-AF65-F5344CB8AC3E}">
        <p14:creationId xmlns:p14="http://schemas.microsoft.com/office/powerpoint/2010/main" val="2903146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aydn">
            <a:extLst>
              <a:ext uri="{FF2B5EF4-FFF2-40B4-BE49-F238E27FC236}">
                <a16:creationId xmlns:a16="http://schemas.microsoft.com/office/drawing/2014/main" id="{A811D1F5-3E7F-E64F-B754-9FCD1A41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759" y="3727506"/>
            <a:ext cx="2004928" cy="21772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andel">
            <a:extLst>
              <a:ext uri="{FF2B5EF4-FFF2-40B4-BE49-F238E27FC236}">
                <a16:creationId xmlns:a16="http://schemas.microsoft.com/office/drawing/2014/main" id="{883C6C8B-9CF9-3947-8C8F-A339FBAB4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984" y="1606173"/>
            <a:ext cx="1833380" cy="21633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eethoven">
            <a:extLst>
              <a:ext uri="{FF2B5EF4-FFF2-40B4-BE49-F238E27FC236}">
                <a16:creationId xmlns:a16="http://schemas.microsoft.com/office/drawing/2014/main" id="{19BED914-E8F8-CC42-825E-24B519329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2609" y="1609399"/>
            <a:ext cx="1797829" cy="2163389"/>
          </a:xfrm>
          <a:prstGeom prst="rect">
            <a:avLst/>
          </a:prstGeom>
          <a:noFill/>
          <a:extLst>
            <a:ext uri="{909E8E84-426E-40DD-AFC4-6F175D3DCCD1}">
              <a14:hiddenFill xmlns:a14="http://schemas.microsoft.com/office/drawing/2010/main">
                <a:solidFill>
                  <a:srgbClr val="FFFFFF"/>
                </a:solidFill>
              </a14:hiddenFill>
            </a:ext>
          </a:extLst>
        </p:spPr>
      </p:pic>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Great composers</a:t>
            </a:r>
          </a:p>
        </p:txBody>
      </p:sp>
      <p:pic>
        <p:nvPicPr>
          <p:cNvPr id="32770" name="Picture 2" descr="slender, middle-aged man, clean-shaven with full head of hair, seen in profile">
            <a:extLst>
              <a:ext uri="{FF2B5EF4-FFF2-40B4-BE49-F238E27FC236}">
                <a16:creationId xmlns:a16="http://schemas.microsoft.com/office/drawing/2014/main" id="{14E4417A-30EE-8949-9D01-27DDFB26E2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663186" y="3715580"/>
            <a:ext cx="1644055" cy="2182109"/>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ead and shoulders photograph of middle-aged, white, dark-haired, bearded man">
            <a:extLst>
              <a:ext uri="{FF2B5EF4-FFF2-40B4-BE49-F238E27FC236}">
                <a16:creationId xmlns:a16="http://schemas.microsoft.com/office/drawing/2014/main" id="{BF2347D3-19ED-2441-8934-1F15831AB9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2499" y="3720390"/>
            <a:ext cx="1780689" cy="21772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schaikowski">
            <a:extLst>
              <a:ext uri="{FF2B5EF4-FFF2-40B4-BE49-F238E27FC236}">
                <a16:creationId xmlns:a16="http://schemas.microsoft.com/office/drawing/2014/main" id="{D0BE0CC0-5785-ED47-B432-29E2867AF3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8572" y="3720390"/>
            <a:ext cx="1641179" cy="21772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hopin">
            <a:extLst>
              <a:ext uri="{FF2B5EF4-FFF2-40B4-BE49-F238E27FC236}">
                <a16:creationId xmlns:a16="http://schemas.microsoft.com/office/drawing/2014/main" id="{F8F33937-CBEA-2045-9AD5-D715A06AB8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9670" y="3720390"/>
            <a:ext cx="1628902" cy="21772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chubert">
            <a:extLst>
              <a:ext uri="{FF2B5EF4-FFF2-40B4-BE49-F238E27FC236}">
                <a16:creationId xmlns:a16="http://schemas.microsoft.com/office/drawing/2014/main" id="{C3046F3D-178E-C84A-9CBF-1A0201A4FD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5190" y="1609400"/>
            <a:ext cx="1641179" cy="21061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ozart">
            <a:extLst>
              <a:ext uri="{FF2B5EF4-FFF2-40B4-BE49-F238E27FC236}">
                <a16:creationId xmlns:a16="http://schemas.microsoft.com/office/drawing/2014/main" id="{4AE465AE-34EB-264E-B922-3C35DCE426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5806" y="1609398"/>
            <a:ext cx="1646693" cy="21077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ach">
            <a:extLst>
              <a:ext uri="{FF2B5EF4-FFF2-40B4-BE49-F238E27FC236}">
                <a16:creationId xmlns:a16="http://schemas.microsoft.com/office/drawing/2014/main" id="{C18AFAC6-DA9B-BD41-BBB7-DEB3F97F45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84760" y="1606173"/>
            <a:ext cx="1759048" cy="212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23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1">
            <a:extLst>
              <a:ext uri="{FF2B5EF4-FFF2-40B4-BE49-F238E27FC236}">
                <a16:creationId xmlns:a16="http://schemas.microsoft.com/office/drawing/2014/main" id="{5D91F205-87C0-9C4C-8AE2-4F67B9E81A6E}"/>
              </a:ext>
            </a:extLst>
          </p:cNvPr>
          <p:cNvSpPr/>
          <p:nvPr/>
        </p:nvSpPr>
        <p:spPr>
          <a:xfrm flipH="1">
            <a:off x="4193491" y="1690900"/>
            <a:ext cx="5568237" cy="2023923"/>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Great composers - Baroque</a:t>
            </a:r>
          </a:p>
        </p:txBody>
      </p:sp>
      <p:pic>
        <p:nvPicPr>
          <p:cNvPr id="2050" name="Picture 2" descr="Bach">
            <a:extLst>
              <a:ext uri="{FF2B5EF4-FFF2-40B4-BE49-F238E27FC236}">
                <a16:creationId xmlns:a16="http://schemas.microsoft.com/office/drawing/2014/main" id="{EAAFB989-073B-F041-90DC-74C00CE89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80" y="1642053"/>
            <a:ext cx="3105271" cy="37573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55FCAA-4CAD-0549-A501-2E7D59437404}"/>
              </a:ext>
            </a:extLst>
          </p:cNvPr>
          <p:cNvSpPr/>
          <p:nvPr/>
        </p:nvSpPr>
        <p:spPr>
          <a:xfrm>
            <a:off x="4279392" y="1782340"/>
            <a:ext cx="5482335" cy="1477328"/>
          </a:xfrm>
          <a:prstGeom prst="rect">
            <a:avLst/>
          </a:prstGeom>
        </p:spPr>
        <p:txBody>
          <a:bodyPr wrap="square">
            <a:spAutoFit/>
          </a:bodyPr>
          <a:lstStyle/>
          <a:p>
            <a:pPr marL="228600" indent="-228600">
              <a:buFont typeface="+mj-lt"/>
              <a:buAutoNum type="arabicPeriod"/>
            </a:pPr>
            <a:r>
              <a:rPr lang="en-US" dirty="0">
                <a:solidFill>
                  <a:srgbClr val="202122"/>
                </a:solidFill>
                <a:latin typeface="Times" pitchFamily="2" charset="0"/>
              </a:rPr>
              <a:t>He is considered one of the greatest religious composers in history.</a:t>
            </a:r>
          </a:p>
          <a:p>
            <a:pPr marL="228600" indent="-228600">
              <a:buFont typeface="+mj-lt"/>
              <a:buAutoNum type="arabicPeriod"/>
            </a:pPr>
            <a:r>
              <a:rPr lang="en-US" dirty="0">
                <a:latin typeface="Times" pitchFamily="2" charset="0"/>
              </a:rPr>
              <a:t>He believed that music must serve the Glory of God</a:t>
            </a:r>
          </a:p>
          <a:p>
            <a:pPr marL="228600" indent="-228600">
              <a:buFont typeface="+mj-lt"/>
              <a:buAutoNum type="arabicPeriod"/>
            </a:pPr>
            <a:r>
              <a:rPr lang="en-US" dirty="0">
                <a:latin typeface="Times" pitchFamily="2" charset="0"/>
              </a:rPr>
              <a:t>One of Bach's best known works is a series of six concertos called the Brandenburg Concertos. </a:t>
            </a:r>
            <a:endParaRPr lang="en-BR" dirty="0">
              <a:latin typeface="Times" pitchFamily="2" charset="0"/>
            </a:endParaRPr>
          </a:p>
        </p:txBody>
      </p:sp>
      <p:sp>
        <p:nvSpPr>
          <p:cNvPr id="3" name="Rectangle 2">
            <a:extLst>
              <a:ext uri="{FF2B5EF4-FFF2-40B4-BE49-F238E27FC236}">
                <a16:creationId xmlns:a16="http://schemas.microsoft.com/office/drawing/2014/main" id="{F3ADCA13-D87A-5E40-AFA9-9B0E8FFBB4AD}"/>
              </a:ext>
            </a:extLst>
          </p:cNvPr>
          <p:cNvSpPr/>
          <p:nvPr/>
        </p:nvSpPr>
        <p:spPr>
          <a:xfrm>
            <a:off x="4743827" y="4240838"/>
            <a:ext cx="4025781" cy="830997"/>
          </a:xfrm>
          <a:prstGeom prst="rect">
            <a:avLst/>
          </a:prstGeom>
        </p:spPr>
        <p:txBody>
          <a:bodyPr wrap="square">
            <a:spAutoFit/>
          </a:bodyPr>
          <a:lstStyle/>
          <a:p>
            <a:pPr algn="just"/>
            <a:r>
              <a:rPr lang="en-US" sz="1600" b="1" dirty="0">
                <a:solidFill>
                  <a:srgbClr val="202122"/>
                </a:solidFill>
                <a:latin typeface="Arial" panose="020B0604020202020204" pitchFamily="34" charset="0"/>
              </a:rPr>
              <a:t>“The aim and final reason of all music should be nothing else but the Glory of God and the refreshment of the spirit”</a:t>
            </a:r>
            <a:endParaRPr lang="en-BR" sz="1600" dirty="0"/>
          </a:p>
        </p:txBody>
      </p:sp>
      <p:pic>
        <p:nvPicPr>
          <p:cNvPr id="14" name="Picture 13" descr="A picture containing toy, doll&#10;&#10;Description automatically generated">
            <a:extLst>
              <a:ext uri="{FF2B5EF4-FFF2-40B4-BE49-F238E27FC236}">
                <a16:creationId xmlns:a16="http://schemas.microsoft.com/office/drawing/2014/main" id="{FF6C8E34-A25C-4643-B18A-BF83B7DDF78F}"/>
              </a:ext>
            </a:extLst>
          </p:cNvPr>
          <p:cNvPicPr>
            <a:picLocks noChangeAspect="1"/>
          </p:cNvPicPr>
          <p:nvPr/>
        </p:nvPicPr>
        <p:blipFill>
          <a:blip r:embed="rId4"/>
          <a:stretch>
            <a:fillRect/>
          </a:stretch>
        </p:blipFill>
        <p:spPr>
          <a:xfrm>
            <a:off x="8965948" y="1756070"/>
            <a:ext cx="2371564" cy="4827610"/>
          </a:xfrm>
          <a:prstGeom prst="rect">
            <a:avLst/>
          </a:prstGeom>
        </p:spPr>
      </p:pic>
    </p:spTree>
    <p:extLst>
      <p:ext uri="{BB962C8B-B14F-4D97-AF65-F5344CB8AC3E}">
        <p14:creationId xmlns:p14="http://schemas.microsoft.com/office/powerpoint/2010/main" val="921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1">
            <a:extLst>
              <a:ext uri="{FF2B5EF4-FFF2-40B4-BE49-F238E27FC236}">
                <a16:creationId xmlns:a16="http://schemas.microsoft.com/office/drawing/2014/main" id="{37668634-C0F4-2842-A539-4D7A28A0D3E3}"/>
              </a:ext>
            </a:extLst>
          </p:cNvPr>
          <p:cNvSpPr/>
          <p:nvPr/>
        </p:nvSpPr>
        <p:spPr>
          <a:xfrm rot="10800000" flipH="1">
            <a:off x="1459714" y="2459951"/>
            <a:ext cx="6047789" cy="3164373"/>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Great composers - Baroque</a:t>
            </a:r>
          </a:p>
        </p:txBody>
      </p:sp>
      <p:pic>
        <p:nvPicPr>
          <p:cNvPr id="7" name="Picture 6" descr="Handel">
            <a:extLst>
              <a:ext uri="{FF2B5EF4-FFF2-40B4-BE49-F238E27FC236}">
                <a16:creationId xmlns:a16="http://schemas.microsoft.com/office/drawing/2014/main" id="{E9485319-29C4-A849-9376-5008DB3B2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503" y="1690900"/>
            <a:ext cx="3675609" cy="433721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Rectangle 7">
            <a:extLst>
              <a:ext uri="{FF2B5EF4-FFF2-40B4-BE49-F238E27FC236}">
                <a16:creationId xmlns:a16="http://schemas.microsoft.com/office/drawing/2014/main" id="{7D07FEF3-6B91-1347-B281-F2567444211C}"/>
              </a:ext>
            </a:extLst>
          </p:cNvPr>
          <p:cNvSpPr/>
          <p:nvPr/>
        </p:nvSpPr>
        <p:spPr>
          <a:xfrm>
            <a:off x="1637055" y="3162114"/>
            <a:ext cx="5638800" cy="2462213"/>
          </a:xfrm>
          <a:prstGeom prst="rect">
            <a:avLst/>
          </a:prstGeom>
        </p:spPr>
        <p:txBody>
          <a:bodyPr wrap="square">
            <a:spAutoFit/>
          </a:bodyPr>
          <a:lstStyle/>
          <a:p>
            <a:pPr marL="228600" indent="-228600" algn="just">
              <a:buFont typeface="+mj-lt"/>
              <a:buAutoNum type="arabicPeriod"/>
            </a:pPr>
            <a:r>
              <a:rPr lang="en-US" sz="1400" dirty="0">
                <a:solidFill>
                  <a:srgbClr val="202122"/>
                </a:solidFill>
                <a:latin typeface="Times" pitchFamily="2" charset="0"/>
              </a:rPr>
              <a:t>His dad did not think that music was a suitable profession for George. He wanted his son to be a lawyer.</a:t>
            </a:r>
          </a:p>
          <a:p>
            <a:pPr marL="228600" indent="-228600" algn="just">
              <a:buFont typeface="+mj-lt"/>
              <a:buAutoNum type="arabicPeriod"/>
            </a:pPr>
            <a:r>
              <a:rPr lang="en-US" sz="1400" dirty="0">
                <a:latin typeface="Times" pitchFamily="2" charset="0"/>
              </a:rPr>
              <a:t>Handel </a:t>
            </a:r>
            <a:r>
              <a:rPr lang="en-US" sz="1400" b="1" dirty="0">
                <a:latin typeface="Times" pitchFamily="2" charset="0"/>
              </a:rPr>
              <a:t>composed his first opera at the age of twenty</a:t>
            </a:r>
            <a:r>
              <a:rPr lang="en-US" sz="1400" dirty="0">
                <a:latin typeface="Times" pitchFamily="2" charset="0"/>
              </a:rPr>
              <a:t> which was a big hit. </a:t>
            </a:r>
          </a:p>
          <a:p>
            <a:pPr marL="228600" indent="-228600" algn="just">
              <a:buFont typeface="+mj-lt"/>
              <a:buAutoNum type="arabicPeriod"/>
            </a:pPr>
            <a:r>
              <a:rPr lang="en-US" sz="1400" dirty="0">
                <a:latin typeface="Times" pitchFamily="2" charset="0"/>
              </a:rPr>
              <a:t>Handel then started composing a type of music called </a:t>
            </a:r>
            <a:r>
              <a:rPr lang="en-US" sz="1400" b="1" dirty="0">
                <a:latin typeface="Times" pitchFamily="2" charset="0"/>
              </a:rPr>
              <a:t>Oratorio</a:t>
            </a:r>
            <a:r>
              <a:rPr lang="en-US" sz="1400" dirty="0">
                <a:latin typeface="Times" pitchFamily="2" charset="0"/>
              </a:rPr>
              <a:t>. Oratorios started out as sacred opera, but changed by dropping the acting parts, the stage scenery and backgrounds, and the costumes. Oratorios became a large piece of music that told a biblical story. Often these were grand works using an orchestra, large choir, organ, and soloist singers.</a:t>
            </a:r>
          </a:p>
          <a:p>
            <a:pPr marL="228600" indent="-228600" algn="just">
              <a:buFont typeface="+mj-lt"/>
              <a:buAutoNum type="arabicPeriod"/>
            </a:pPr>
            <a:r>
              <a:rPr lang="en-US" sz="1400" dirty="0">
                <a:latin typeface="Times" pitchFamily="2" charset="0"/>
              </a:rPr>
              <a:t>Handel's most famous oratorio is called “Messiah”, from which almost everyone can remember the “Hallelujah Chorus”.</a:t>
            </a:r>
            <a:endParaRPr lang="en-BR" sz="1400" dirty="0">
              <a:latin typeface="Times" pitchFamily="2" charset="0"/>
            </a:endParaRPr>
          </a:p>
        </p:txBody>
      </p:sp>
      <p:pic>
        <p:nvPicPr>
          <p:cNvPr id="5" name="Picture 4" descr="A picture containing indoor, person, doll, window&#10;&#10;Description automatically generated">
            <a:extLst>
              <a:ext uri="{FF2B5EF4-FFF2-40B4-BE49-F238E27FC236}">
                <a16:creationId xmlns:a16="http://schemas.microsoft.com/office/drawing/2014/main" id="{E0B2ACFB-2254-5649-B3F9-6B557AA07F2F}"/>
              </a:ext>
            </a:extLst>
          </p:cNvPr>
          <p:cNvPicPr>
            <a:picLocks noChangeAspect="1"/>
          </p:cNvPicPr>
          <p:nvPr/>
        </p:nvPicPr>
        <p:blipFill>
          <a:blip r:embed="rId4"/>
          <a:stretch>
            <a:fillRect/>
          </a:stretch>
        </p:blipFill>
        <p:spPr>
          <a:xfrm>
            <a:off x="262009" y="1341216"/>
            <a:ext cx="1594074" cy="5449824"/>
          </a:xfrm>
          <a:prstGeom prst="rect">
            <a:avLst/>
          </a:prstGeom>
        </p:spPr>
      </p:pic>
    </p:spTree>
    <p:extLst>
      <p:ext uri="{BB962C8B-B14F-4D97-AF65-F5344CB8AC3E}">
        <p14:creationId xmlns:p14="http://schemas.microsoft.com/office/powerpoint/2010/main" val="824487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eethoven">
            <a:extLst>
              <a:ext uri="{FF2B5EF4-FFF2-40B4-BE49-F238E27FC236}">
                <a16:creationId xmlns:a16="http://schemas.microsoft.com/office/drawing/2014/main" id="{9D50D0CA-F0AC-5741-8904-67AC0CC93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317" y="1806655"/>
            <a:ext cx="3202338" cy="38534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7" name="Rounded Rectangular Callout 11">
            <a:extLst>
              <a:ext uri="{FF2B5EF4-FFF2-40B4-BE49-F238E27FC236}">
                <a16:creationId xmlns:a16="http://schemas.microsoft.com/office/drawing/2014/main" id="{EF2FF988-1E54-4846-8E4B-CB2D2C94CEF8}"/>
              </a:ext>
            </a:extLst>
          </p:cNvPr>
          <p:cNvSpPr/>
          <p:nvPr/>
        </p:nvSpPr>
        <p:spPr>
          <a:xfrm rot="10800000">
            <a:off x="3813048" y="2596896"/>
            <a:ext cx="6560024" cy="3255264"/>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583089 w 5615337"/>
              <a:gd name="connsiteY0" fmla="*/ 245344 h 1825671"/>
              <a:gd name="connsiteX1" fmla="*/ 828433 w 5615337"/>
              <a:gd name="connsiteY1" fmla="*/ 0 h 1825671"/>
              <a:gd name="connsiteX2" fmla="*/ 1421797 w 5615337"/>
              <a:gd name="connsiteY2" fmla="*/ 0 h 1825671"/>
              <a:gd name="connsiteX3" fmla="*/ 1421797 w 5615337"/>
              <a:gd name="connsiteY3" fmla="*/ 0 h 1825671"/>
              <a:gd name="connsiteX4" fmla="*/ 2679859 w 5615337"/>
              <a:gd name="connsiteY4" fmla="*/ 0 h 1825671"/>
              <a:gd name="connsiteX5" fmla="*/ 5369993 w 5615337"/>
              <a:gd name="connsiteY5" fmla="*/ 0 h 1825671"/>
              <a:gd name="connsiteX6" fmla="*/ 5615337 w 5615337"/>
              <a:gd name="connsiteY6" fmla="*/ 245344 h 1825671"/>
              <a:gd name="connsiteX7" fmla="*/ 5615337 w 5615337"/>
              <a:gd name="connsiteY7" fmla="*/ 858688 h 1825671"/>
              <a:gd name="connsiteX8" fmla="*/ 5615337 w 5615337"/>
              <a:gd name="connsiteY8" fmla="*/ 858688 h 1825671"/>
              <a:gd name="connsiteX9" fmla="*/ 5615337 w 5615337"/>
              <a:gd name="connsiteY9" fmla="*/ 1226697 h 1825671"/>
              <a:gd name="connsiteX10" fmla="*/ 5615337 w 5615337"/>
              <a:gd name="connsiteY10" fmla="*/ 1226692 h 1825671"/>
              <a:gd name="connsiteX11" fmla="*/ 5369993 w 5615337"/>
              <a:gd name="connsiteY11" fmla="*/ 1472036 h 1825671"/>
              <a:gd name="connsiteX12" fmla="*/ 1125379 w 5615337"/>
              <a:gd name="connsiteY12" fmla="*/ 1490324 h 1825671"/>
              <a:gd name="connsiteX13" fmla="*/ 0 w 5615337"/>
              <a:gd name="connsiteY13" fmla="*/ 1825671 h 1825671"/>
              <a:gd name="connsiteX14" fmla="*/ 854869 w 5615337"/>
              <a:gd name="connsiteY14" fmla="*/ 1472036 h 1825671"/>
              <a:gd name="connsiteX15" fmla="*/ 828433 w 5615337"/>
              <a:gd name="connsiteY15" fmla="*/ 1472036 h 1825671"/>
              <a:gd name="connsiteX16" fmla="*/ 583089 w 5615337"/>
              <a:gd name="connsiteY16" fmla="*/ 1226692 h 1825671"/>
              <a:gd name="connsiteX17" fmla="*/ 583089 w 5615337"/>
              <a:gd name="connsiteY17" fmla="*/ 1226697 h 1825671"/>
              <a:gd name="connsiteX18" fmla="*/ 583089 w 5615337"/>
              <a:gd name="connsiteY18" fmla="*/ 858688 h 1825671"/>
              <a:gd name="connsiteX19" fmla="*/ 583089 w 5615337"/>
              <a:gd name="connsiteY19" fmla="*/ 858688 h 1825671"/>
              <a:gd name="connsiteX20" fmla="*/ 583089 w 5615337"/>
              <a:gd name="connsiteY20" fmla="*/ 245344 h 18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5337" h="1825671">
                <a:moveTo>
                  <a:pt x="583089" y="245344"/>
                </a:moveTo>
                <a:cubicBezTo>
                  <a:pt x="583089" y="109844"/>
                  <a:pt x="692933" y="0"/>
                  <a:pt x="828433" y="0"/>
                </a:cubicBezTo>
                <a:lnTo>
                  <a:pt x="1421797" y="0"/>
                </a:lnTo>
                <a:lnTo>
                  <a:pt x="1421797" y="0"/>
                </a:lnTo>
                <a:lnTo>
                  <a:pt x="2679859" y="0"/>
                </a:lnTo>
                <a:lnTo>
                  <a:pt x="5369993" y="0"/>
                </a:lnTo>
                <a:cubicBezTo>
                  <a:pt x="5505493" y="0"/>
                  <a:pt x="5615337" y="109844"/>
                  <a:pt x="5615337" y="245344"/>
                </a:cubicBezTo>
                <a:lnTo>
                  <a:pt x="5615337" y="858688"/>
                </a:lnTo>
                <a:lnTo>
                  <a:pt x="5615337" y="858688"/>
                </a:lnTo>
                <a:lnTo>
                  <a:pt x="5615337" y="1226697"/>
                </a:lnTo>
                <a:lnTo>
                  <a:pt x="5615337" y="1226692"/>
                </a:lnTo>
                <a:cubicBezTo>
                  <a:pt x="5615337" y="1362192"/>
                  <a:pt x="5505493" y="1472036"/>
                  <a:pt x="5369993" y="1472036"/>
                </a:cubicBezTo>
                <a:lnTo>
                  <a:pt x="1125379" y="1490324"/>
                </a:lnTo>
                <a:lnTo>
                  <a:pt x="0" y="1825671"/>
                </a:lnTo>
                <a:lnTo>
                  <a:pt x="854869" y="1472036"/>
                </a:lnTo>
                <a:lnTo>
                  <a:pt x="828433" y="1472036"/>
                </a:lnTo>
                <a:cubicBezTo>
                  <a:pt x="692933" y="1472036"/>
                  <a:pt x="583089" y="1362192"/>
                  <a:pt x="583089" y="1226692"/>
                </a:cubicBezTo>
                <a:lnTo>
                  <a:pt x="583089" y="1226697"/>
                </a:lnTo>
                <a:lnTo>
                  <a:pt x="583089" y="858688"/>
                </a:lnTo>
                <a:lnTo>
                  <a:pt x="583089" y="858688"/>
                </a:lnTo>
                <a:lnTo>
                  <a:pt x="583089"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Great composers - Classical</a:t>
            </a:r>
          </a:p>
        </p:txBody>
      </p:sp>
      <p:sp>
        <p:nvSpPr>
          <p:cNvPr id="2" name="Rectangle 1">
            <a:extLst>
              <a:ext uri="{FF2B5EF4-FFF2-40B4-BE49-F238E27FC236}">
                <a16:creationId xmlns:a16="http://schemas.microsoft.com/office/drawing/2014/main" id="{C87A2BF7-FEC9-364E-BF5D-A494D6DCF01D}"/>
              </a:ext>
            </a:extLst>
          </p:cNvPr>
          <p:cNvSpPr/>
          <p:nvPr/>
        </p:nvSpPr>
        <p:spPr>
          <a:xfrm>
            <a:off x="3813048" y="3323198"/>
            <a:ext cx="5879592" cy="2462213"/>
          </a:xfrm>
          <a:prstGeom prst="rect">
            <a:avLst/>
          </a:prstGeom>
        </p:spPr>
        <p:txBody>
          <a:bodyPr wrap="square">
            <a:spAutoFit/>
          </a:bodyPr>
          <a:lstStyle/>
          <a:p>
            <a:pPr marL="342900" indent="-342900" algn="just">
              <a:buFont typeface="+mj-lt"/>
              <a:buAutoNum type="arabicPeriod"/>
            </a:pPr>
            <a:r>
              <a:rPr lang="en-US" sz="1400" dirty="0">
                <a:solidFill>
                  <a:srgbClr val="202122"/>
                </a:solidFill>
                <a:latin typeface="Times" pitchFamily="2" charset="0"/>
              </a:rPr>
              <a:t>By age eleven and a half he was the assistant organist at the court chapel and by twelve he had published some music.</a:t>
            </a:r>
          </a:p>
          <a:p>
            <a:pPr marL="342900" indent="-342900" algn="just">
              <a:buFont typeface="+mj-lt"/>
              <a:buAutoNum type="arabicPeriod"/>
            </a:pPr>
            <a:r>
              <a:rPr lang="en-US" sz="1400" dirty="0">
                <a:latin typeface="Times" pitchFamily="2" charset="0"/>
              </a:rPr>
              <a:t>Beethoven was then shattered to realize that he was losing his hearing. By 1802 at the age of 32, he had decided to retire, but after a while the will to create music was so strong that Beethoven continued to compose without hearing. He envisioned the musical beauty all the more vividly in his mind since he could not hear it.</a:t>
            </a:r>
          </a:p>
          <a:p>
            <a:pPr marL="342900" indent="-342900" algn="just">
              <a:buFont typeface="+mj-lt"/>
              <a:buAutoNum type="arabicPeriod"/>
            </a:pPr>
            <a:r>
              <a:rPr lang="en-US" sz="1400" dirty="0">
                <a:latin typeface="Times" pitchFamily="2" charset="0"/>
              </a:rPr>
              <a:t>His two best known compositions are his Fifth and Ninth Symphonies. The entire fifth symphony is united as a musical idea by the four notes heard at the beginning of the piece. His ninth symphony is known for its ending piece which includes a choir singing “Ode to Joy”.</a:t>
            </a:r>
            <a:endParaRPr lang="en-BR" sz="1400" dirty="0">
              <a:latin typeface="Times" pitchFamily="2" charset="0"/>
            </a:endParaRPr>
          </a:p>
        </p:txBody>
      </p:sp>
      <p:pic>
        <p:nvPicPr>
          <p:cNvPr id="4" name="Picture 3" descr="A picture containing toy, doll, dark&#10;&#10;Description automatically generated">
            <a:extLst>
              <a:ext uri="{FF2B5EF4-FFF2-40B4-BE49-F238E27FC236}">
                <a16:creationId xmlns:a16="http://schemas.microsoft.com/office/drawing/2014/main" id="{74A52523-274F-494C-9415-200937625605}"/>
              </a:ext>
            </a:extLst>
          </p:cNvPr>
          <p:cNvPicPr>
            <a:picLocks noChangeAspect="1"/>
          </p:cNvPicPr>
          <p:nvPr/>
        </p:nvPicPr>
        <p:blipFill>
          <a:blip r:embed="rId4"/>
          <a:stretch>
            <a:fillRect/>
          </a:stretch>
        </p:blipFill>
        <p:spPr>
          <a:xfrm>
            <a:off x="9481198" y="1447001"/>
            <a:ext cx="2199132" cy="5413248"/>
          </a:xfrm>
          <a:prstGeom prst="rect">
            <a:avLst/>
          </a:prstGeom>
        </p:spPr>
      </p:pic>
    </p:spTree>
    <p:extLst>
      <p:ext uri="{BB962C8B-B14F-4D97-AF65-F5344CB8AC3E}">
        <p14:creationId xmlns:p14="http://schemas.microsoft.com/office/powerpoint/2010/main" val="52114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Great composers - Classical</a:t>
            </a:r>
          </a:p>
        </p:txBody>
      </p:sp>
      <p:pic>
        <p:nvPicPr>
          <p:cNvPr id="13" name="Picture 2" descr="Schubert">
            <a:extLst>
              <a:ext uri="{FF2B5EF4-FFF2-40B4-BE49-F238E27FC236}">
                <a16:creationId xmlns:a16="http://schemas.microsoft.com/office/drawing/2014/main" id="{4A30A8CB-EDC4-0046-A844-F8E124F66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959" y="1341216"/>
            <a:ext cx="3768243" cy="48359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Rounded Rectangular Callout 11">
            <a:extLst>
              <a:ext uri="{FF2B5EF4-FFF2-40B4-BE49-F238E27FC236}">
                <a16:creationId xmlns:a16="http://schemas.microsoft.com/office/drawing/2014/main" id="{4F905EF7-CBD8-C343-ADF5-C91F89BD9E08}"/>
              </a:ext>
            </a:extLst>
          </p:cNvPr>
          <p:cNvSpPr/>
          <p:nvPr/>
        </p:nvSpPr>
        <p:spPr>
          <a:xfrm rot="10800000" flipH="1">
            <a:off x="1734157" y="2302846"/>
            <a:ext cx="6788179" cy="3688457"/>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515662 w 5547910"/>
              <a:gd name="connsiteY0" fmla="*/ 245344 h 1957802"/>
              <a:gd name="connsiteX1" fmla="*/ 761006 w 5547910"/>
              <a:gd name="connsiteY1" fmla="*/ 0 h 1957802"/>
              <a:gd name="connsiteX2" fmla="*/ 1354370 w 5547910"/>
              <a:gd name="connsiteY2" fmla="*/ 0 h 1957802"/>
              <a:gd name="connsiteX3" fmla="*/ 1354370 w 5547910"/>
              <a:gd name="connsiteY3" fmla="*/ 0 h 1957802"/>
              <a:gd name="connsiteX4" fmla="*/ 2612432 w 5547910"/>
              <a:gd name="connsiteY4" fmla="*/ 0 h 1957802"/>
              <a:gd name="connsiteX5" fmla="*/ 5302566 w 5547910"/>
              <a:gd name="connsiteY5" fmla="*/ 0 h 1957802"/>
              <a:gd name="connsiteX6" fmla="*/ 5547910 w 5547910"/>
              <a:gd name="connsiteY6" fmla="*/ 245344 h 1957802"/>
              <a:gd name="connsiteX7" fmla="*/ 5547910 w 5547910"/>
              <a:gd name="connsiteY7" fmla="*/ 858688 h 1957802"/>
              <a:gd name="connsiteX8" fmla="*/ 5547910 w 5547910"/>
              <a:gd name="connsiteY8" fmla="*/ 858688 h 1957802"/>
              <a:gd name="connsiteX9" fmla="*/ 5547910 w 5547910"/>
              <a:gd name="connsiteY9" fmla="*/ 1226697 h 1957802"/>
              <a:gd name="connsiteX10" fmla="*/ 5547910 w 5547910"/>
              <a:gd name="connsiteY10" fmla="*/ 1226692 h 1957802"/>
              <a:gd name="connsiteX11" fmla="*/ 5302566 w 5547910"/>
              <a:gd name="connsiteY11" fmla="*/ 1472036 h 1957802"/>
              <a:gd name="connsiteX12" fmla="*/ 1057952 w 5547910"/>
              <a:gd name="connsiteY12" fmla="*/ 1490324 h 1957802"/>
              <a:gd name="connsiteX13" fmla="*/ 0 w 5547910"/>
              <a:gd name="connsiteY13" fmla="*/ 1957802 h 1957802"/>
              <a:gd name="connsiteX14" fmla="*/ 787442 w 5547910"/>
              <a:gd name="connsiteY14" fmla="*/ 1472036 h 1957802"/>
              <a:gd name="connsiteX15" fmla="*/ 761006 w 5547910"/>
              <a:gd name="connsiteY15" fmla="*/ 1472036 h 1957802"/>
              <a:gd name="connsiteX16" fmla="*/ 515662 w 5547910"/>
              <a:gd name="connsiteY16" fmla="*/ 1226692 h 1957802"/>
              <a:gd name="connsiteX17" fmla="*/ 515662 w 5547910"/>
              <a:gd name="connsiteY17" fmla="*/ 1226697 h 1957802"/>
              <a:gd name="connsiteX18" fmla="*/ 515662 w 5547910"/>
              <a:gd name="connsiteY18" fmla="*/ 858688 h 1957802"/>
              <a:gd name="connsiteX19" fmla="*/ 515662 w 5547910"/>
              <a:gd name="connsiteY19" fmla="*/ 858688 h 1957802"/>
              <a:gd name="connsiteX20" fmla="*/ 515662 w 5547910"/>
              <a:gd name="connsiteY20" fmla="*/ 245344 h 195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47910" h="1957802">
                <a:moveTo>
                  <a:pt x="515662" y="245344"/>
                </a:moveTo>
                <a:cubicBezTo>
                  <a:pt x="515662" y="109844"/>
                  <a:pt x="625506" y="0"/>
                  <a:pt x="761006" y="0"/>
                </a:cubicBezTo>
                <a:lnTo>
                  <a:pt x="1354370" y="0"/>
                </a:lnTo>
                <a:lnTo>
                  <a:pt x="1354370" y="0"/>
                </a:lnTo>
                <a:lnTo>
                  <a:pt x="2612432" y="0"/>
                </a:lnTo>
                <a:lnTo>
                  <a:pt x="5302566" y="0"/>
                </a:lnTo>
                <a:cubicBezTo>
                  <a:pt x="5438066" y="0"/>
                  <a:pt x="5547910" y="109844"/>
                  <a:pt x="5547910" y="245344"/>
                </a:cubicBezTo>
                <a:lnTo>
                  <a:pt x="5547910" y="858688"/>
                </a:lnTo>
                <a:lnTo>
                  <a:pt x="5547910" y="858688"/>
                </a:lnTo>
                <a:lnTo>
                  <a:pt x="5547910" y="1226697"/>
                </a:lnTo>
                <a:lnTo>
                  <a:pt x="5547910" y="1226692"/>
                </a:lnTo>
                <a:cubicBezTo>
                  <a:pt x="5547910" y="1362192"/>
                  <a:pt x="5438066" y="1472036"/>
                  <a:pt x="5302566" y="1472036"/>
                </a:cubicBezTo>
                <a:lnTo>
                  <a:pt x="1057952" y="1490324"/>
                </a:lnTo>
                <a:lnTo>
                  <a:pt x="0" y="1957802"/>
                </a:lnTo>
                <a:lnTo>
                  <a:pt x="787442" y="1472036"/>
                </a:lnTo>
                <a:lnTo>
                  <a:pt x="761006" y="1472036"/>
                </a:lnTo>
                <a:cubicBezTo>
                  <a:pt x="625506" y="1472036"/>
                  <a:pt x="515662" y="1362192"/>
                  <a:pt x="515662" y="1226692"/>
                </a:cubicBezTo>
                <a:lnTo>
                  <a:pt x="515662" y="1226697"/>
                </a:lnTo>
                <a:lnTo>
                  <a:pt x="515662" y="858688"/>
                </a:lnTo>
                <a:lnTo>
                  <a:pt x="515662" y="858688"/>
                </a:lnTo>
                <a:lnTo>
                  <a:pt x="515662"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 name="Rectangle 1">
            <a:extLst>
              <a:ext uri="{FF2B5EF4-FFF2-40B4-BE49-F238E27FC236}">
                <a16:creationId xmlns:a16="http://schemas.microsoft.com/office/drawing/2014/main" id="{6774C947-3284-2048-8367-EB8EA154D371}"/>
              </a:ext>
            </a:extLst>
          </p:cNvPr>
          <p:cNvSpPr/>
          <p:nvPr/>
        </p:nvSpPr>
        <p:spPr>
          <a:xfrm>
            <a:off x="2526919" y="3330549"/>
            <a:ext cx="5995417" cy="2554545"/>
          </a:xfrm>
          <a:prstGeom prst="rect">
            <a:avLst/>
          </a:prstGeom>
        </p:spPr>
        <p:txBody>
          <a:bodyPr wrap="square">
            <a:spAutoFit/>
          </a:bodyPr>
          <a:lstStyle/>
          <a:p>
            <a:pPr algn="just"/>
            <a:r>
              <a:rPr lang="en-US" sz="1600" dirty="0">
                <a:solidFill>
                  <a:srgbClr val="202122"/>
                </a:solidFill>
                <a:latin typeface="Times" pitchFamily="2" charset="0"/>
              </a:rPr>
              <a:t>The son of a schoolmaster, he showed an extraordinary childhood aptitude for music, studying the piano, violin, organ, singing and harmony.</a:t>
            </a:r>
          </a:p>
          <a:p>
            <a:pPr algn="just"/>
            <a:r>
              <a:rPr lang="en-US" sz="1600" dirty="0">
                <a:solidFill>
                  <a:srgbClr val="202122"/>
                </a:solidFill>
                <a:latin typeface="Times" pitchFamily="2" charset="0"/>
              </a:rPr>
              <a:t>Schubert composed symphonies and chamber music, but is best known for composing over six hundred Lieder (German for “songs”). These songs were composed as a vocal solo with piano accompaniment.</a:t>
            </a:r>
          </a:p>
          <a:p>
            <a:pPr algn="just"/>
            <a:r>
              <a:rPr lang="en-US" sz="1600" dirty="0">
                <a:latin typeface="Times" pitchFamily="2" charset="0"/>
              </a:rPr>
              <a:t>One of Schubert's famous songs is called </a:t>
            </a:r>
            <a:r>
              <a:rPr lang="en-US" sz="1600" i="1" dirty="0">
                <a:latin typeface="Times" pitchFamily="2" charset="0"/>
              </a:rPr>
              <a:t>der </a:t>
            </a:r>
            <a:r>
              <a:rPr lang="en-US" sz="1600" i="1" dirty="0" err="1">
                <a:latin typeface="Times" pitchFamily="2" charset="0"/>
              </a:rPr>
              <a:t>Erlkönig</a:t>
            </a:r>
            <a:r>
              <a:rPr lang="en-US" sz="1600" dirty="0">
                <a:latin typeface="Times" pitchFamily="2" charset="0"/>
              </a:rPr>
              <a:t>, which is written to an eerie poem by Goethe, based on a legend in which anyone who is touched by the king of the elves will die (</a:t>
            </a:r>
            <a:r>
              <a:rPr lang="en-US" sz="1600" i="1" dirty="0">
                <a:latin typeface="Times" pitchFamily="2" charset="0"/>
              </a:rPr>
              <a:t>der </a:t>
            </a:r>
            <a:r>
              <a:rPr lang="en-US" sz="1600" i="1" dirty="0" err="1">
                <a:latin typeface="Times" pitchFamily="2" charset="0"/>
              </a:rPr>
              <a:t>Erlkönig</a:t>
            </a:r>
            <a:r>
              <a:rPr lang="en-US" sz="1600" dirty="0">
                <a:latin typeface="Times" pitchFamily="2" charset="0"/>
              </a:rPr>
              <a:t> is German for </a:t>
            </a:r>
            <a:r>
              <a:rPr lang="en-US" sz="1600" i="1" dirty="0">
                <a:latin typeface="Times" pitchFamily="2" charset="0"/>
              </a:rPr>
              <a:t>the elf king</a:t>
            </a:r>
            <a:r>
              <a:rPr lang="en-US" sz="1600" dirty="0">
                <a:latin typeface="Times" pitchFamily="2" charset="0"/>
              </a:rPr>
              <a:t>).</a:t>
            </a:r>
            <a:endParaRPr lang="en-US" sz="1600" b="0" i="0" dirty="0">
              <a:solidFill>
                <a:srgbClr val="202122"/>
              </a:solidFill>
              <a:effectLst/>
              <a:latin typeface="Times" pitchFamily="2" charset="0"/>
            </a:endParaRPr>
          </a:p>
        </p:txBody>
      </p:sp>
      <p:pic>
        <p:nvPicPr>
          <p:cNvPr id="7" name="Picture 6" descr="A picture containing text, toy, doll&#10;&#10;Description automatically generated">
            <a:extLst>
              <a:ext uri="{FF2B5EF4-FFF2-40B4-BE49-F238E27FC236}">
                <a16:creationId xmlns:a16="http://schemas.microsoft.com/office/drawing/2014/main" id="{C5FC28DD-7655-B04C-8DEA-EADC4D3FB49A}"/>
              </a:ext>
            </a:extLst>
          </p:cNvPr>
          <p:cNvPicPr>
            <a:picLocks noChangeAspect="1"/>
          </p:cNvPicPr>
          <p:nvPr/>
        </p:nvPicPr>
        <p:blipFill>
          <a:blip r:embed="rId4"/>
          <a:stretch>
            <a:fillRect/>
          </a:stretch>
        </p:blipFill>
        <p:spPr>
          <a:xfrm>
            <a:off x="-398778" y="1051115"/>
            <a:ext cx="3486296" cy="5761007"/>
          </a:xfrm>
          <a:prstGeom prst="rect">
            <a:avLst/>
          </a:prstGeom>
        </p:spPr>
      </p:pic>
    </p:spTree>
    <p:extLst>
      <p:ext uri="{BB962C8B-B14F-4D97-AF65-F5344CB8AC3E}">
        <p14:creationId xmlns:p14="http://schemas.microsoft.com/office/powerpoint/2010/main" val="4169994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Great composers - Romantic</a:t>
            </a:r>
          </a:p>
        </p:txBody>
      </p:sp>
      <p:sp>
        <p:nvSpPr>
          <p:cNvPr id="13" name="Rounded Rectangular Callout 11">
            <a:extLst>
              <a:ext uri="{FF2B5EF4-FFF2-40B4-BE49-F238E27FC236}">
                <a16:creationId xmlns:a16="http://schemas.microsoft.com/office/drawing/2014/main" id="{D0959FF6-F8AD-7947-AA23-41D96A9016C8}"/>
              </a:ext>
            </a:extLst>
          </p:cNvPr>
          <p:cNvSpPr/>
          <p:nvPr/>
        </p:nvSpPr>
        <p:spPr>
          <a:xfrm rot="10800000">
            <a:off x="4081320" y="2042354"/>
            <a:ext cx="6285704" cy="3621025"/>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583089 w 5615337"/>
              <a:gd name="connsiteY0" fmla="*/ 245344 h 1825671"/>
              <a:gd name="connsiteX1" fmla="*/ 828433 w 5615337"/>
              <a:gd name="connsiteY1" fmla="*/ 0 h 1825671"/>
              <a:gd name="connsiteX2" fmla="*/ 1421797 w 5615337"/>
              <a:gd name="connsiteY2" fmla="*/ 0 h 1825671"/>
              <a:gd name="connsiteX3" fmla="*/ 1421797 w 5615337"/>
              <a:gd name="connsiteY3" fmla="*/ 0 h 1825671"/>
              <a:gd name="connsiteX4" fmla="*/ 2679859 w 5615337"/>
              <a:gd name="connsiteY4" fmla="*/ 0 h 1825671"/>
              <a:gd name="connsiteX5" fmla="*/ 5369993 w 5615337"/>
              <a:gd name="connsiteY5" fmla="*/ 0 h 1825671"/>
              <a:gd name="connsiteX6" fmla="*/ 5615337 w 5615337"/>
              <a:gd name="connsiteY6" fmla="*/ 245344 h 1825671"/>
              <a:gd name="connsiteX7" fmla="*/ 5615337 w 5615337"/>
              <a:gd name="connsiteY7" fmla="*/ 858688 h 1825671"/>
              <a:gd name="connsiteX8" fmla="*/ 5615337 w 5615337"/>
              <a:gd name="connsiteY8" fmla="*/ 858688 h 1825671"/>
              <a:gd name="connsiteX9" fmla="*/ 5615337 w 5615337"/>
              <a:gd name="connsiteY9" fmla="*/ 1226697 h 1825671"/>
              <a:gd name="connsiteX10" fmla="*/ 5615337 w 5615337"/>
              <a:gd name="connsiteY10" fmla="*/ 1226692 h 1825671"/>
              <a:gd name="connsiteX11" fmla="*/ 5369993 w 5615337"/>
              <a:gd name="connsiteY11" fmla="*/ 1472036 h 1825671"/>
              <a:gd name="connsiteX12" fmla="*/ 1125379 w 5615337"/>
              <a:gd name="connsiteY12" fmla="*/ 1490324 h 1825671"/>
              <a:gd name="connsiteX13" fmla="*/ 0 w 5615337"/>
              <a:gd name="connsiteY13" fmla="*/ 1825671 h 1825671"/>
              <a:gd name="connsiteX14" fmla="*/ 854869 w 5615337"/>
              <a:gd name="connsiteY14" fmla="*/ 1472036 h 1825671"/>
              <a:gd name="connsiteX15" fmla="*/ 828433 w 5615337"/>
              <a:gd name="connsiteY15" fmla="*/ 1472036 h 1825671"/>
              <a:gd name="connsiteX16" fmla="*/ 583089 w 5615337"/>
              <a:gd name="connsiteY16" fmla="*/ 1226692 h 1825671"/>
              <a:gd name="connsiteX17" fmla="*/ 583089 w 5615337"/>
              <a:gd name="connsiteY17" fmla="*/ 1226697 h 1825671"/>
              <a:gd name="connsiteX18" fmla="*/ 583089 w 5615337"/>
              <a:gd name="connsiteY18" fmla="*/ 858688 h 1825671"/>
              <a:gd name="connsiteX19" fmla="*/ 583089 w 5615337"/>
              <a:gd name="connsiteY19" fmla="*/ 858688 h 1825671"/>
              <a:gd name="connsiteX20" fmla="*/ 583089 w 5615337"/>
              <a:gd name="connsiteY20" fmla="*/ 245344 h 1825671"/>
              <a:gd name="connsiteX0" fmla="*/ 348273 w 5380521"/>
              <a:gd name="connsiteY0" fmla="*/ 245344 h 2030803"/>
              <a:gd name="connsiteX1" fmla="*/ 593617 w 5380521"/>
              <a:gd name="connsiteY1" fmla="*/ 0 h 2030803"/>
              <a:gd name="connsiteX2" fmla="*/ 1186981 w 5380521"/>
              <a:gd name="connsiteY2" fmla="*/ 0 h 2030803"/>
              <a:gd name="connsiteX3" fmla="*/ 1186981 w 5380521"/>
              <a:gd name="connsiteY3" fmla="*/ 0 h 2030803"/>
              <a:gd name="connsiteX4" fmla="*/ 2445043 w 5380521"/>
              <a:gd name="connsiteY4" fmla="*/ 0 h 2030803"/>
              <a:gd name="connsiteX5" fmla="*/ 5135177 w 5380521"/>
              <a:gd name="connsiteY5" fmla="*/ 0 h 2030803"/>
              <a:gd name="connsiteX6" fmla="*/ 5380521 w 5380521"/>
              <a:gd name="connsiteY6" fmla="*/ 245344 h 2030803"/>
              <a:gd name="connsiteX7" fmla="*/ 5380521 w 5380521"/>
              <a:gd name="connsiteY7" fmla="*/ 858688 h 2030803"/>
              <a:gd name="connsiteX8" fmla="*/ 5380521 w 5380521"/>
              <a:gd name="connsiteY8" fmla="*/ 858688 h 2030803"/>
              <a:gd name="connsiteX9" fmla="*/ 5380521 w 5380521"/>
              <a:gd name="connsiteY9" fmla="*/ 1226697 h 2030803"/>
              <a:gd name="connsiteX10" fmla="*/ 5380521 w 5380521"/>
              <a:gd name="connsiteY10" fmla="*/ 1226692 h 2030803"/>
              <a:gd name="connsiteX11" fmla="*/ 5135177 w 5380521"/>
              <a:gd name="connsiteY11" fmla="*/ 1472036 h 2030803"/>
              <a:gd name="connsiteX12" fmla="*/ 890563 w 5380521"/>
              <a:gd name="connsiteY12" fmla="*/ 1490324 h 2030803"/>
              <a:gd name="connsiteX13" fmla="*/ 0 w 5380521"/>
              <a:gd name="connsiteY13" fmla="*/ 2030803 h 2030803"/>
              <a:gd name="connsiteX14" fmla="*/ 620053 w 5380521"/>
              <a:gd name="connsiteY14" fmla="*/ 1472036 h 2030803"/>
              <a:gd name="connsiteX15" fmla="*/ 593617 w 5380521"/>
              <a:gd name="connsiteY15" fmla="*/ 1472036 h 2030803"/>
              <a:gd name="connsiteX16" fmla="*/ 348273 w 5380521"/>
              <a:gd name="connsiteY16" fmla="*/ 1226692 h 2030803"/>
              <a:gd name="connsiteX17" fmla="*/ 348273 w 5380521"/>
              <a:gd name="connsiteY17" fmla="*/ 1226697 h 2030803"/>
              <a:gd name="connsiteX18" fmla="*/ 348273 w 5380521"/>
              <a:gd name="connsiteY18" fmla="*/ 858688 h 2030803"/>
              <a:gd name="connsiteX19" fmla="*/ 348273 w 5380521"/>
              <a:gd name="connsiteY19" fmla="*/ 858688 h 2030803"/>
              <a:gd name="connsiteX20" fmla="*/ 348273 w 5380521"/>
              <a:gd name="connsiteY20" fmla="*/ 245344 h 203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0521" h="2030803">
                <a:moveTo>
                  <a:pt x="348273" y="245344"/>
                </a:moveTo>
                <a:cubicBezTo>
                  <a:pt x="348273" y="109844"/>
                  <a:pt x="458117" y="0"/>
                  <a:pt x="593617" y="0"/>
                </a:cubicBezTo>
                <a:lnTo>
                  <a:pt x="1186981" y="0"/>
                </a:lnTo>
                <a:lnTo>
                  <a:pt x="1186981" y="0"/>
                </a:lnTo>
                <a:lnTo>
                  <a:pt x="2445043" y="0"/>
                </a:lnTo>
                <a:lnTo>
                  <a:pt x="5135177" y="0"/>
                </a:lnTo>
                <a:cubicBezTo>
                  <a:pt x="5270677" y="0"/>
                  <a:pt x="5380521" y="109844"/>
                  <a:pt x="5380521" y="245344"/>
                </a:cubicBezTo>
                <a:lnTo>
                  <a:pt x="5380521" y="858688"/>
                </a:lnTo>
                <a:lnTo>
                  <a:pt x="5380521" y="858688"/>
                </a:lnTo>
                <a:lnTo>
                  <a:pt x="5380521" y="1226697"/>
                </a:lnTo>
                <a:lnTo>
                  <a:pt x="5380521" y="1226692"/>
                </a:lnTo>
                <a:cubicBezTo>
                  <a:pt x="5380521" y="1362192"/>
                  <a:pt x="5270677" y="1472036"/>
                  <a:pt x="5135177" y="1472036"/>
                </a:cubicBezTo>
                <a:lnTo>
                  <a:pt x="890563" y="1490324"/>
                </a:lnTo>
                <a:lnTo>
                  <a:pt x="0" y="2030803"/>
                </a:lnTo>
                <a:lnTo>
                  <a:pt x="620053" y="1472036"/>
                </a:lnTo>
                <a:lnTo>
                  <a:pt x="593617" y="1472036"/>
                </a:lnTo>
                <a:cubicBezTo>
                  <a:pt x="458117" y="1472036"/>
                  <a:pt x="348273" y="1362192"/>
                  <a:pt x="348273" y="1226692"/>
                </a:cubicBezTo>
                <a:lnTo>
                  <a:pt x="348273" y="1226697"/>
                </a:lnTo>
                <a:lnTo>
                  <a:pt x="348273" y="858688"/>
                </a:lnTo>
                <a:lnTo>
                  <a:pt x="348273" y="858688"/>
                </a:lnTo>
                <a:lnTo>
                  <a:pt x="348273"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 name="Rectangle 1">
            <a:extLst>
              <a:ext uri="{FF2B5EF4-FFF2-40B4-BE49-F238E27FC236}">
                <a16:creationId xmlns:a16="http://schemas.microsoft.com/office/drawing/2014/main" id="{F55CB008-2BB7-6645-8613-C0DED91C0820}"/>
              </a:ext>
            </a:extLst>
          </p:cNvPr>
          <p:cNvSpPr/>
          <p:nvPr/>
        </p:nvSpPr>
        <p:spPr>
          <a:xfrm>
            <a:off x="4197016" y="3332940"/>
            <a:ext cx="5715000" cy="2031325"/>
          </a:xfrm>
          <a:prstGeom prst="rect">
            <a:avLst/>
          </a:prstGeom>
        </p:spPr>
        <p:txBody>
          <a:bodyPr wrap="square">
            <a:spAutoFit/>
          </a:bodyPr>
          <a:lstStyle/>
          <a:p>
            <a:r>
              <a:rPr lang="en-US" dirty="0">
                <a:solidFill>
                  <a:srgbClr val="202122"/>
                </a:solidFill>
                <a:latin typeface="Times" pitchFamily="2" charset="0"/>
              </a:rPr>
              <a:t>Chopin is best known as a composer of music for the piano. He is, in fact, called “the poet of the piano”. A piano in a home in Chopin's time was the entertainment </a:t>
            </a:r>
            <a:r>
              <a:rPr lang="en-US" dirty="0" err="1">
                <a:solidFill>
                  <a:srgbClr val="202122"/>
                </a:solidFill>
                <a:latin typeface="Times" pitchFamily="2" charset="0"/>
              </a:rPr>
              <a:t>centre</a:t>
            </a:r>
            <a:r>
              <a:rPr lang="en-US" dirty="0">
                <a:solidFill>
                  <a:srgbClr val="202122"/>
                </a:solidFill>
                <a:latin typeface="Times" pitchFamily="2" charset="0"/>
              </a:rPr>
              <a:t> for the family.</a:t>
            </a:r>
          </a:p>
          <a:p>
            <a:r>
              <a:rPr lang="en-US" dirty="0">
                <a:latin typeface="Times" pitchFamily="2" charset="0"/>
              </a:rPr>
              <a:t>Chopin wrote a number of piano pieces called Nocturnes, meaning “Night Music”. He wrote his most well known Nocturne (in C minor) in 1841.</a:t>
            </a:r>
            <a:endParaRPr lang="en-BR" dirty="0">
              <a:latin typeface="Times" pitchFamily="2" charset="0"/>
            </a:endParaRPr>
          </a:p>
        </p:txBody>
      </p:sp>
      <p:pic>
        <p:nvPicPr>
          <p:cNvPr id="4" name="Picture 3" descr="A picture containing player, arm&#10;&#10;Description automatically generated">
            <a:extLst>
              <a:ext uri="{FF2B5EF4-FFF2-40B4-BE49-F238E27FC236}">
                <a16:creationId xmlns:a16="http://schemas.microsoft.com/office/drawing/2014/main" id="{7FB7D130-C167-8C40-85F9-2D29544E15DD}"/>
              </a:ext>
            </a:extLst>
          </p:cNvPr>
          <p:cNvPicPr>
            <a:picLocks noChangeAspect="1"/>
          </p:cNvPicPr>
          <p:nvPr/>
        </p:nvPicPr>
        <p:blipFill>
          <a:blip r:embed="rId3"/>
          <a:stretch>
            <a:fillRect/>
          </a:stretch>
        </p:blipFill>
        <p:spPr>
          <a:xfrm flipH="1">
            <a:off x="9400664" y="1194620"/>
            <a:ext cx="2596954" cy="5660428"/>
          </a:xfrm>
          <a:prstGeom prst="rect">
            <a:avLst/>
          </a:prstGeom>
        </p:spPr>
      </p:pic>
      <p:pic>
        <p:nvPicPr>
          <p:cNvPr id="9" name="Picture 2" descr="Chopin">
            <a:extLst>
              <a:ext uri="{FF2B5EF4-FFF2-40B4-BE49-F238E27FC236}">
                <a16:creationId xmlns:a16="http://schemas.microsoft.com/office/drawing/2014/main" id="{171E38B9-B990-6C4D-A89D-EFECCC26B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54" y="1359659"/>
            <a:ext cx="3578314" cy="47830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883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What is an Orchestra?</a:t>
            </a:r>
          </a:p>
        </p:txBody>
      </p:sp>
      <p:pic>
        <p:nvPicPr>
          <p:cNvPr id="27650" name="Picture 2" descr="Concert Vienna GIF by GREAT PERFORMANCES | PBS">
            <a:extLst>
              <a:ext uri="{FF2B5EF4-FFF2-40B4-BE49-F238E27FC236}">
                <a16:creationId xmlns:a16="http://schemas.microsoft.com/office/drawing/2014/main" id="{DEEF4B29-9E52-B54C-A9C8-5779B74D6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469" y="1468936"/>
            <a:ext cx="5026448" cy="5026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descr="A cartoon of a person&#10;&#10;Description automatically generated with low confidence">
            <a:extLst>
              <a:ext uri="{FF2B5EF4-FFF2-40B4-BE49-F238E27FC236}">
                <a16:creationId xmlns:a16="http://schemas.microsoft.com/office/drawing/2014/main" id="{0CB79514-52B7-504B-92F1-CEC9DEA53AD4}"/>
              </a:ext>
            </a:extLst>
          </p:cNvPr>
          <p:cNvPicPr>
            <a:picLocks noChangeAspect="1"/>
          </p:cNvPicPr>
          <p:nvPr/>
        </p:nvPicPr>
        <p:blipFill>
          <a:blip r:embed="rId4"/>
          <a:stretch>
            <a:fillRect/>
          </a:stretch>
        </p:blipFill>
        <p:spPr>
          <a:xfrm>
            <a:off x="204154" y="0"/>
            <a:ext cx="4484050" cy="6730280"/>
          </a:xfrm>
          <a:prstGeom prst="rect">
            <a:avLst/>
          </a:prstGeom>
        </p:spPr>
      </p:pic>
      <p:sp>
        <p:nvSpPr>
          <p:cNvPr id="2" name="TextBox 1">
            <a:extLst>
              <a:ext uri="{FF2B5EF4-FFF2-40B4-BE49-F238E27FC236}">
                <a16:creationId xmlns:a16="http://schemas.microsoft.com/office/drawing/2014/main" id="{DB840E74-1BD5-B24F-8F36-91B595E402EE}"/>
              </a:ext>
            </a:extLst>
          </p:cNvPr>
          <p:cNvSpPr txBox="1"/>
          <p:nvPr/>
        </p:nvSpPr>
        <p:spPr>
          <a:xfrm>
            <a:off x="492388" y="3999172"/>
            <a:ext cx="3968792" cy="1200329"/>
          </a:xfrm>
          <a:prstGeom prst="rect">
            <a:avLst/>
          </a:prstGeom>
          <a:noFill/>
        </p:spPr>
        <p:txBody>
          <a:bodyPr wrap="square" rtlCol="0">
            <a:spAutoFit/>
          </a:bodyPr>
          <a:lstStyle/>
          <a:p>
            <a:pPr algn="ctr"/>
            <a:r>
              <a:rPr lang="en-US" sz="2400" dirty="0"/>
              <a:t>It is the ensemble of mixed instrumentalists playing music.</a:t>
            </a:r>
            <a:endParaRPr lang="en-BR" sz="2400" dirty="0"/>
          </a:p>
        </p:txBody>
      </p:sp>
    </p:spTree>
    <p:extLst>
      <p:ext uri="{BB962C8B-B14F-4D97-AF65-F5344CB8AC3E}">
        <p14:creationId xmlns:p14="http://schemas.microsoft.com/office/powerpoint/2010/main" val="2596878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16">
            <a:extLst>
              <a:ext uri="{FF2B5EF4-FFF2-40B4-BE49-F238E27FC236}">
                <a16:creationId xmlns:a16="http://schemas.microsoft.com/office/drawing/2014/main" id="{6CFB7A40-B7BA-6D48-BDEA-DD3FCB3D6D48}"/>
              </a:ext>
            </a:extLst>
          </p:cNvPr>
          <p:cNvSpPr/>
          <p:nvPr/>
        </p:nvSpPr>
        <p:spPr>
          <a:xfrm>
            <a:off x="6562752" y="2813716"/>
            <a:ext cx="5248900" cy="1584548"/>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Instruments in an Orchestra</a:t>
            </a:r>
          </a:p>
        </p:txBody>
      </p:sp>
      <p:pic>
        <p:nvPicPr>
          <p:cNvPr id="6146" name="Picture 2" descr="Seating Chart of Musical Instrument for Symphonic Band">
            <a:extLst>
              <a:ext uri="{FF2B5EF4-FFF2-40B4-BE49-F238E27FC236}">
                <a16:creationId xmlns:a16="http://schemas.microsoft.com/office/drawing/2014/main" id="{5C104C08-2923-8443-9144-33D77620E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ating Chart of Musical Instrument for Symphonic Band">
            <a:extLst>
              <a:ext uri="{FF2B5EF4-FFF2-40B4-BE49-F238E27FC236}">
                <a16:creationId xmlns:a16="http://schemas.microsoft.com/office/drawing/2014/main" id="{09DB4ED2-8382-D645-B473-4D569E857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41"/>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294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map&#10;&#10;Description automatically generated">
            <a:extLst>
              <a:ext uri="{FF2B5EF4-FFF2-40B4-BE49-F238E27FC236}">
                <a16:creationId xmlns:a16="http://schemas.microsoft.com/office/drawing/2014/main" id="{08343710-B95B-0D48-BDB0-7582DAC8DB0C}"/>
              </a:ext>
            </a:extLst>
          </p:cNvPr>
          <p:cNvPicPr>
            <a:picLocks noChangeAspect="1"/>
          </p:cNvPicPr>
          <p:nvPr/>
        </p:nvPicPr>
        <p:blipFill rotWithShape="1">
          <a:blip r:embed="rId3"/>
          <a:srcRect l="9692" t="56202" r="13749" b="25616"/>
          <a:stretch/>
        </p:blipFill>
        <p:spPr>
          <a:xfrm>
            <a:off x="5386387" y="3193256"/>
            <a:ext cx="6429376" cy="3664744"/>
          </a:xfrm>
          <a:prstGeom prst="rect">
            <a:avLst/>
          </a:prstGeom>
        </p:spPr>
      </p:pic>
      <p:pic>
        <p:nvPicPr>
          <p:cNvPr id="7" name="Picture 6" descr="A picture containing text, map&#10;&#10;Description automatically generated">
            <a:extLst>
              <a:ext uri="{FF2B5EF4-FFF2-40B4-BE49-F238E27FC236}">
                <a16:creationId xmlns:a16="http://schemas.microsoft.com/office/drawing/2014/main" id="{F3C090A4-F311-7D4E-8EFC-512D464D6A16}"/>
              </a:ext>
            </a:extLst>
          </p:cNvPr>
          <p:cNvPicPr>
            <a:picLocks noChangeAspect="1"/>
          </p:cNvPicPr>
          <p:nvPr/>
        </p:nvPicPr>
        <p:blipFill rotWithShape="1">
          <a:blip r:embed="rId3"/>
          <a:srcRect l="9545" t="72292" r="17878" b="7091"/>
          <a:stretch/>
        </p:blipFill>
        <p:spPr>
          <a:xfrm>
            <a:off x="0" y="-1"/>
            <a:ext cx="5972175" cy="4071939"/>
          </a:xfrm>
          <a:prstGeom prst="rect">
            <a:avLst/>
          </a:prstGeom>
        </p:spPr>
      </p:pic>
      <p:sp>
        <p:nvSpPr>
          <p:cNvPr id="12" name="Rounded Rectangular Callout 16">
            <a:extLst>
              <a:ext uri="{FF2B5EF4-FFF2-40B4-BE49-F238E27FC236}">
                <a16:creationId xmlns:a16="http://schemas.microsoft.com/office/drawing/2014/main" id="{B288F6EB-9569-724A-BFF1-8EA9E5C647D0}"/>
              </a:ext>
            </a:extLst>
          </p:cNvPr>
          <p:cNvSpPr/>
          <p:nvPr/>
        </p:nvSpPr>
        <p:spPr>
          <a:xfrm>
            <a:off x="6319864" y="921691"/>
            <a:ext cx="5248900" cy="1584548"/>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Instruments in an Orchestra</a:t>
            </a:r>
          </a:p>
        </p:txBody>
      </p:sp>
    </p:spTree>
    <p:extLst>
      <p:ext uri="{BB962C8B-B14F-4D97-AF65-F5344CB8AC3E}">
        <p14:creationId xmlns:p14="http://schemas.microsoft.com/office/powerpoint/2010/main" val="1753447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map&#10;&#10;Description automatically generated">
            <a:extLst>
              <a:ext uri="{FF2B5EF4-FFF2-40B4-BE49-F238E27FC236}">
                <a16:creationId xmlns:a16="http://schemas.microsoft.com/office/drawing/2014/main" id="{1FFF3C3E-8EF4-2844-A351-8BB1D7C75544}"/>
              </a:ext>
            </a:extLst>
          </p:cNvPr>
          <p:cNvPicPr>
            <a:picLocks noChangeAspect="1"/>
          </p:cNvPicPr>
          <p:nvPr/>
        </p:nvPicPr>
        <p:blipFill rotWithShape="1">
          <a:blip r:embed="rId3"/>
          <a:srcRect l="10562" t="25786" r="15455" b="58388"/>
          <a:stretch/>
        </p:blipFill>
        <p:spPr>
          <a:xfrm>
            <a:off x="5886448" y="3351368"/>
            <a:ext cx="6340958" cy="3255649"/>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DB33E8F3-3860-9D4E-ADB8-EC825391976B}"/>
              </a:ext>
            </a:extLst>
          </p:cNvPr>
          <p:cNvPicPr>
            <a:picLocks noChangeAspect="1"/>
          </p:cNvPicPr>
          <p:nvPr/>
        </p:nvPicPr>
        <p:blipFill rotWithShape="1">
          <a:blip r:embed="rId3"/>
          <a:srcRect l="8843" t="351" r="8505" b="77139"/>
          <a:stretch/>
        </p:blipFill>
        <p:spPr>
          <a:xfrm>
            <a:off x="138084" y="3100387"/>
            <a:ext cx="5748364" cy="3757613"/>
          </a:xfrm>
          <a:prstGeom prst="rect">
            <a:avLst/>
          </a:prstGeom>
        </p:spPr>
      </p:pic>
      <p:sp>
        <p:nvSpPr>
          <p:cNvPr id="12" name="Rounded Rectangular Callout 16">
            <a:extLst>
              <a:ext uri="{FF2B5EF4-FFF2-40B4-BE49-F238E27FC236}">
                <a16:creationId xmlns:a16="http://schemas.microsoft.com/office/drawing/2014/main" id="{B288F6EB-9569-724A-BFF1-8EA9E5C647D0}"/>
              </a:ext>
            </a:extLst>
          </p:cNvPr>
          <p:cNvSpPr/>
          <p:nvPr/>
        </p:nvSpPr>
        <p:spPr>
          <a:xfrm>
            <a:off x="6319864" y="921691"/>
            <a:ext cx="5248900" cy="1584548"/>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400" dirty="0">
                <a:solidFill>
                  <a:schemeClr val="tx1"/>
                </a:solidFill>
                <a:latin typeface="Modern Love Caps" pitchFamily="82" charset="0"/>
              </a:rPr>
              <a:t>Instruments in an Orchestra</a:t>
            </a:r>
          </a:p>
        </p:txBody>
      </p:sp>
      <p:pic>
        <p:nvPicPr>
          <p:cNvPr id="9" name="Picture 8">
            <a:extLst>
              <a:ext uri="{FF2B5EF4-FFF2-40B4-BE49-F238E27FC236}">
                <a16:creationId xmlns:a16="http://schemas.microsoft.com/office/drawing/2014/main" id="{1803B11C-6161-8346-81F5-41DB3AE8DA36}"/>
              </a:ext>
            </a:extLst>
          </p:cNvPr>
          <p:cNvPicPr>
            <a:picLocks noChangeAspect="1"/>
          </p:cNvPicPr>
          <p:nvPr/>
        </p:nvPicPr>
        <p:blipFill rotWithShape="1">
          <a:blip r:embed="rId4"/>
          <a:srcRect l="2125" t="9273" r="6208"/>
          <a:stretch/>
        </p:blipFill>
        <p:spPr>
          <a:xfrm>
            <a:off x="1" y="0"/>
            <a:ext cx="5672138" cy="3075669"/>
          </a:xfrm>
          <a:prstGeom prst="rect">
            <a:avLst/>
          </a:prstGeom>
        </p:spPr>
      </p:pic>
    </p:spTree>
    <p:extLst>
      <p:ext uri="{BB962C8B-B14F-4D97-AF65-F5344CB8AC3E}">
        <p14:creationId xmlns:p14="http://schemas.microsoft.com/office/powerpoint/2010/main" val="2761499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pic>
        <p:nvPicPr>
          <p:cNvPr id="1026" name="Picture 2" descr="happy school of rock GIF by Nickelodeon">
            <a:extLst>
              <a:ext uri="{FF2B5EF4-FFF2-40B4-BE49-F238E27FC236}">
                <a16:creationId xmlns:a16="http://schemas.microsoft.com/office/drawing/2014/main" id="{9D830BE7-0373-4746-A6A4-D0D36B87E9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737"/>
          <a:stretch/>
        </p:blipFill>
        <p:spPr bwMode="auto">
          <a:xfrm>
            <a:off x="1441199" y="2373928"/>
            <a:ext cx="5938804" cy="35239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7" name="Picture 6" descr="A picture containing toy, doll&#10;&#10;Description automatically generated">
            <a:extLst>
              <a:ext uri="{FF2B5EF4-FFF2-40B4-BE49-F238E27FC236}">
                <a16:creationId xmlns:a16="http://schemas.microsoft.com/office/drawing/2014/main" id="{EE353152-B9D6-2149-B7EA-74CF299E831F}"/>
              </a:ext>
            </a:extLst>
          </p:cNvPr>
          <p:cNvPicPr>
            <a:picLocks noChangeAspect="1"/>
          </p:cNvPicPr>
          <p:nvPr/>
        </p:nvPicPr>
        <p:blipFill>
          <a:blip r:embed="rId3"/>
          <a:stretch>
            <a:fillRect/>
          </a:stretch>
        </p:blipFill>
        <p:spPr>
          <a:xfrm flipH="1">
            <a:off x="8467343" y="500753"/>
            <a:ext cx="2664705" cy="5856494"/>
          </a:xfrm>
          <a:prstGeom prst="rect">
            <a:avLst/>
          </a:prstGeom>
        </p:spPr>
      </p:pic>
      <p:pic>
        <p:nvPicPr>
          <p:cNvPr id="2050" name="Picture 2" descr="are_you_ready - ArdoVLM">
            <a:extLst>
              <a:ext uri="{FF2B5EF4-FFF2-40B4-BE49-F238E27FC236}">
                <a16:creationId xmlns:a16="http://schemas.microsoft.com/office/drawing/2014/main" id="{CEB2D20C-C405-4945-960C-CCEEA568CE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07" y="403840"/>
            <a:ext cx="5163788" cy="132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510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2" name="Rectangle 1">
            <a:extLst>
              <a:ext uri="{FF2B5EF4-FFF2-40B4-BE49-F238E27FC236}">
                <a16:creationId xmlns:a16="http://schemas.microsoft.com/office/drawing/2014/main" id="{B69C3371-0E35-7542-82E4-E1817CDA0165}"/>
              </a:ext>
            </a:extLst>
          </p:cNvPr>
          <p:cNvSpPr/>
          <p:nvPr/>
        </p:nvSpPr>
        <p:spPr>
          <a:xfrm>
            <a:off x="3779520" y="1657350"/>
            <a:ext cx="6096000" cy="923330"/>
          </a:xfrm>
          <a:prstGeom prst="rect">
            <a:avLst/>
          </a:prstGeom>
        </p:spPr>
        <p:txBody>
          <a:bodyPr>
            <a:spAutoFit/>
          </a:bodyPr>
          <a:lstStyle/>
          <a:p>
            <a:r>
              <a:rPr lang="en-US" b="1" dirty="0">
                <a:latin typeface="Times" pitchFamily="2" charset="0"/>
              </a:rPr>
              <a:t>Horatio Gates Spafford</a:t>
            </a:r>
            <a:r>
              <a:rPr lang="en-US" dirty="0">
                <a:latin typeface="Times" pitchFamily="2" charset="0"/>
              </a:rPr>
              <a:t> (October 20, 1828, Troy, New York – October 16, 1888, Jerusalem) was a prominent American lawyer and Presbyterian church elder.</a:t>
            </a:r>
            <a:endParaRPr lang="en-BR" dirty="0">
              <a:latin typeface="Times" pitchFamily="2" charset="0"/>
            </a:endParaRPr>
          </a:p>
        </p:txBody>
      </p:sp>
      <p:pic>
        <p:nvPicPr>
          <p:cNvPr id="18436" name="Picture 4">
            <a:extLst>
              <a:ext uri="{FF2B5EF4-FFF2-40B4-BE49-F238E27FC236}">
                <a16:creationId xmlns:a16="http://schemas.microsoft.com/office/drawing/2014/main" id="{A669934F-2F80-4F40-8653-A9C280345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04" y="1657350"/>
            <a:ext cx="2700020" cy="39647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Rectangle 2">
            <a:extLst>
              <a:ext uri="{FF2B5EF4-FFF2-40B4-BE49-F238E27FC236}">
                <a16:creationId xmlns:a16="http://schemas.microsoft.com/office/drawing/2014/main" id="{83AFC784-DF5A-B54C-88F2-8B1D0BCF787D}"/>
              </a:ext>
            </a:extLst>
          </p:cNvPr>
          <p:cNvSpPr/>
          <p:nvPr/>
        </p:nvSpPr>
        <p:spPr>
          <a:xfrm>
            <a:off x="3779520" y="2774023"/>
            <a:ext cx="6096000" cy="923330"/>
          </a:xfrm>
          <a:prstGeom prst="rect">
            <a:avLst/>
          </a:prstGeom>
        </p:spPr>
        <p:txBody>
          <a:bodyPr>
            <a:spAutoFit/>
          </a:bodyPr>
          <a:lstStyle/>
          <a:p>
            <a:r>
              <a:rPr lang="en-US" dirty="0">
                <a:solidFill>
                  <a:srgbClr val="202122"/>
                </a:solidFill>
                <a:latin typeface="Arial" panose="020B0604020202020204" pitchFamily="34" charset="0"/>
              </a:rPr>
              <a:t>He had been a successful lawyer and had invested significantly in property in the area of Chicago that was extensively damaged by the </a:t>
            </a:r>
            <a:r>
              <a:rPr lang="en-US" dirty="0"/>
              <a:t> Great Chicago Fire</a:t>
            </a:r>
            <a:endParaRPr lang="en-BR" dirty="0"/>
          </a:p>
        </p:txBody>
      </p:sp>
      <p:sp>
        <p:nvSpPr>
          <p:cNvPr id="4" name="Rectangle 3">
            <a:extLst>
              <a:ext uri="{FF2B5EF4-FFF2-40B4-BE49-F238E27FC236}">
                <a16:creationId xmlns:a16="http://schemas.microsoft.com/office/drawing/2014/main" id="{29631E0F-0084-9B42-8719-B527F5DF3D07}"/>
              </a:ext>
            </a:extLst>
          </p:cNvPr>
          <p:cNvSpPr/>
          <p:nvPr/>
        </p:nvSpPr>
        <p:spPr>
          <a:xfrm>
            <a:off x="3779520" y="3697353"/>
            <a:ext cx="6096000" cy="1200329"/>
          </a:xfrm>
          <a:prstGeom prst="rect">
            <a:avLst/>
          </a:prstGeom>
        </p:spPr>
        <p:txBody>
          <a:bodyPr>
            <a:spAutoFit/>
          </a:bodyPr>
          <a:lstStyle/>
          <a:p>
            <a:r>
              <a:rPr lang="en-US" dirty="0">
                <a:latin typeface="Arial" panose="020B0604020202020204" pitchFamily="34" charset="0"/>
              </a:rPr>
              <a:t>His business interests were further hit by the economic downturn of 1873, at which time he had planned to travel to England with his family on the </a:t>
            </a:r>
            <a:r>
              <a:rPr lang="en-US" i="1" dirty="0">
                <a:latin typeface="Arial" panose="020B0604020202020204" pitchFamily="34" charset="0"/>
              </a:rPr>
              <a:t>SS Ville du Havre,</a:t>
            </a:r>
            <a:r>
              <a:rPr lang="en-US" dirty="0">
                <a:latin typeface="Arial" panose="020B0604020202020204" pitchFamily="34" charset="0"/>
              </a:rPr>
              <a:t> to help with D. L. Moody's upcoming evangelistic campaigns</a:t>
            </a:r>
            <a:r>
              <a:rPr lang="en-US" i="1" dirty="0">
                <a:latin typeface="Arial" panose="020B0604020202020204" pitchFamily="34" charset="0"/>
              </a:rPr>
              <a:t>.</a:t>
            </a:r>
            <a:endParaRPr lang="en-BR" dirty="0"/>
          </a:p>
        </p:txBody>
      </p:sp>
      <p:sp>
        <p:nvSpPr>
          <p:cNvPr id="5" name="Rectangle 4">
            <a:extLst>
              <a:ext uri="{FF2B5EF4-FFF2-40B4-BE49-F238E27FC236}">
                <a16:creationId xmlns:a16="http://schemas.microsoft.com/office/drawing/2014/main" id="{7506C8C3-A018-F745-B5A7-EC4767AA23EF}"/>
              </a:ext>
            </a:extLst>
          </p:cNvPr>
          <p:cNvSpPr/>
          <p:nvPr/>
        </p:nvSpPr>
        <p:spPr>
          <a:xfrm>
            <a:off x="3779520" y="4897682"/>
            <a:ext cx="6096000" cy="923330"/>
          </a:xfrm>
          <a:prstGeom prst="rect">
            <a:avLst/>
          </a:prstGeom>
        </p:spPr>
        <p:txBody>
          <a:bodyPr>
            <a:spAutoFit/>
          </a:bodyPr>
          <a:lstStyle/>
          <a:p>
            <a:r>
              <a:rPr lang="en-US" dirty="0">
                <a:solidFill>
                  <a:srgbClr val="202122"/>
                </a:solidFill>
                <a:latin typeface="Arial" panose="020B0604020202020204" pitchFamily="34" charset="0"/>
              </a:rPr>
              <a:t>In a late change of plan, he sent the family ahead while he was delayed on business concerning zoning problems following the Great Chicago Fire.</a:t>
            </a:r>
            <a:endParaRPr lang="en-BR" dirty="0"/>
          </a:p>
        </p:txBody>
      </p:sp>
      <p:sp>
        <p:nvSpPr>
          <p:cNvPr id="11" name="Rounded Rectangular Callout 16">
            <a:extLst>
              <a:ext uri="{FF2B5EF4-FFF2-40B4-BE49-F238E27FC236}">
                <a16:creationId xmlns:a16="http://schemas.microsoft.com/office/drawing/2014/main" id="{EE166930-9897-3C4B-99D2-09F1909AC117}"/>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200" dirty="0">
                <a:solidFill>
                  <a:schemeClr val="tx1"/>
                </a:solidFill>
                <a:latin typeface="Modern Love Caps" pitchFamily="82" charset="0"/>
              </a:rPr>
              <a:t>It Is Well with My Soul: </a:t>
            </a:r>
          </a:p>
          <a:p>
            <a:pPr algn="ctr"/>
            <a:r>
              <a:rPr lang="en-US" sz="3200" dirty="0">
                <a:solidFill>
                  <a:schemeClr val="tx1"/>
                </a:solidFill>
                <a:latin typeface="Modern Love Caps" pitchFamily="82" charset="0"/>
              </a:rPr>
              <a:t>Historical Origins of the Hymn</a:t>
            </a:r>
          </a:p>
        </p:txBody>
      </p:sp>
    </p:spTree>
    <p:extLst>
      <p:ext uri="{BB962C8B-B14F-4D97-AF65-F5344CB8AC3E}">
        <p14:creationId xmlns:p14="http://schemas.microsoft.com/office/powerpoint/2010/main" val="3623991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200" dirty="0">
                <a:solidFill>
                  <a:schemeClr val="tx1"/>
                </a:solidFill>
                <a:latin typeface="Modern Love Caps" pitchFamily="82" charset="0"/>
              </a:rPr>
              <a:t>It Is Well with My Soul: </a:t>
            </a:r>
          </a:p>
          <a:p>
            <a:pPr algn="ctr"/>
            <a:r>
              <a:rPr lang="en-US" sz="3200" dirty="0">
                <a:solidFill>
                  <a:schemeClr val="tx1"/>
                </a:solidFill>
                <a:latin typeface="Modern Love Caps" pitchFamily="82" charset="0"/>
              </a:rPr>
              <a:t>Historical Origins of the Hymn</a:t>
            </a:r>
          </a:p>
        </p:txBody>
      </p:sp>
      <p:pic>
        <p:nvPicPr>
          <p:cNvPr id="18436" name="Picture 4">
            <a:extLst>
              <a:ext uri="{FF2B5EF4-FFF2-40B4-BE49-F238E27FC236}">
                <a16:creationId xmlns:a16="http://schemas.microsoft.com/office/drawing/2014/main" id="{A669934F-2F80-4F40-8653-A9C280345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04" y="1657350"/>
            <a:ext cx="2700020" cy="39647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Rectangle 6">
            <a:extLst>
              <a:ext uri="{FF2B5EF4-FFF2-40B4-BE49-F238E27FC236}">
                <a16:creationId xmlns:a16="http://schemas.microsoft.com/office/drawing/2014/main" id="{126352BC-8E29-3241-81B4-FD9D3D95A2BD}"/>
              </a:ext>
            </a:extLst>
          </p:cNvPr>
          <p:cNvSpPr/>
          <p:nvPr/>
        </p:nvSpPr>
        <p:spPr>
          <a:xfrm>
            <a:off x="3633216" y="1690900"/>
            <a:ext cx="7074408" cy="2031325"/>
          </a:xfrm>
          <a:prstGeom prst="rect">
            <a:avLst/>
          </a:prstGeom>
        </p:spPr>
        <p:txBody>
          <a:bodyPr wrap="square">
            <a:spAutoFit/>
          </a:bodyPr>
          <a:lstStyle/>
          <a:p>
            <a:r>
              <a:rPr lang="en-US" dirty="0">
                <a:latin typeface="Arial" panose="020B0604020202020204" pitchFamily="34" charset="0"/>
              </a:rPr>
              <a:t>While crossing the Atlantic Ocean, the ship sank rapidly after a collision with a sea vessel, the </a:t>
            </a:r>
            <a:r>
              <a:rPr lang="en-US" i="1" dirty="0">
                <a:latin typeface="Arial" panose="020B0604020202020204" pitchFamily="34" charset="0"/>
              </a:rPr>
              <a:t>Loch Earn</a:t>
            </a:r>
            <a:r>
              <a:rPr lang="en-US" dirty="0">
                <a:latin typeface="Arial" panose="020B0604020202020204" pitchFamily="34" charset="0"/>
              </a:rPr>
              <a:t>, and all four of Spafford's daughters died.</a:t>
            </a:r>
            <a:r>
              <a:rPr lang="en-US" baseline="30000" dirty="0">
                <a:latin typeface="Arial" panose="020B0604020202020204" pitchFamily="34" charset="0"/>
              </a:rPr>
              <a:t> </a:t>
            </a:r>
            <a:r>
              <a:rPr lang="en-US" dirty="0">
                <a:latin typeface="Arial" panose="020B0604020202020204" pitchFamily="34" charset="0"/>
              </a:rPr>
              <a:t>His wife Anna survived and sent him the now famous telegram, "Saved alone …". Shortly afterwards, as Spafford traveled to meet his grieving wife, he was inspired to write these words as his ship passed near where his daughters had died. Bliss called his tune </a:t>
            </a:r>
            <a:r>
              <a:rPr lang="en-US" i="1" dirty="0">
                <a:latin typeface="Arial" panose="020B0604020202020204" pitchFamily="34" charset="0"/>
              </a:rPr>
              <a:t>Ville du Havre</a:t>
            </a:r>
            <a:r>
              <a:rPr lang="en-US" dirty="0">
                <a:latin typeface="Arial" panose="020B0604020202020204" pitchFamily="34" charset="0"/>
              </a:rPr>
              <a:t>, from the name of the stricken vessel.</a:t>
            </a:r>
            <a:endParaRPr lang="en-BR" dirty="0"/>
          </a:p>
        </p:txBody>
      </p:sp>
      <p:sp>
        <p:nvSpPr>
          <p:cNvPr id="8" name="Rectangle 7">
            <a:extLst>
              <a:ext uri="{FF2B5EF4-FFF2-40B4-BE49-F238E27FC236}">
                <a16:creationId xmlns:a16="http://schemas.microsoft.com/office/drawing/2014/main" id="{744E46DF-9EC8-244C-8F7A-79A8B49771B7}"/>
              </a:ext>
            </a:extLst>
          </p:cNvPr>
          <p:cNvSpPr/>
          <p:nvPr/>
        </p:nvSpPr>
        <p:spPr>
          <a:xfrm>
            <a:off x="5751578" y="3745683"/>
            <a:ext cx="6096000" cy="2585323"/>
          </a:xfrm>
          <a:prstGeom prst="rect">
            <a:avLst/>
          </a:prstGeom>
        </p:spPr>
        <p:txBody>
          <a:bodyPr>
            <a:spAutoFit/>
          </a:bodyPr>
          <a:lstStyle/>
          <a:p>
            <a:r>
              <a:rPr lang="en-US" dirty="0">
                <a:solidFill>
                  <a:srgbClr val="202122"/>
                </a:solidFill>
                <a:latin typeface="Arial" panose="020B0604020202020204" pitchFamily="34" charset="0"/>
              </a:rPr>
              <a:t>When peace like a river, </a:t>
            </a:r>
            <a:r>
              <a:rPr lang="en-US" dirty="0" err="1">
                <a:solidFill>
                  <a:srgbClr val="202122"/>
                </a:solidFill>
                <a:latin typeface="Arial" panose="020B0604020202020204" pitchFamily="34" charset="0"/>
              </a:rPr>
              <a:t>attendeth</a:t>
            </a:r>
            <a:r>
              <a:rPr lang="en-US" dirty="0">
                <a:solidFill>
                  <a:srgbClr val="202122"/>
                </a:solidFill>
                <a:latin typeface="Arial" panose="020B0604020202020204" pitchFamily="34" charset="0"/>
              </a:rPr>
              <a:t> my way,</a:t>
            </a:r>
            <a:br>
              <a:rPr lang="en-US" dirty="0"/>
            </a:br>
            <a:r>
              <a:rPr lang="en-US" dirty="0">
                <a:solidFill>
                  <a:srgbClr val="202122"/>
                </a:solidFill>
                <a:latin typeface="Arial" panose="020B0604020202020204" pitchFamily="34" charset="0"/>
              </a:rPr>
              <a:t>When sorrows like sea billows roll;</a:t>
            </a:r>
            <a:br>
              <a:rPr lang="en-US" dirty="0"/>
            </a:br>
            <a:r>
              <a:rPr lang="en-US" dirty="0">
                <a:solidFill>
                  <a:srgbClr val="202122"/>
                </a:solidFill>
                <a:latin typeface="Arial" panose="020B0604020202020204" pitchFamily="34" charset="0"/>
              </a:rPr>
              <a:t>Whatever my lot, Thou hast taught me to know</a:t>
            </a:r>
            <a:br>
              <a:rPr lang="en-US" dirty="0"/>
            </a:br>
            <a:r>
              <a:rPr lang="en-US" dirty="0">
                <a:solidFill>
                  <a:srgbClr val="202122"/>
                </a:solidFill>
                <a:latin typeface="Arial" panose="020B0604020202020204" pitchFamily="34" charset="0"/>
              </a:rPr>
              <a:t>It is well, it is well, with my soul.</a:t>
            </a:r>
            <a:br>
              <a:rPr lang="en-US" dirty="0"/>
            </a:br>
            <a:br>
              <a:rPr lang="en-US" dirty="0"/>
            </a:br>
            <a:r>
              <a:rPr lang="en-US" i="1" dirty="0">
                <a:solidFill>
                  <a:srgbClr val="202122"/>
                </a:solidFill>
                <a:latin typeface="Arial" panose="020B0604020202020204" pitchFamily="34" charset="0"/>
              </a:rPr>
              <a:t>Refrain</a:t>
            </a:r>
            <a:br>
              <a:rPr lang="en-US" dirty="0"/>
            </a:br>
            <a:r>
              <a:rPr lang="en-US" dirty="0">
                <a:solidFill>
                  <a:srgbClr val="202122"/>
                </a:solidFill>
                <a:latin typeface="Arial" panose="020B0604020202020204" pitchFamily="34" charset="0"/>
              </a:rPr>
              <a:t>It is well, (it is well),</a:t>
            </a:r>
            <a:br>
              <a:rPr lang="en-US" dirty="0"/>
            </a:br>
            <a:r>
              <a:rPr lang="en-US" dirty="0">
                <a:solidFill>
                  <a:srgbClr val="202122"/>
                </a:solidFill>
                <a:latin typeface="Arial" panose="020B0604020202020204" pitchFamily="34" charset="0"/>
              </a:rPr>
              <a:t>With my soul, (with my soul)</a:t>
            </a:r>
            <a:br>
              <a:rPr lang="en-US" dirty="0"/>
            </a:br>
            <a:r>
              <a:rPr lang="en-US" dirty="0">
                <a:solidFill>
                  <a:srgbClr val="202122"/>
                </a:solidFill>
                <a:latin typeface="Arial" panose="020B0604020202020204" pitchFamily="34" charset="0"/>
              </a:rPr>
              <a:t>It is well, it is well, with my soul.</a:t>
            </a:r>
            <a:endParaRPr lang="en-BR" dirty="0"/>
          </a:p>
        </p:txBody>
      </p:sp>
      <p:pic>
        <p:nvPicPr>
          <p:cNvPr id="11" name="Picture 2">
            <a:extLst>
              <a:ext uri="{FF2B5EF4-FFF2-40B4-BE49-F238E27FC236}">
                <a16:creationId xmlns:a16="http://schemas.microsoft.com/office/drawing/2014/main" id="{9BE74BE0-ED02-5042-B30E-5C1EF01BB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7589" y="4701238"/>
            <a:ext cx="2618629" cy="17378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408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person&#10;&#10;Description automatically generated with low confidence">
            <a:extLst>
              <a:ext uri="{FF2B5EF4-FFF2-40B4-BE49-F238E27FC236}">
                <a16:creationId xmlns:a16="http://schemas.microsoft.com/office/drawing/2014/main" id="{0CB79514-52B7-504B-92F1-CEC9DEA53AD4}"/>
              </a:ext>
            </a:extLst>
          </p:cNvPr>
          <p:cNvPicPr>
            <a:picLocks noChangeAspect="1"/>
          </p:cNvPicPr>
          <p:nvPr/>
        </p:nvPicPr>
        <p:blipFill>
          <a:blip r:embed="rId3"/>
          <a:stretch>
            <a:fillRect/>
          </a:stretch>
        </p:blipFill>
        <p:spPr>
          <a:xfrm>
            <a:off x="3853975" y="127720"/>
            <a:ext cx="4484050" cy="6730280"/>
          </a:xfrm>
          <a:prstGeom prst="rect">
            <a:avLst/>
          </a:prstGeom>
        </p:spPr>
      </p:pic>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2" name="TextBox 1">
            <a:extLst>
              <a:ext uri="{FF2B5EF4-FFF2-40B4-BE49-F238E27FC236}">
                <a16:creationId xmlns:a16="http://schemas.microsoft.com/office/drawing/2014/main" id="{DB840E74-1BD5-B24F-8F36-91B595E402EE}"/>
              </a:ext>
            </a:extLst>
          </p:cNvPr>
          <p:cNvSpPr txBox="1"/>
          <p:nvPr/>
        </p:nvSpPr>
        <p:spPr>
          <a:xfrm>
            <a:off x="4111604" y="3700986"/>
            <a:ext cx="3968792" cy="2062103"/>
          </a:xfrm>
          <a:prstGeom prst="rect">
            <a:avLst/>
          </a:prstGeom>
          <a:noFill/>
        </p:spPr>
        <p:txBody>
          <a:bodyPr wrap="square" rtlCol="0">
            <a:spAutoFit/>
          </a:bodyPr>
          <a:lstStyle/>
          <a:p>
            <a:pPr algn="ctr"/>
            <a:r>
              <a:rPr lang="en-US" sz="5400" dirty="0"/>
              <a:t>Questions?</a:t>
            </a:r>
          </a:p>
          <a:p>
            <a:pPr algn="ctr"/>
            <a:endParaRPr lang="en-US" dirty="0"/>
          </a:p>
          <a:p>
            <a:pPr algn="ctr"/>
            <a:r>
              <a:rPr lang="en-US" sz="5400" dirty="0"/>
              <a:t>Thank you!</a:t>
            </a:r>
            <a:endParaRPr lang="en-BR" sz="5400" dirty="0"/>
          </a:p>
        </p:txBody>
      </p:sp>
    </p:spTree>
    <p:extLst>
      <p:ext uri="{BB962C8B-B14F-4D97-AF65-F5344CB8AC3E}">
        <p14:creationId xmlns:p14="http://schemas.microsoft.com/office/powerpoint/2010/main" val="3378274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a:extLst>
              <a:ext uri="{FF2B5EF4-FFF2-40B4-BE49-F238E27FC236}">
                <a16:creationId xmlns:a16="http://schemas.microsoft.com/office/drawing/2014/main" id="{30829CFC-A82E-8443-BCB1-29743083809A}"/>
              </a:ext>
            </a:extLst>
          </p:cNvPr>
          <p:cNvSpPr/>
          <p:nvPr/>
        </p:nvSpPr>
        <p:spPr>
          <a:xfrm>
            <a:off x="2178592" y="486844"/>
            <a:ext cx="7715753" cy="1510596"/>
          </a:xfrm>
          <a:prstGeom prst="roundRect">
            <a:avLst/>
          </a:prstGeom>
          <a:solidFill>
            <a:srgbClr val="FFD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800" b="1" dirty="0">
                <a:solidFill>
                  <a:schemeClr val="tx1"/>
                </a:solidFill>
                <a:latin typeface="Modern Love Caps" pitchFamily="82" charset="0"/>
              </a:rPr>
              <a:t>The Staff</a:t>
            </a:r>
          </a:p>
        </p:txBody>
      </p:sp>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pic>
        <p:nvPicPr>
          <p:cNvPr id="2" name="Picture 1">
            <a:extLst>
              <a:ext uri="{FF2B5EF4-FFF2-40B4-BE49-F238E27FC236}">
                <a16:creationId xmlns:a16="http://schemas.microsoft.com/office/drawing/2014/main" id="{6CF21F60-B0A6-CF4A-BF92-5E135BF18691}"/>
              </a:ext>
            </a:extLst>
          </p:cNvPr>
          <p:cNvPicPr>
            <a:picLocks noChangeAspect="1"/>
          </p:cNvPicPr>
          <p:nvPr/>
        </p:nvPicPr>
        <p:blipFill>
          <a:blip r:embed="rId3"/>
          <a:stretch>
            <a:fillRect/>
          </a:stretch>
        </p:blipFill>
        <p:spPr>
          <a:xfrm>
            <a:off x="1304544" y="2189089"/>
            <a:ext cx="9582912" cy="2882157"/>
          </a:xfrm>
          <a:prstGeom prst="rect">
            <a:avLst/>
          </a:prstGeom>
        </p:spPr>
      </p:pic>
    </p:spTree>
    <p:extLst>
      <p:ext uri="{BB962C8B-B14F-4D97-AF65-F5344CB8AC3E}">
        <p14:creationId xmlns:p14="http://schemas.microsoft.com/office/powerpoint/2010/main" val="896925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pic>
        <p:nvPicPr>
          <p:cNvPr id="2" name="Picture 1">
            <a:extLst>
              <a:ext uri="{FF2B5EF4-FFF2-40B4-BE49-F238E27FC236}">
                <a16:creationId xmlns:a16="http://schemas.microsoft.com/office/drawing/2014/main" id="{6CF21F60-B0A6-CF4A-BF92-5E135BF18691}"/>
              </a:ext>
            </a:extLst>
          </p:cNvPr>
          <p:cNvPicPr>
            <a:picLocks noChangeAspect="1"/>
          </p:cNvPicPr>
          <p:nvPr/>
        </p:nvPicPr>
        <p:blipFill rotWithShape="1">
          <a:blip r:embed="rId3"/>
          <a:srcRect t="19036" b="7359"/>
          <a:stretch/>
        </p:blipFill>
        <p:spPr>
          <a:xfrm>
            <a:off x="1245013" y="365761"/>
            <a:ext cx="9582912" cy="2121408"/>
          </a:xfrm>
          <a:prstGeom prst="rect">
            <a:avLst/>
          </a:prstGeom>
        </p:spPr>
      </p:pic>
      <p:sp>
        <p:nvSpPr>
          <p:cNvPr id="5" name="Rounded Rectangular Callout 16">
            <a:extLst>
              <a:ext uri="{FF2B5EF4-FFF2-40B4-BE49-F238E27FC236}">
                <a16:creationId xmlns:a16="http://schemas.microsoft.com/office/drawing/2014/main" id="{35C1CDC4-91F1-4248-9A42-028B66EA39A4}"/>
              </a:ext>
            </a:extLst>
          </p:cNvPr>
          <p:cNvSpPr/>
          <p:nvPr/>
        </p:nvSpPr>
        <p:spPr>
          <a:xfrm>
            <a:off x="603505" y="2852930"/>
            <a:ext cx="9582912" cy="3447285"/>
          </a:xfrm>
          <a:prstGeom prst="roundRect">
            <a:avLst/>
          </a:prstGeom>
          <a:solidFill>
            <a:srgbClr val="FFD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marL="342900" indent="-342900">
              <a:buFont typeface="+mj-lt"/>
              <a:buAutoNum type="arabicPeriod"/>
            </a:pPr>
            <a:r>
              <a:rPr lang="en-US" sz="2400" dirty="0">
                <a:solidFill>
                  <a:schemeClr val="tx1"/>
                </a:solidFill>
                <a:effectLst/>
                <a:latin typeface="Modern Love Caps" pitchFamily="82" charset="0"/>
              </a:rPr>
              <a:t>The staff</a:t>
            </a:r>
            <a:r>
              <a:rPr lang="en-BR" sz="2400" dirty="0">
                <a:solidFill>
                  <a:schemeClr val="tx1"/>
                </a:solidFill>
                <a:effectLst/>
                <a:latin typeface="Modern Love Caps" pitchFamily="82" charset="0"/>
              </a:rPr>
              <a:t> (</a:t>
            </a:r>
            <a:r>
              <a:rPr lang="en-US" sz="2400" dirty="0">
                <a:solidFill>
                  <a:schemeClr val="tx1"/>
                </a:solidFill>
                <a:effectLst/>
                <a:latin typeface="Modern Love Caps" pitchFamily="82" charset="0"/>
              </a:rPr>
              <a:t>plural staves) is written as five horizontal parallel lines.</a:t>
            </a:r>
          </a:p>
          <a:p>
            <a:pPr marL="342900" indent="-342900">
              <a:buFont typeface="+mj-lt"/>
              <a:buAutoNum type="arabicPeriod"/>
            </a:pPr>
            <a:r>
              <a:rPr lang="en-US" sz="2400" dirty="0">
                <a:solidFill>
                  <a:schemeClr val="tx1"/>
                </a:solidFill>
                <a:effectLst/>
                <a:latin typeface="Modern Love Caps" pitchFamily="82" charset="0"/>
              </a:rPr>
              <a:t>Most of the notes of the music are placed on one of these lines or in a space in between lines. Extra ledger lines may be added to show a note that is too high or too low to be on the staff</a:t>
            </a:r>
            <a:r>
              <a:rPr lang="en-BR" sz="2400" dirty="0">
                <a:solidFill>
                  <a:schemeClr val="tx1"/>
                </a:solidFill>
                <a:effectLst/>
                <a:latin typeface="Modern Love Caps" pitchFamily="82" charset="0"/>
              </a:rPr>
              <a:t>.</a:t>
            </a:r>
          </a:p>
          <a:p>
            <a:pPr marL="342900" indent="-342900">
              <a:buFont typeface="+mj-lt"/>
              <a:buAutoNum type="arabicPeriod"/>
            </a:pPr>
            <a:r>
              <a:rPr lang="en-US" sz="2400" dirty="0">
                <a:solidFill>
                  <a:schemeClr val="tx1"/>
                </a:solidFill>
                <a:effectLst/>
                <a:latin typeface="Modern Love Caps" pitchFamily="82" charset="0"/>
              </a:rPr>
              <a:t>Vertical bar lines divide the staff</a:t>
            </a:r>
            <a:r>
              <a:rPr lang="en-BR" sz="2400" dirty="0">
                <a:solidFill>
                  <a:schemeClr val="tx1"/>
                </a:solidFill>
                <a:effectLst/>
                <a:latin typeface="Modern Love Caps" pitchFamily="82" charset="0"/>
              </a:rPr>
              <a:t> </a:t>
            </a:r>
            <a:r>
              <a:rPr lang="en-US" sz="2400" dirty="0">
                <a:solidFill>
                  <a:schemeClr val="tx1"/>
                </a:solidFill>
                <a:effectLst/>
                <a:latin typeface="Modern Love Caps" pitchFamily="82" charset="0"/>
              </a:rPr>
              <a:t>into short sections called measures or bars.</a:t>
            </a:r>
          </a:p>
          <a:p>
            <a:pPr marL="342900" indent="-342900">
              <a:buFont typeface="+mj-lt"/>
              <a:buAutoNum type="arabicPeriod"/>
            </a:pPr>
            <a:r>
              <a:rPr lang="en-US" sz="2400" dirty="0">
                <a:solidFill>
                  <a:schemeClr val="tx1"/>
                </a:solidFill>
                <a:effectLst/>
                <a:latin typeface="Modern Love Caps" pitchFamily="82" charset="0"/>
              </a:rPr>
              <a:t>A double bar line, either heavy or light, is used to mark the ends of larger sections of music, including the very end of a piece, which is marked by a heavy double bar.</a:t>
            </a:r>
            <a:endParaRPr lang="en-BR" sz="2400" dirty="0">
              <a:solidFill>
                <a:schemeClr val="tx1"/>
              </a:solidFill>
              <a:effectLst/>
              <a:latin typeface="Modern Love Caps" pitchFamily="82" charset="0"/>
            </a:endParaRPr>
          </a:p>
        </p:txBody>
      </p:sp>
      <p:pic>
        <p:nvPicPr>
          <p:cNvPr id="4" name="Picture 3" descr="A picture containing toy, doll&#10;&#10;Description automatically generated">
            <a:extLst>
              <a:ext uri="{FF2B5EF4-FFF2-40B4-BE49-F238E27FC236}">
                <a16:creationId xmlns:a16="http://schemas.microsoft.com/office/drawing/2014/main" id="{E04A49C2-C97C-024B-A30E-58C09D78F894}"/>
              </a:ext>
            </a:extLst>
          </p:cNvPr>
          <p:cNvPicPr>
            <a:picLocks noChangeAspect="1"/>
          </p:cNvPicPr>
          <p:nvPr/>
        </p:nvPicPr>
        <p:blipFill>
          <a:blip r:embed="rId4"/>
          <a:stretch>
            <a:fillRect/>
          </a:stretch>
        </p:blipFill>
        <p:spPr>
          <a:xfrm>
            <a:off x="10117071" y="2725210"/>
            <a:ext cx="1967491" cy="4005070"/>
          </a:xfrm>
          <a:prstGeom prst="rect">
            <a:avLst/>
          </a:prstGeom>
        </p:spPr>
      </p:pic>
    </p:spTree>
    <p:extLst>
      <p:ext uri="{BB962C8B-B14F-4D97-AF65-F5344CB8AC3E}">
        <p14:creationId xmlns:p14="http://schemas.microsoft.com/office/powerpoint/2010/main" val="412474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FD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800" dirty="0">
                <a:solidFill>
                  <a:schemeClr val="tx1"/>
                </a:solidFill>
                <a:latin typeface="Modern Love Caps" pitchFamily="82" charset="0"/>
              </a:rPr>
              <a:t>Other Symbols on the Staff</a:t>
            </a:r>
            <a:r>
              <a:rPr lang="en-BR" sz="4800" dirty="0">
                <a:solidFill>
                  <a:schemeClr val="tx1"/>
                </a:solidFill>
                <a:latin typeface="Modern Love Caps" pitchFamily="82" charset="0"/>
              </a:rPr>
              <a:t> </a:t>
            </a:r>
            <a:endParaRPr lang="en-BR" sz="11500" dirty="0">
              <a:solidFill>
                <a:schemeClr val="tx1"/>
              </a:solidFill>
              <a:latin typeface="Modern Love Caps" pitchFamily="82" charset="0"/>
            </a:endParaRPr>
          </a:p>
        </p:txBody>
      </p:sp>
      <p:pic>
        <p:nvPicPr>
          <p:cNvPr id="3" name="Picture 2">
            <a:extLst>
              <a:ext uri="{FF2B5EF4-FFF2-40B4-BE49-F238E27FC236}">
                <a16:creationId xmlns:a16="http://schemas.microsoft.com/office/drawing/2014/main" id="{92FDB9AA-48EC-9949-864B-AE3CDDB801F5}"/>
              </a:ext>
            </a:extLst>
          </p:cNvPr>
          <p:cNvPicPr>
            <a:picLocks noChangeAspect="1"/>
          </p:cNvPicPr>
          <p:nvPr/>
        </p:nvPicPr>
        <p:blipFill>
          <a:blip r:embed="rId3"/>
          <a:stretch>
            <a:fillRect/>
          </a:stretch>
        </p:blipFill>
        <p:spPr>
          <a:xfrm>
            <a:off x="2508249" y="2712318"/>
            <a:ext cx="7175499" cy="2656124"/>
          </a:xfrm>
          <a:prstGeom prst="rect">
            <a:avLst/>
          </a:prstGeom>
        </p:spPr>
      </p:pic>
      <p:sp>
        <p:nvSpPr>
          <p:cNvPr id="5" name="Rounded Rectangular Callout 16">
            <a:extLst>
              <a:ext uri="{FF2B5EF4-FFF2-40B4-BE49-F238E27FC236}">
                <a16:creationId xmlns:a16="http://schemas.microsoft.com/office/drawing/2014/main" id="{35C1CDC4-91F1-4248-9A42-028B66EA39A4}"/>
              </a:ext>
            </a:extLst>
          </p:cNvPr>
          <p:cNvSpPr/>
          <p:nvPr/>
        </p:nvSpPr>
        <p:spPr>
          <a:xfrm>
            <a:off x="3832511" y="1736956"/>
            <a:ext cx="4046981" cy="1090856"/>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r>
              <a:rPr lang="en-BR" sz="2400" dirty="0">
                <a:solidFill>
                  <a:schemeClr val="tx1"/>
                </a:solidFill>
                <a:effectLst/>
                <a:latin typeface="Modern Love Caps" pitchFamily="82" charset="0"/>
              </a:rPr>
              <a:t>Notes and rests</a:t>
            </a:r>
          </a:p>
          <a:p>
            <a:r>
              <a:rPr lang="en-US" dirty="0">
                <a:solidFill>
                  <a:schemeClr val="tx1"/>
                </a:solidFill>
              </a:rPr>
              <a:t>A note stands for a sound; </a:t>
            </a:r>
          </a:p>
          <a:p>
            <a:r>
              <a:rPr lang="en-US" dirty="0">
                <a:solidFill>
                  <a:schemeClr val="tx1"/>
                </a:solidFill>
              </a:rPr>
              <a:t>A rest stands for a silence. </a:t>
            </a:r>
            <a:endParaRPr lang="en-US" sz="2400" dirty="0">
              <a:solidFill>
                <a:schemeClr val="tx1"/>
              </a:solidFill>
            </a:endParaRPr>
          </a:p>
        </p:txBody>
      </p:sp>
      <p:sp>
        <p:nvSpPr>
          <p:cNvPr id="8" name="Rounded Rectangular Callout 16">
            <a:extLst>
              <a:ext uri="{FF2B5EF4-FFF2-40B4-BE49-F238E27FC236}">
                <a16:creationId xmlns:a16="http://schemas.microsoft.com/office/drawing/2014/main" id="{AFDDF435-4040-BE4A-832C-DFC345BB7657}"/>
              </a:ext>
            </a:extLst>
          </p:cNvPr>
          <p:cNvSpPr/>
          <p:nvPr/>
        </p:nvSpPr>
        <p:spPr>
          <a:xfrm>
            <a:off x="442202" y="5121044"/>
            <a:ext cx="5245876" cy="134244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r>
              <a:rPr lang="en-BR" sz="2400" dirty="0">
                <a:solidFill>
                  <a:schemeClr val="tx1"/>
                </a:solidFill>
                <a:latin typeface="Modern Love Caps" pitchFamily="82" charset="0"/>
              </a:rPr>
              <a:t>Staff, Clef, key signature, time signature</a:t>
            </a:r>
          </a:p>
          <a:p>
            <a:r>
              <a:rPr lang="en-US" dirty="0">
                <a:solidFill>
                  <a:schemeClr val="tx1"/>
                </a:solidFill>
              </a:rPr>
              <a:t>It tells you important information about the notes and measures </a:t>
            </a:r>
            <a:endParaRPr lang="en-BR" sz="2400" dirty="0">
              <a:solidFill>
                <a:schemeClr val="tx1"/>
              </a:solidFill>
              <a:latin typeface="Modern Love Caps" pitchFamily="82" charset="0"/>
            </a:endParaRPr>
          </a:p>
        </p:txBody>
      </p:sp>
      <p:sp>
        <p:nvSpPr>
          <p:cNvPr id="9" name="Rounded Rectangular Callout 16">
            <a:extLst>
              <a:ext uri="{FF2B5EF4-FFF2-40B4-BE49-F238E27FC236}">
                <a16:creationId xmlns:a16="http://schemas.microsoft.com/office/drawing/2014/main" id="{552D64EB-C2FC-A143-9581-F6AF19C48E4C}"/>
              </a:ext>
            </a:extLst>
          </p:cNvPr>
          <p:cNvSpPr/>
          <p:nvPr/>
        </p:nvSpPr>
        <p:spPr>
          <a:xfrm>
            <a:off x="576911" y="1489558"/>
            <a:ext cx="2944351" cy="118006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r>
              <a:rPr lang="en-BR" sz="2400" dirty="0">
                <a:solidFill>
                  <a:schemeClr val="tx1"/>
                </a:solidFill>
                <a:effectLst/>
                <a:latin typeface="Modern Love Caps" pitchFamily="82" charset="0"/>
              </a:rPr>
              <a:t>Tempo markings</a:t>
            </a:r>
          </a:p>
          <a:p>
            <a:r>
              <a:rPr lang="en-US" dirty="0">
                <a:solidFill>
                  <a:schemeClr val="tx1"/>
                </a:solidFill>
              </a:rPr>
              <a:t>It tells you how fast the song goes</a:t>
            </a:r>
            <a:endParaRPr lang="en-US" sz="2400" dirty="0">
              <a:solidFill>
                <a:schemeClr val="tx1"/>
              </a:solidFill>
            </a:endParaRPr>
          </a:p>
        </p:txBody>
      </p:sp>
      <p:sp>
        <p:nvSpPr>
          <p:cNvPr id="10" name="Rounded Rectangular Callout 16">
            <a:extLst>
              <a:ext uri="{FF2B5EF4-FFF2-40B4-BE49-F238E27FC236}">
                <a16:creationId xmlns:a16="http://schemas.microsoft.com/office/drawing/2014/main" id="{D59D039E-C466-3147-B75E-A3933ACFE67C}"/>
              </a:ext>
            </a:extLst>
          </p:cNvPr>
          <p:cNvSpPr/>
          <p:nvPr/>
        </p:nvSpPr>
        <p:spPr>
          <a:xfrm>
            <a:off x="8283748" y="5388945"/>
            <a:ext cx="3058125" cy="99319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r>
              <a:rPr lang="en-BR" sz="2400" dirty="0">
                <a:solidFill>
                  <a:schemeClr val="tx1"/>
                </a:solidFill>
                <a:effectLst/>
                <a:latin typeface="Modern Love Caps" pitchFamily="82" charset="0"/>
              </a:rPr>
              <a:t>Dynamic Markings</a:t>
            </a:r>
          </a:p>
          <a:p>
            <a:r>
              <a:rPr lang="en-US" dirty="0">
                <a:solidFill>
                  <a:schemeClr val="tx1"/>
                </a:solidFill>
              </a:rPr>
              <a:t>It tells you how loud it should be.</a:t>
            </a:r>
            <a:endParaRPr lang="en-US" sz="2400" dirty="0">
              <a:solidFill>
                <a:schemeClr val="tx1"/>
              </a:solidFill>
            </a:endParaRPr>
          </a:p>
        </p:txBody>
      </p:sp>
      <p:sp>
        <p:nvSpPr>
          <p:cNvPr id="11" name="Rounded Rectangular Callout 16">
            <a:extLst>
              <a:ext uri="{FF2B5EF4-FFF2-40B4-BE49-F238E27FC236}">
                <a16:creationId xmlns:a16="http://schemas.microsoft.com/office/drawing/2014/main" id="{ABBFAA28-9F22-124A-B934-1DA8BC642DFC}"/>
              </a:ext>
            </a:extLst>
          </p:cNvPr>
          <p:cNvSpPr/>
          <p:nvPr/>
        </p:nvSpPr>
        <p:spPr>
          <a:xfrm>
            <a:off x="8074152" y="1878394"/>
            <a:ext cx="3267721" cy="1090856"/>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r>
              <a:rPr lang="en-BR" sz="2400" dirty="0">
                <a:solidFill>
                  <a:schemeClr val="tx1"/>
                </a:solidFill>
                <a:effectLst/>
                <a:latin typeface="Modern Love Caps" pitchFamily="82" charset="0"/>
              </a:rPr>
              <a:t>Accents</a:t>
            </a:r>
          </a:p>
          <a:p>
            <a:r>
              <a:rPr lang="en-US" dirty="0">
                <a:solidFill>
                  <a:schemeClr val="tx1"/>
                </a:solidFill>
              </a:rPr>
              <a:t>It tells you how to perform particular notes.</a:t>
            </a:r>
            <a:endParaRPr lang="en-US" sz="2400" dirty="0">
              <a:solidFill>
                <a:schemeClr val="tx1"/>
              </a:solidFill>
            </a:endParaRPr>
          </a:p>
        </p:txBody>
      </p:sp>
      <p:cxnSp>
        <p:nvCxnSpPr>
          <p:cNvPr id="17" name="Straight Arrow Connector 16">
            <a:extLst>
              <a:ext uri="{FF2B5EF4-FFF2-40B4-BE49-F238E27FC236}">
                <a16:creationId xmlns:a16="http://schemas.microsoft.com/office/drawing/2014/main" id="{60D17F5D-9EE2-3444-A1BA-7292991FA74D}"/>
              </a:ext>
            </a:extLst>
          </p:cNvPr>
          <p:cNvCxnSpPr>
            <a:cxnSpLocks/>
          </p:cNvCxnSpPr>
          <p:nvPr/>
        </p:nvCxnSpPr>
        <p:spPr>
          <a:xfrm>
            <a:off x="5856001" y="2827812"/>
            <a:ext cx="0" cy="130222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5FFB57D-4A1A-454B-AE29-28BF2F21748E}"/>
              </a:ext>
            </a:extLst>
          </p:cNvPr>
          <p:cNvCxnSpPr>
            <a:cxnSpLocks/>
            <a:stCxn id="5" idx="2"/>
          </p:cNvCxnSpPr>
          <p:nvPr/>
        </p:nvCxnSpPr>
        <p:spPr>
          <a:xfrm>
            <a:off x="5856002" y="2827812"/>
            <a:ext cx="1154908" cy="141500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CAB9417-D69C-2C40-ADB4-C980AB8050D4}"/>
              </a:ext>
            </a:extLst>
          </p:cNvPr>
          <p:cNvCxnSpPr>
            <a:cxnSpLocks/>
            <a:stCxn id="8" idx="0"/>
          </p:cNvCxnSpPr>
          <p:nvPr/>
        </p:nvCxnSpPr>
        <p:spPr>
          <a:xfrm flipV="1">
            <a:off x="3065140" y="4471416"/>
            <a:ext cx="0" cy="64962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5CC3D6-ABD4-674E-BBCD-B4187726BCF8}"/>
              </a:ext>
            </a:extLst>
          </p:cNvPr>
          <p:cNvCxnSpPr>
            <a:cxnSpLocks/>
            <a:stCxn id="11" idx="2"/>
          </p:cNvCxnSpPr>
          <p:nvPr/>
        </p:nvCxnSpPr>
        <p:spPr>
          <a:xfrm flipH="1">
            <a:off x="9203754" y="2969250"/>
            <a:ext cx="504259" cy="69248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B448EEE-E085-1E48-A563-BF29D21B1237}"/>
              </a:ext>
            </a:extLst>
          </p:cNvPr>
          <p:cNvCxnSpPr>
            <a:cxnSpLocks/>
            <a:stCxn id="10" idx="0"/>
          </p:cNvCxnSpPr>
          <p:nvPr/>
        </p:nvCxnSpPr>
        <p:spPr>
          <a:xfrm flipH="1" flipV="1">
            <a:off x="8805672" y="4847644"/>
            <a:ext cx="1007139" cy="5413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25BE9B-8C98-A84D-8E8A-109E7EE9295A}"/>
              </a:ext>
            </a:extLst>
          </p:cNvPr>
          <p:cNvCxnSpPr>
            <a:cxnSpLocks/>
            <a:stCxn id="8" idx="0"/>
          </p:cNvCxnSpPr>
          <p:nvPr/>
        </p:nvCxnSpPr>
        <p:spPr>
          <a:xfrm flipV="1">
            <a:off x="3065140" y="4450913"/>
            <a:ext cx="345572" cy="67013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8F1081B-C2BB-2D45-BDE1-045AC22E2B91}"/>
              </a:ext>
            </a:extLst>
          </p:cNvPr>
          <p:cNvCxnSpPr>
            <a:cxnSpLocks/>
            <a:stCxn id="8" idx="0"/>
          </p:cNvCxnSpPr>
          <p:nvPr/>
        </p:nvCxnSpPr>
        <p:spPr>
          <a:xfrm flipV="1">
            <a:off x="3065140" y="4159185"/>
            <a:ext cx="192980" cy="96185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D72405D-4652-864B-B398-C97E79A06DB7}"/>
              </a:ext>
            </a:extLst>
          </p:cNvPr>
          <p:cNvCxnSpPr>
            <a:cxnSpLocks/>
            <a:stCxn id="9" idx="2"/>
          </p:cNvCxnSpPr>
          <p:nvPr/>
        </p:nvCxnSpPr>
        <p:spPr>
          <a:xfrm>
            <a:off x="2049087" y="2669627"/>
            <a:ext cx="1188443" cy="67013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968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800" dirty="0">
                <a:solidFill>
                  <a:schemeClr val="tx1"/>
                </a:solidFill>
                <a:latin typeface="Modern Love Caps" pitchFamily="82" charset="0"/>
              </a:rPr>
              <a:t>The musical Clefs</a:t>
            </a:r>
            <a:endParaRPr lang="en-BR" sz="11500" dirty="0">
              <a:solidFill>
                <a:schemeClr val="tx1"/>
              </a:solidFill>
              <a:latin typeface="Modern Love Caps" pitchFamily="82" charset="0"/>
            </a:endParaRPr>
          </a:p>
        </p:txBody>
      </p:sp>
      <p:sp>
        <p:nvSpPr>
          <p:cNvPr id="12" name="Rounded Rectangular Callout 11">
            <a:extLst>
              <a:ext uri="{FF2B5EF4-FFF2-40B4-BE49-F238E27FC236}">
                <a16:creationId xmlns:a16="http://schemas.microsoft.com/office/drawing/2014/main" id="{D9DCE830-536D-6B4D-9C76-394A1D2716B9}"/>
              </a:ext>
            </a:extLst>
          </p:cNvPr>
          <p:cNvSpPr/>
          <p:nvPr/>
        </p:nvSpPr>
        <p:spPr>
          <a:xfrm>
            <a:off x="1588008" y="1426612"/>
            <a:ext cx="5562600" cy="1892660"/>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pic>
        <p:nvPicPr>
          <p:cNvPr id="14" name="Picture 13" descr="A picture containing indoor, person, doll, window&#10;&#10;Description automatically generated">
            <a:extLst>
              <a:ext uri="{FF2B5EF4-FFF2-40B4-BE49-F238E27FC236}">
                <a16:creationId xmlns:a16="http://schemas.microsoft.com/office/drawing/2014/main" id="{0E7AD3B6-8A81-E740-BCFF-32AF06F1F18C}"/>
              </a:ext>
            </a:extLst>
          </p:cNvPr>
          <p:cNvPicPr>
            <a:picLocks noChangeAspect="1"/>
          </p:cNvPicPr>
          <p:nvPr/>
        </p:nvPicPr>
        <p:blipFill>
          <a:blip r:embed="rId3"/>
          <a:stretch>
            <a:fillRect/>
          </a:stretch>
        </p:blipFill>
        <p:spPr>
          <a:xfrm>
            <a:off x="673797" y="2523744"/>
            <a:ext cx="1200688" cy="4104916"/>
          </a:xfrm>
          <a:prstGeom prst="rect">
            <a:avLst/>
          </a:prstGeom>
        </p:spPr>
      </p:pic>
      <p:sp>
        <p:nvSpPr>
          <p:cNvPr id="15" name="TextBox 14">
            <a:extLst>
              <a:ext uri="{FF2B5EF4-FFF2-40B4-BE49-F238E27FC236}">
                <a16:creationId xmlns:a16="http://schemas.microsoft.com/office/drawing/2014/main" id="{3C03F476-2472-F446-95AF-30AE38654142}"/>
              </a:ext>
            </a:extLst>
          </p:cNvPr>
          <p:cNvSpPr txBox="1"/>
          <p:nvPr/>
        </p:nvSpPr>
        <p:spPr>
          <a:xfrm>
            <a:off x="1680972" y="1567499"/>
            <a:ext cx="5376672" cy="1200329"/>
          </a:xfrm>
          <a:prstGeom prst="rect">
            <a:avLst/>
          </a:prstGeom>
          <a:noFill/>
        </p:spPr>
        <p:txBody>
          <a:bodyPr wrap="square" rtlCol="0">
            <a:spAutoFit/>
          </a:bodyPr>
          <a:lstStyle/>
          <a:p>
            <a:pPr algn="just"/>
            <a:r>
              <a:rPr lang="en-US" dirty="0">
                <a:solidFill>
                  <a:schemeClr val="tx1"/>
                </a:solidFill>
              </a:rPr>
              <a:t>The first symbol that appears at the beginning of every music staff</a:t>
            </a:r>
            <a:r>
              <a:rPr lang="en-BR" dirty="0">
                <a:solidFill>
                  <a:schemeClr val="tx1"/>
                </a:solidFill>
              </a:rPr>
              <a:t> </a:t>
            </a:r>
            <a:r>
              <a:rPr lang="en-US" dirty="0">
                <a:solidFill>
                  <a:schemeClr val="tx1"/>
                </a:solidFill>
              </a:rPr>
              <a:t>is a clef symbol. It is very important because it tells you which note (A, B, C, D, E, F, or G) is found on each line or space. </a:t>
            </a:r>
          </a:p>
        </p:txBody>
      </p:sp>
      <p:pic>
        <p:nvPicPr>
          <p:cNvPr id="7174" name="Picture 6">
            <a:extLst>
              <a:ext uri="{FF2B5EF4-FFF2-40B4-BE49-F238E27FC236}">
                <a16:creationId xmlns:a16="http://schemas.microsoft.com/office/drawing/2014/main" id="{7BA36C76-CFED-5B40-B2FC-4BD4EAC4E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0454" y="3250617"/>
            <a:ext cx="2553043" cy="255304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FD80917A-CB8F-9D4F-B651-7423653DB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6713" y="3250617"/>
            <a:ext cx="2070152" cy="241573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BE9D47AB-EC7A-F24C-8E46-C659B9FC8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973" y="2810195"/>
            <a:ext cx="2070152" cy="353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07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F20D8753-3FC9-794D-94C5-6F10F6B5A91D}"/>
              </a:ext>
            </a:extLst>
          </p:cNvPr>
          <p:cNvSpPr/>
          <p:nvPr/>
        </p:nvSpPr>
        <p:spPr>
          <a:xfrm>
            <a:off x="0" y="0"/>
            <a:ext cx="12072938" cy="6730280"/>
          </a:xfrm>
          <a:custGeom>
            <a:avLst/>
            <a:gdLst>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53646 w 6501063"/>
              <a:gd name="connsiteY8" fmla="*/ 347417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347417 w 6501063"/>
              <a:gd name="connsiteY6" fmla="*/ 9258271 h 9605688"/>
              <a:gd name="connsiteX7" fmla="*/ 6153646 w 6501063"/>
              <a:gd name="connsiteY7" fmla="*/ 9258271 h 9605688"/>
              <a:gd name="connsiteX8" fmla="*/ 6169688 w 6501063"/>
              <a:gd name="connsiteY8" fmla="*/ 186996 h 9605688"/>
              <a:gd name="connsiteX9" fmla="*/ 347417 w 6501063"/>
              <a:gd name="connsiteY9" fmla="*/ 347417 h 9605688"/>
              <a:gd name="connsiteX0" fmla="*/ 0 w 6501063"/>
              <a:gd name="connsiteY0" fmla="*/ 0 h 9605688"/>
              <a:gd name="connsiteX1" fmla="*/ 6501063 w 6501063"/>
              <a:gd name="connsiteY1" fmla="*/ 0 h 9605688"/>
              <a:gd name="connsiteX2" fmla="*/ 6501063 w 6501063"/>
              <a:gd name="connsiteY2" fmla="*/ 9605688 h 9605688"/>
              <a:gd name="connsiteX3" fmla="*/ 0 w 6501063"/>
              <a:gd name="connsiteY3" fmla="*/ 9605688 h 9605688"/>
              <a:gd name="connsiteX4" fmla="*/ 0 w 6501063"/>
              <a:gd name="connsiteY4" fmla="*/ 0 h 9605688"/>
              <a:gd name="connsiteX5" fmla="*/ 347417 w 6501063"/>
              <a:gd name="connsiteY5" fmla="*/ 347417 h 9605688"/>
              <a:gd name="connsiteX6" fmla="*/ 154912 w 6501063"/>
              <a:gd name="connsiteY6" fmla="*/ 9418693 h 9605688"/>
              <a:gd name="connsiteX7" fmla="*/ 6153646 w 6501063"/>
              <a:gd name="connsiteY7" fmla="*/ 9258271 h 9605688"/>
              <a:gd name="connsiteX8" fmla="*/ 6169688 w 6501063"/>
              <a:gd name="connsiteY8" fmla="*/ 186996 h 9605688"/>
              <a:gd name="connsiteX9" fmla="*/ 347417 w 6501063"/>
              <a:gd name="connsiteY9" fmla="*/ 347417 h 9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9605688">
                <a:moveTo>
                  <a:pt x="0" y="0"/>
                </a:moveTo>
                <a:lnTo>
                  <a:pt x="6501063" y="0"/>
                </a:lnTo>
                <a:lnTo>
                  <a:pt x="6501063" y="9605688"/>
                </a:lnTo>
                <a:lnTo>
                  <a:pt x="0" y="9605688"/>
                </a:lnTo>
                <a:lnTo>
                  <a:pt x="0" y="0"/>
                </a:lnTo>
                <a:close/>
                <a:moveTo>
                  <a:pt x="347417" y="347417"/>
                </a:moveTo>
                <a:lnTo>
                  <a:pt x="154912" y="9418693"/>
                </a:lnTo>
                <a:lnTo>
                  <a:pt x="6153646" y="9258271"/>
                </a:lnTo>
                <a:cubicBezTo>
                  <a:pt x="6158993" y="6234513"/>
                  <a:pt x="6164341" y="3210754"/>
                  <a:pt x="6169688" y="186996"/>
                </a:cubicBezTo>
                <a:lnTo>
                  <a:pt x="347417" y="347417"/>
                </a:lnTo>
                <a:close/>
              </a:path>
            </a:pathLst>
          </a:custGeom>
          <a:solidFill>
            <a:srgbClr val="E06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247">
              <a:solidFill>
                <a:schemeClr val="tx1"/>
              </a:solidFill>
            </a:endParaRPr>
          </a:p>
        </p:txBody>
      </p:sp>
      <p:sp>
        <p:nvSpPr>
          <p:cNvPr id="6" name="Rounded Rectangular Callout 16">
            <a:extLst>
              <a:ext uri="{FF2B5EF4-FFF2-40B4-BE49-F238E27FC236}">
                <a16:creationId xmlns:a16="http://schemas.microsoft.com/office/drawing/2014/main" id="{6CFB7A40-B7BA-6D48-BDEA-DD3FCB3D6D48}"/>
              </a:ext>
            </a:extLst>
          </p:cNvPr>
          <p:cNvSpPr/>
          <p:nvPr/>
        </p:nvSpPr>
        <p:spPr>
          <a:xfrm>
            <a:off x="2118091" y="349684"/>
            <a:ext cx="7955817" cy="991532"/>
          </a:xfrm>
          <a:prstGeom prst="roundRect">
            <a:avLst/>
          </a:prstGeom>
          <a:solidFill>
            <a:srgbClr val="FCD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4800" dirty="0">
                <a:solidFill>
                  <a:schemeClr val="tx1"/>
                </a:solidFill>
                <a:latin typeface="Modern Love Caps" pitchFamily="82" charset="0"/>
              </a:rPr>
              <a:t>The Treble Clef</a:t>
            </a:r>
            <a:endParaRPr lang="en-BR" sz="11500" dirty="0">
              <a:solidFill>
                <a:schemeClr val="tx1"/>
              </a:solidFill>
              <a:latin typeface="Modern Love Caps" pitchFamily="82" charset="0"/>
            </a:endParaRPr>
          </a:p>
        </p:txBody>
      </p:sp>
      <p:pic>
        <p:nvPicPr>
          <p:cNvPr id="14" name="Picture 13" descr="A picture containing indoor, person, doll, window&#10;&#10;Description automatically generated">
            <a:extLst>
              <a:ext uri="{FF2B5EF4-FFF2-40B4-BE49-F238E27FC236}">
                <a16:creationId xmlns:a16="http://schemas.microsoft.com/office/drawing/2014/main" id="{0E7AD3B6-8A81-E740-BCFF-32AF06F1F18C}"/>
              </a:ext>
            </a:extLst>
          </p:cNvPr>
          <p:cNvPicPr>
            <a:picLocks noChangeAspect="1"/>
          </p:cNvPicPr>
          <p:nvPr/>
        </p:nvPicPr>
        <p:blipFill>
          <a:blip r:embed="rId3"/>
          <a:stretch>
            <a:fillRect/>
          </a:stretch>
        </p:blipFill>
        <p:spPr>
          <a:xfrm>
            <a:off x="673797" y="2523744"/>
            <a:ext cx="1200688" cy="4104916"/>
          </a:xfrm>
          <a:prstGeom prst="rect">
            <a:avLst/>
          </a:prstGeom>
        </p:spPr>
      </p:pic>
      <p:sp>
        <p:nvSpPr>
          <p:cNvPr id="25" name="Rounded Rectangular Callout 11">
            <a:extLst>
              <a:ext uri="{FF2B5EF4-FFF2-40B4-BE49-F238E27FC236}">
                <a16:creationId xmlns:a16="http://schemas.microsoft.com/office/drawing/2014/main" id="{F0A02328-EB9D-E144-9BB5-3FFBBF48D8C8}"/>
              </a:ext>
            </a:extLst>
          </p:cNvPr>
          <p:cNvSpPr/>
          <p:nvPr/>
        </p:nvSpPr>
        <p:spPr>
          <a:xfrm>
            <a:off x="1667256" y="1440863"/>
            <a:ext cx="6690360" cy="2165761"/>
          </a:xfrm>
          <a:custGeom>
            <a:avLst/>
            <a:gdLst>
              <a:gd name="connsiteX0" fmla="*/ 0 w 5032248"/>
              <a:gd name="connsiteY0" fmla="*/ 245344 h 1472036"/>
              <a:gd name="connsiteX1" fmla="*/ 245344 w 5032248"/>
              <a:gd name="connsiteY1" fmla="*/ 0 h 1472036"/>
              <a:gd name="connsiteX2" fmla="*/ 838708 w 5032248"/>
              <a:gd name="connsiteY2" fmla="*/ 0 h 1472036"/>
              <a:gd name="connsiteX3" fmla="*/ 838708 w 5032248"/>
              <a:gd name="connsiteY3" fmla="*/ 0 h 1472036"/>
              <a:gd name="connsiteX4" fmla="*/ 2096770 w 5032248"/>
              <a:gd name="connsiteY4" fmla="*/ 0 h 1472036"/>
              <a:gd name="connsiteX5" fmla="*/ 4786904 w 5032248"/>
              <a:gd name="connsiteY5" fmla="*/ 0 h 1472036"/>
              <a:gd name="connsiteX6" fmla="*/ 5032248 w 5032248"/>
              <a:gd name="connsiteY6" fmla="*/ 245344 h 1472036"/>
              <a:gd name="connsiteX7" fmla="*/ 5032248 w 5032248"/>
              <a:gd name="connsiteY7" fmla="*/ 858688 h 1472036"/>
              <a:gd name="connsiteX8" fmla="*/ 5032248 w 5032248"/>
              <a:gd name="connsiteY8" fmla="*/ 858688 h 1472036"/>
              <a:gd name="connsiteX9" fmla="*/ 5032248 w 5032248"/>
              <a:gd name="connsiteY9" fmla="*/ 1226697 h 1472036"/>
              <a:gd name="connsiteX10" fmla="*/ 5032248 w 5032248"/>
              <a:gd name="connsiteY10" fmla="*/ 1226692 h 1472036"/>
              <a:gd name="connsiteX11" fmla="*/ 4786904 w 5032248"/>
              <a:gd name="connsiteY11" fmla="*/ 1472036 h 1472036"/>
              <a:gd name="connsiteX12" fmla="*/ 2096770 w 5032248"/>
              <a:gd name="connsiteY12" fmla="*/ 1472036 h 1472036"/>
              <a:gd name="connsiteX13" fmla="*/ 89675 w 5032248"/>
              <a:gd name="connsiteY13" fmla="*/ 1899559 h 1472036"/>
              <a:gd name="connsiteX14" fmla="*/ 838708 w 5032248"/>
              <a:gd name="connsiteY14" fmla="*/ 1472036 h 1472036"/>
              <a:gd name="connsiteX15" fmla="*/ 245344 w 5032248"/>
              <a:gd name="connsiteY15" fmla="*/ 1472036 h 1472036"/>
              <a:gd name="connsiteX16" fmla="*/ 0 w 5032248"/>
              <a:gd name="connsiteY16" fmla="*/ 1226692 h 1472036"/>
              <a:gd name="connsiteX17" fmla="*/ 0 w 5032248"/>
              <a:gd name="connsiteY17" fmla="*/ 1226697 h 1472036"/>
              <a:gd name="connsiteX18" fmla="*/ 0 w 5032248"/>
              <a:gd name="connsiteY18" fmla="*/ 858688 h 1472036"/>
              <a:gd name="connsiteX19" fmla="*/ 0 w 5032248"/>
              <a:gd name="connsiteY19" fmla="*/ 858688 h 1472036"/>
              <a:gd name="connsiteX20" fmla="*/ 0 w 5032248"/>
              <a:gd name="connsiteY20" fmla="*/ 245344 h 1472036"/>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2096770 w 5032248"/>
              <a:gd name="connsiteY12" fmla="*/ 1472036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 name="connsiteX0" fmla="*/ 0 w 5032248"/>
              <a:gd name="connsiteY0" fmla="*/ 245344 h 1899559"/>
              <a:gd name="connsiteX1" fmla="*/ 245344 w 5032248"/>
              <a:gd name="connsiteY1" fmla="*/ 0 h 1899559"/>
              <a:gd name="connsiteX2" fmla="*/ 838708 w 5032248"/>
              <a:gd name="connsiteY2" fmla="*/ 0 h 1899559"/>
              <a:gd name="connsiteX3" fmla="*/ 838708 w 5032248"/>
              <a:gd name="connsiteY3" fmla="*/ 0 h 1899559"/>
              <a:gd name="connsiteX4" fmla="*/ 2096770 w 5032248"/>
              <a:gd name="connsiteY4" fmla="*/ 0 h 1899559"/>
              <a:gd name="connsiteX5" fmla="*/ 4786904 w 5032248"/>
              <a:gd name="connsiteY5" fmla="*/ 0 h 1899559"/>
              <a:gd name="connsiteX6" fmla="*/ 5032248 w 5032248"/>
              <a:gd name="connsiteY6" fmla="*/ 245344 h 1899559"/>
              <a:gd name="connsiteX7" fmla="*/ 5032248 w 5032248"/>
              <a:gd name="connsiteY7" fmla="*/ 858688 h 1899559"/>
              <a:gd name="connsiteX8" fmla="*/ 5032248 w 5032248"/>
              <a:gd name="connsiteY8" fmla="*/ 858688 h 1899559"/>
              <a:gd name="connsiteX9" fmla="*/ 5032248 w 5032248"/>
              <a:gd name="connsiteY9" fmla="*/ 1226697 h 1899559"/>
              <a:gd name="connsiteX10" fmla="*/ 5032248 w 5032248"/>
              <a:gd name="connsiteY10" fmla="*/ 1226692 h 1899559"/>
              <a:gd name="connsiteX11" fmla="*/ 4786904 w 5032248"/>
              <a:gd name="connsiteY11" fmla="*/ 1472036 h 1899559"/>
              <a:gd name="connsiteX12" fmla="*/ 542290 w 5032248"/>
              <a:gd name="connsiteY12" fmla="*/ 1490324 h 1899559"/>
              <a:gd name="connsiteX13" fmla="*/ 89675 w 5032248"/>
              <a:gd name="connsiteY13" fmla="*/ 1899559 h 1899559"/>
              <a:gd name="connsiteX14" fmla="*/ 271780 w 5032248"/>
              <a:gd name="connsiteY14" fmla="*/ 1472036 h 1899559"/>
              <a:gd name="connsiteX15" fmla="*/ 245344 w 5032248"/>
              <a:gd name="connsiteY15" fmla="*/ 1472036 h 1899559"/>
              <a:gd name="connsiteX16" fmla="*/ 0 w 5032248"/>
              <a:gd name="connsiteY16" fmla="*/ 1226692 h 1899559"/>
              <a:gd name="connsiteX17" fmla="*/ 0 w 5032248"/>
              <a:gd name="connsiteY17" fmla="*/ 1226697 h 1899559"/>
              <a:gd name="connsiteX18" fmla="*/ 0 w 5032248"/>
              <a:gd name="connsiteY18" fmla="*/ 858688 h 1899559"/>
              <a:gd name="connsiteX19" fmla="*/ 0 w 5032248"/>
              <a:gd name="connsiteY19" fmla="*/ 858688 h 1899559"/>
              <a:gd name="connsiteX20" fmla="*/ 0 w 5032248"/>
              <a:gd name="connsiteY20" fmla="*/ 245344 h 18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248" h="1899559">
                <a:moveTo>
                  <a:pt x="0" y="245344"/>
                </a:moveTo>
                <a:cubicBezTo>
                  <a:pt x="0" y="109844"/>
                  <a:pt x="109844" y="0"/>
                  <a:pt x="245344" y="0"/>
                </a:cubicBezTo>
                <a:lnTo>
                  <a:pt x="838708" y="0"/>
                </a:lnTo>
                <a:lnTo>
                  <a:pt x="838708" y="0"/>
                </a:lnTo>
                <a:lnTo>
                  <a:pt x="2096770" y="0"/>
                </a:lnTo>
                <a:lnTo>
                  <a:pt x="4786904" y="0"/>
                </a:lnTo>
                <a:cubicBezTo>
                  <a:pt x="4922404" y="0"/>
                  <a:pt x="5032248" y="109844"/>
                  <a:pt x="5032248" y="245344"/>
                </a:cubicBezTo>
                <a:lnTo>
                  <a:pt x="5032248" y="858688"/>
                </a:lnTo>
                <a:lnTo>
                  <a:pt x="5032248" y="858688"/>
                </a:lnTo>
                <a:lnTo>
                  <a:pt x="5032248" y="1226697"/>
                </a:lnTo>
                <a:lnTo>
                  <a:pt x="5032248" y="1226692"/>
                </a:lnTo>
                <a:cubicBezTo>
                  <a:pt x="5032248" y="1362192"/>
                  <a:pt x="4922404" y="1472036"/>
                  <a:pt x="4786904" y="1472036"/>
                </a:cubicBezTo>
                <a:lnTo>
                  <a:pt x="542290" y="1490324"/>
                </a:lnTo>
                <a:lnTo>
                  <a:pt x="89675" y="1899559"/>
                </a:lnTo>
                <a:lnTo>
                  <a:pt x="271780" y="1472036"/>
                </a:lnTo>
                <a:lnTo>
                  <a:pt x="245344" y="1472036"/>
                </a:lnTo>
                <a:cubicBezTo>
                  <a:pt x="109844" y="1472036"/>
                  <a:pt x="0" y="1362192"/>
                  <a:pt x="0" y="1226692"/>
                </a:cubicBezTo>
                <a:lnTo>
                  <a:pt x="0" y="1226697"/>
                </a:lnTo>
                <a:lnTo>
                  <a:pt x="0" y="858688"/>
                </a:lnTo>
                <a:lnTo>
                  <a:pt x="0" y="858688"/>
                </a:lnTo>
                <a:lnTo>
                  <a:pt x="0" y="245344"/>
                </a:lnTo>
                <a:close/>
              </a:path>
            </a:pathLst>
          </a:cu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27" name="TextBox 26">
            <a:extLst>
              <a:ext uri="{FF2B5EF4-FFF2-40B4-BE49-F238E27FC236}">
                <a16:creationId xmlns:a16="http://schemas.microsoft.com/office/drawing/2014/main" id="{DD747908-3FCE-1247-A4E7-2CB0B8B0E8FB}"/>
              </a:ext>
            </a:extLst>
          </p:cNvPr>
          <p:cNvSpPr txBox="1"/>
          <p:nvPr/>
        </p:nvSpPr>
        <p:spPr>
          <a:xfrm>
            <a:off x="1760220" y="1584680"/>
            <a:ext cx="6597396" cy="1477328"/>
          </a:xfrm>
          <a:prstGeom prst="rect">
            <a:avLst/>
          </a:prstGeom>
          <a:noFill/>
        </p:spPr>
        <p:txBody>
          <a:bodyPr wrap="square" rtlCol="0">
            <a:spAutoFit/>
          </a:bodyPr>
          <a:lstStyle/>
          <a:p>
            <a:pPr algn="just"/>
            <a:r>
              <a:rPr lang="en-US" dirty="0"/>
              <a:t>For example, a treble clef symbol tells you that the second line from the bottom (the line that the symbol curls around) is "G". On any staff</a:t>
            </a:r>
            <a:r>
              <a:rPr lang="en-BR" dirty="0"/>
              <a:t>, </a:t>
            </a:r>
            <a:r>
              <a:rPr lang="en-US" dirty="0"/>
              <a:t>the notes are always arranged so that the next letter is always on the next higher line or space. The last note letter, G, is always followed by another A. </a:t>
            </a:r>
          </a:p>
        </p:txBody>
      </p:sp>
      <p:pic>
        <p:nvPicPr>
          <p:cNvPr id="2" name="Picture 1">
            <a:extLst>
              <a:ext uri="{FF2B5EF4-FFF2-40B4-BE49-F238E27FC236}">
                <a16:creationId xmlns:a16="http://schemas.microsoft.com/office/drawing/2014/main" id="{CF64C3DA-EF42-894E-8C8A-1B6C5F39DFB0}"/>
              </a:ext>
            </a:extLst>
          </p:cNvPr>
          <p:cNvPicPr>
            <a:picLocks noChangeAspect="1"/>
          </p:cNvPicPr>
          <p:nvPr/>
        </p:nvPicPr>
        <p:blipFill rotWithShape="1">
          <a:blip r:embed="rId4"/>
          <a:srcRect t="4423" b="7379"/>
          <a:stretch/>
        </p:blipFill>
        <p:spPr>
          <a:xfrm>
            <a:off x="2118091" y="3429000"/>
            <a:ext cx="9065376" cy="2898648"/>
          </a:xfrm>
          <a:prstGeom prst="rect">
            <a:avLst/>
          </a:prstGeom>
          <a:ln>
            <a:solidFill>
              <a:schemeClr val="tx1"/>
            </a:solidFill>
          </a:ln>
        </p:spPr>
      </p:pic>
    </p:spTree>
    <p:extLst>
      <p:ext uri="{BB962C8B-B14F-4D97-AF65-F5344CB8AC3E}">
        <p14:creationId xmlns:p14="http://schemas.microsoft.com/office/powerpoint/2010/main" val="2230859051"/>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4013</TotalTime>
  <Words>3023</Words>
  <Application>Microsoft Office PowerPoint</Application>
  <PresentationFormat>Widescreen</PresentationFormat>
  <Paragraphs>248</Paragraphs>
  <Slides>42</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Aharoni</vt:lpstr>
      <vt:lpstr>Arial</vt:lpstr>
      <vt:lpstr>Avenir Next LT Pro</vt:lpstr>
      <vt:lpstr>Calibri</vt:lpstr>
      <vt:lpstr>Cambria Math</vt:lpstr>
      <vt:lpstr>Modern Love Caps</vt:lpstr>
      <vt:lpstr>Times</vt:lpstr>
      <vt:lpstr>ShapesVTI</vt:lpstr>
      <vt:lpstr>Music Honour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Honor</dc:title>
  <dc:creator>Lucas Machado</dc:creator>
  <cp:lastModifiedBy>Natalie Davison</cp:lastModifiedBy>
  <cp:revision>20</cp:revision>
  <dcterms:created xsi:type="dcterms:W3CDTF">2021-04-24T13:25:02Z</dcterms:created>
  <dcterms:modified xsi:type="dcterms:W3CDTF">2021-05-05T10:01:54Z</dcterms:modified>
</cp:coreProperties>
</file>