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0" r:id="rId16"/>
    <p:sldId id="270" r:id="rId17"/>
    <p:sldId id="272" r:id="rId18"/>
    <p:sldId id="273" r:id="rId19"/>
    <p:sldId id="271" r:id="rId20"/>
    <p:sldId id="279" r:id="rId21"/>
    <p:sldId id="278" r:id="rId22"/>
    <p:sldId id="277" r:id="rId23"/>
    <p:sldId id="276" r:id="rId24"/>
    <p:sldId id="275" r:id="rId25"/>
    <p:sldId id="274" r:id="rId2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50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5/8/2021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Bread of Life with Daily Espinoza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0E30B-E6CE-4D27-B440-C6CFEAEF0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00761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r>
              <a:rPr lang="en-US" smtClean="0"/>
              <a:t>5/8/2021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 smtClean="0"/>
              <a:t>Bread of Life with Daily Espinoza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1B2511A-0292-41E1-BBCA-A9645D072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063272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5/8/2021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988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5/8/2021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858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 smtClean="0"/>
              <a:t>Nationality: I</a:t>
            </a:r>
            <a:r>
              <a:rPr lang="es-419" baseline="0" dirty="0" smtClean="0"/>
              <a:t> live here in Dubai but, I was born in Venezuela. </a:t>
            </a:r>
          </a:p>
          <a:p>
            <a:r>
              <a:rPr lang="es-419" baseline="0" dirty="0" smtClean="0"/>
              <a:t>What do I do? I am a Pastor´s wife, I work as a Volunteer in the Gulf Field as </a:t>
            </a:r>
            <a:r>
              <a:rPr lang="en-US" sz="1300" dirty="0"/>
              <a:t>Associate Pathfinder Director</a:t>
            </a:r>
            <a:r>
              <a:rPr lang="es-419" sz="1300" dirty="0"/>
              <a:t>.</a:t>
            </a:r>
            <a:endParaRPr lang="en-US" dirty="0" smtClean="0">
              <a:effectLst/>
            </a:endParaRPr>
          </a:p>
          <a:p>
            <a:endParaRPr lang="es-419" baseline="0" dirty="0" smtClean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5/8/2021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23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 smtClean="0"/>
              <a:t>Allow</a:t>
            </a:r>
            <a:r>
              <a:rPr lang="es-419" baseline="0" dirty="0" smtClean="0"/>
              <a:t> Sarai Espinoza to share screen s</a:t>
            </a:r>
            <a:r>
              <a:rPr lang="es-419" dirty="0" smtClean="0"/>
              <a:t>o she can share the Tablet to present the story from the App “Bible for Kids.” I will narrate.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5/8/2021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01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 smtClean="0"/>
              <a:t>Animated Bible Stories, Interactive Animations, Fun Bible Activities, Challenges, Quizzes &amp; Rewards. 25 +Languages.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5/8/2021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19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smtClean="0"/>
              <a:t>You could also searh on you</a:t>
            </a:r>
            <a:r>
              <a:rPr lang="es-419" baseline="0" smtClean="0"/>
              <a:t> tube for “Origami Corner Book Marks” 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5/8/2021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39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 smtClean="0"/>
              <a:t>Faith Finders, Bible Studies, Day by Day with Jesus Bible</a:t>
            </a:r>
            <a:r>
              <a:rPr lang="es-419" baseline="0" dirty="0" smtClean="0"/>
              <a:t> </a:t>
            </a:r>
            <a:r>
              <a:rPr lang="es-419" dirty="0" smtClean="0"/>
              <a:t>Reading Guide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5/8/2021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93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s-419" dirty="0" smtClean="0"/>
              <a:t>Faith Finders, Bible Studies, Day by Day with Jesus Bible</a:t>
            </a:r>
            <a:r>
              <a:rPr lang="es-419" baseline="0" dirty="0" smtClean="0"/>
              <a:t> </a:t>
            </a:r>
            <a:r>
              <a:rPr lang="es-419" dirty="0" smtClean="0"/>
              <a:t>Reading Guide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5/8/2021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20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5/8/2021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09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5/8/2021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Bread of Life with Daily Espinoza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5/8/2021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Bread of Life with Daily Espinoza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5/8/2021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Bread of Life with Daily Espinoza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5/8/2021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Bread of Life with Daily Espinoza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5/8/2021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Bread of Life with Daily Espinoza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5/8/2021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Bread of Life with Daily Espinoza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5/8/2021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Bread of Life with Daily Espinoza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5/8/2021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Bread of Life with Daily Espinoza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5/8/2021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Bread of Life with Daily Espinoza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5/8/2021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Bread of Life with Daily Espinoza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5/8/2021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Bread of Life with Daily Espinoza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5/8/2021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Bread of Life with Daily Espinoza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4.wdp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microsoft.com/office/2007/relationships/hdphoto" Target="../media/hdphoto8.wdp"/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17.wdp"/><Relationship Id="rId5" Type="http://schemas.openxmlformats.org/officeDocument/2006/relationships/image" Target="../media/image4.png"/><Relationship Id="rId15" Type="http://schemas.microsoft.com/office/2007/relationships/hdphoto" Target="../media/hdphoto18.wdp"/><Relationship Id="rId10" Type="http://schemas.openxmlformats.org/officeDocument/2006/relationships/image" Target="../media/image55.png"/><Relationship Id="rId4" Type="http://schemas.microsoft.com/office/2007/relationships/hdphoto" Target="../media/hdphoto15.wdp"/><Relationship Id="rId9" Type="http://schemas.openxmlformats.org/officeDocument/2006/relationships/image" Target="../media/image19.png"/><Relationship Id="rId1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ithfinders.com/day-by-day-with-jesus-bible-reading-guide.pdf" TargetMode="External"/><Relationship Id="rId5" Type="http://schemas.openxmlformats.org/officeDocument/2006/relationships/image" Target="../media/image57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ithfinders.com/day-by-day-with-jesus-bible-reading-guide.pdf" TargetMode="External"/><Relationship Id="rId5" Type="http://schemas.openxmlformats.org/officeDocument/2006/relationships/image" Target="../media/image58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arahtitus.com/super-cute-helpful-printable-bible-reading-plans/" TargetMode="Externa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onfessionsofahomeschooler.com/" TargetMode="External"/><Relationship Id="rId3" Type="http://schemas.microsoft.com/office/2007/relationships/hdphoto" Target="../media/hdphoto1.wdp"/><Relationship Id="rId7" Type="http://schemas.openxmlformats.org/officeDocument/2006/relationships/hyperlink" Target="http://www.wildlyanchored.com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arahtitus.com/super-cute-helpful-printable-bible-reading-plans/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racelink.net/primary" TargetMode="Externa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9.wdp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3" Type="http://schemas.microsoft.com/office/2007/relationships/hdphoto" Target="../media/hdphoto5.wdp"/><Relationship Id="rId7" Type="http://schemas.microsoft.com/office/2007/relationships/hdphoto" Target="../media/hdphoto6.wdp"/><Relationship Id="rId12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4.png"/><Relationship Id="rId5" Type="http://schemas.openxmlformats.org/officeDocument/2006/relationships/image" Target="../media/image16.jpe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microsoft.com/office/2007/relationships/hdphoto" Target="../media/hdphoto7.wdp"/><Relationship Id="rId1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9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07/relationships/hdphoto" Target="../media/hdphoto1.wdp"/><Relationship Id="rId7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1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0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BREAD OF LIFE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093450">
            <a:off x="1293494" y="2470925"/>
            <a:ext cx="6511131" cy="329259"/>
          </a:xfrm>
        </p:spPr>
        <p:txBody>
          <a:bodyPr/>
          <a:lstStyle/>
          <a:p>
            <a:r>
              <a:rPr lang="es-419" dirty="0" smtClean="0"/>
              <a:t>Adventurer Award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2446264" cy="223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8" b="98044" l="992" r="98197">
                        <a14:backgroundMark x1="1803" y1="24971" x2="4238" y2="34292"/>
                        <a14:backgroundMark x1="14878" y1="53280" x2="14878" y2="53280"/>
                        <a14:backgroundMark x1="33904" y1="83429" x2="33904" y2="83429"/>
                        <a14:backgroundMark x1="43372" y1="93786" x2="43372" y2="93786"/>
                        <a14:backgroundMark x1="45176" y1="94937" x2="45176" y2="94937"/>
                        <a14:backgroundMark x1="47881" y1="95397" x2="47881" y2="95397"/>
                        <a14:backgroundMark x1="51488" y1="95397" x2="51488" y2="95397"/>
                        <a14:backgroundMark x1="54824" y1="94246" x2="54824" y2="94246"/>
                        <a14:backgroundMark x1="58792" y1="92635" x2="58792" y2="9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962400"/>
            <a:ext cx="2971800" cy="232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978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sz="1800" dirty="0" smtClean="0"/>
              <a:t>#3 </a:t>
            </a:r>
            <a:r>
              <a:rPr lang="en-US" sz="1800" dirty="0"/>
              <a:t>Find and </a:t>
            </a:r>
            <a:r>
              <a:rPr lang="en-US" sz="1800" dirty="0" smtClean="0"/>
              <a:t>read</a:t>
            </a:r>
            <a:r>
              <a:rPr lang="es-419" sz="1800" dirty="0" smtClean="0"/>
              <a:t>:</a:t>
            </a:r>
            <a:r>
              <a:rPr lang="en-US" sz="1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2 Timothy 2:15,</a:t>
            </a:r>
            <a:r>
              <a:rPr lang="en-US" sz="1800" dirty="0"/>
              <a:t> Psalm 119:11</a:t>
            </a: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and Psalm 119:105 NIV. Why do we study the Bible? </a:t>
            </a:r>
            <a:b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endParaRPr lang="en-US" sz="18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48" b="98044" l="992" r="98197">
                        <a14:backgroundMark x1="1803" y1="24971" x2="4238" y2="34292"/>
                        <a14:backgroundMark x1="14878" y1="53280" x2="14878" y2="53280"/>
                        <a14:backgroundMark x1="33904" y1="83429" x2="33904" y2="83429"/>
                        <a14:backgroundMark x1="43372" y1="93786" x2="43372" y2="93786"/>
                        <a14:backgroundMark x1="45176" y1="94937" x2="45176" y2="94937"/>
                        <a14:backgroundMark x1="47881" y1="95397" x2="47881" y2="95397"/>
                        <a14:backgroundMark x1="51488" y1="95397" x2="51488" y2="95397"/>
                        <a14:backgroundMark x1="54824" y1="94246" x2="54824" y2="94246"/>
                        <a14:backgroundMark x1="58792" y1="92635" x2="58792" y2="9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29331"/>
            <a:ext cx="2971800" cy="232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learn french fast - Clip Art Libr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57600"/>
            <a:ext cx="3276600" cy="304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819400" y="1143000"/>
            <a:ext cx="5029200" cy="2895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Psalm </a:t>
            </a:r>
            <a:r>
              <a:rPr lang="en-US" b="1" dirty="0" smtClean="0"/>
              <a:t>119:11</a:t>
            </a:r>
            <a:endParaRPr lang="es-419" b="1" dirty="0" smtClean="0"/>
          </a:p>
          <a:p>
            <a:pPr algn="ctr"/>
            <a:endParaRPr lang="es-419" b="1" dirty="0" smtClean="0"/>
          </a:p>
          <a:p>
            <a:pPr algn="ctr"/>
            <a:r>
              <a:rPr lang="es-419" dirty="0" smtClean="0"/>
              <a:t>“</a:t>
            </a:r>
            <a:r>
              <a:rPr lang="en-US" dirty="0" smtClean="0"/>
              <a:t>I </a:t>
            </a:r>
            <a:r>
              <a:rPr lang="en-US" dirty="0"/>
              <a:t>have hidden your </a:t>
            </a:r>
            <a:r>
              <a:rPr lang="en-US" dirty="0" smtClean="0"/>
              <a:t>word</a:t>
            </a:r>
            <a:endParaRPr lang="es-419" dirty="0" smtClean="0"/>
          </a:p>
          <a:p>
            <a:pPr algn="ctr"/>
            <a:r>
              <a:rPr lang="en-US" dirty="0" smtClean="0"/>
              <a:t> </a:t>
            </a:r>
            <a:r>
              <a:rPr lang="en-US" dirty="0"/>
              <a:t>in my heart</a:t>
            </a:r>
            <a:br>
              <a:rPr lang="en-US" dirty="0"/>
            </a:br>
            <a:r>
              <a:rPr lang="en-US" dirty="0"/>
              <a:t>    that I might not sin against you</a:t>
            </a:r>
            <a:r>
              <a:rPr lang="en-US" dirty="0" smtClean="0"/>
              <a:t>.</a:t>
            </a:r>
            <a:r>
              <a:rPr lang="es-419" dirty="0" smtClean="0"/>
              <a:t>”</a:t>
            </a:r>
          </a:p>
        </p:txBody>
      </p:sp>
      <p:pic>
        <p:nvPicPr>
          <p:cNvPr id="10242" name="Picture 2" descr="C:\Users\Epinoza Home\Documents\Dubai Daily\Adventurers &amp; Pathfinders Club SDA\Adventurers pictures\Aventureiros 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34200" y="990600"/>
            <a:ext cx="1547336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47" b="97980" l="938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828800"/>
            <a:ext cx="914400" cy="848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970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sz="1800" dirty="0" smtClean="0"/>
              <a:t>#3 </a:t>
            </a:r>
            <a:r>
              <a:rPr lang="en-US" sz="1800" dirty="0"/>
              <a:t>Find and read</a:t>
            </a: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2 Timothy 2:15,</a:t>
            </a:r>
            <a:r>
              <a:rPr lang="en-US" sz="1800" dirty="0"/>
              <a:t> </a:t>
            </a:r>
            <a:r>
              <a:rPr lang="en-US" sz="1800" dirty="0">
                <a:solidFill>
                  <a:schemeClr val="bg2"/>
                </a:solidFill>
              </a:rPr>
              <a:t>Psalm 119:11</a:t>
            </a: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1800" dirty="0"/>
              <a:t>and Psalm 119:105 NIV.</a:t>
            </a: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Why do we study the Bible? </a:t>
            </a:r>
            <a:b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endParaRPr lang="en-US" sz="18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48" b="98044" l="992" r="98197">
                        <a14:backgroundMark x1="1803" y1="24971" x2="4238" y2="34292"/>
                        <a14:backgroundMark x1="14878" y1="53280" x2="14878" y2="53280"/>
                        <a14:backgroundMark x1="33904" y1="83429" x2="33904" y2="83429"/>
                        <a14:backgroundMark x1="43372" y1="93786" x2="43372" y2="93786"/>
                        <a14:backgroundMark x1="45176" y1="94937" x2="45176" y2="94937"/>
                        <a14:backgroundMark x1="47881" y1="95397" x2="47881" y2="95397"/>
                        <a14:backgroundMark x1="51488" y1="95397" x2="51488" y2="95397"/>
                        <a14:backgroundMark x1="54824" y1="94246" x2="54824" y2="94246"/>
                        <a14:backgroundMark x1="58792" y1="92635" x2="58792" y2="9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29331"/>
            <a:ext cx="2971800" cy="232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learn french fast - Clip Art Libr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57600"/>
            <a:ext cx="3276600" cy="304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819400" y="1143000"/>
            <a:ext cx="5029200" cy="2895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Psalm 119:105</a:t>
            </a:r>
            <a:endParaRPr lang="es-419" b="1" dirty="0" smtClean="0"/>
          </a:p>
          <a:p>
            <a:pPr algn="ctr"/>
            <a:endParaRPr lang="es-419" b="1" dirty="0" smtClean="0"/>
          </a:p>
          <a:p>
            <a:pPr algn="ctr"/>
            <a:r>
              <a:rPr lang="es-419" dirty="0" smtClean="0"/>
              <a:t>“</a:t>
            </a:r>
            <a:r>
              <a:rPr lang="en-US" dirty="0"/>
              <a:t>Your word is a lamp for my feet,</a:t>
            </a:r>
            <a:br>
              <a:rPr lang="en-US" dirty="0"/>
            </a:br>
            <a:r>
              <a:rPr lang="en-US" dirty="0"/>
              <a:t>    a light on my path.</a:t>
            </a:r>
            <a:r>
              <a:rPr lang="es-419" dirty="0" smtClean="0"/>
              <a:t>”</a:t>
            </a:r>
          </a:p>
        </p:txBody>
      </p:sp>
      <p:pic>
        <p:nvPicPr>
          <p:cNvPr id="10242" name="Picture 2" descr="C:\Users\Epinoza Home\Documents\Dubai Daily\Adventurers &amp; Pathfinders Club SDA\Adventurers pictures\Aventureiros 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34200" y="990600"/>
            <a:ext cx="1547336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Free Light Bulb Clip Art Pictures - Clipartix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09" b="96522" l="2740" r="954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138"/>
          <a:stretch/>
        </p:blipFill>
        <p:spPr bwMode="auto">
          <a:xfrm rot="1647419">
            <a:off x="2840182" y="1210090"/>
            <a:ext cx="1385888" cy="138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53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sz="1800" dirty="0" smtClean="0"/>
              <a:t>#3 </a:t>
            </a: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Find and read 2 Timothy 2:15, Psalm 119:11, and Psalm 119:105 NIV. </a:t>
            </a:r>
            <a:r>
              <a:rPr lang="en-US" sz="1800" dirty="0"/>
              <a:t>Why do we study the Bible? </a:t>
            </a: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/>
            </a:r>
            <a:b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endParaRPr lang="en-US" sz="18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Considering those Bible texts, why do we study the Bible? </a:t>
            </a:r>
            <a:endParaRPr lang="es-419" dirty="0" smtClean="0"/>
          </a:p>
          <a:p>
            <a:pPr>
              <a:buFont typeface="Wingdings" pitchFamily="2" charset="2"/>
              <a:buChar char="ü"/>
            </a:pPr>
            <a:r>
              <a:rPr lang="es-419" b="0" dirty="0" smtClean="0"/>
              <a:t>To know the Truth.</a:t>
            </a:r>
          </a:p>
          <a:p>
            <a:pPr>
              <a:buFont typeface="Wingdings" pitchFamily="2" charset="2"/>
              <a:buChar char="ü"/>
            </a:pPr>
            <a:r>
              <a:rPr lang="es-419" b="0" dirty="0" smtClean="0"/>
              <a:t>To not sin against God.</a:t>
            </a:r>
          </a:p>
          <a:p>
            <a:pPr>
              <a:buFont typeface="Wingdings" pitchFamily="2" charset="2"/>
              <a:buChar char="ü"/>
            </a:pPr>
            <a:r>
              <a:rPr lang="es-419" b="0" dirty="0" smtClean="0"/>
              <a:t>To lead us through this</a:t>
            </a:r>
          </a:p>
          <a:p>
            <a:pPr marL="0" indent="0"/>
            <a:r>
              <a:rPr lang="es-419" b="0" dirty="0"/>
              <a:t> </a:t>
            </a:r>
            <a:r>
              <a:rPr lang="es-419" b="0" dirty="0" smtClean="0"/>
              <a:t>      dark World.</a:t>
            </a:r>
            <a:endParaRPr lang="en-US" b="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48" b="98044" l="992" r="98197">
                        <a14:backgroundMark x1="1803" y1="24971" x2="4238" y2="34292"/>
                        <a14:backgroundMark x1="14878" y1="53280" x2="14878" y2="53280"/>
                        <a14:backgroundMark x1="33904" y1="83429" x2="33904" y2="83429"/>
                        <a14:backgroundMark x1="43372" y1="93786" x2="43372" y2="93786"/>
                        <a14:backgroundMark x1="45176" y1="94937" x2="45176" y2="94937"/>
                        <a14:backgroundMark x1="47881" y1="95397" x2="47881" y2="95397"/>
                        <a14:backgroundMark x1="51488" y1="95397" x2="51488" y2="95397"/>
                        <a14:backgroundMark x1="54824" y1="94246" x2="54824" y2="94246"/>
                        <a14:backgroundMark x1="58792" y1="92635" x2="58792" y2="9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29331"/>
            <a:ext cx="2971800" cy="232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C:\Users\Epinoza Home\Documents\Dubai Daily\Adventurers &amp; Pathfinders Club SDA\Adventurers´Awards\Mis awards\Bread of Life\Family reading Bible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971800"/>
            <a:ext cx="2944467" cy="225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657600" y="1447800"/>
            <a:ext cx="1676400" cy="2133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2 Timothy </a:t>
            </a:r>
            <a:r>
              <a:rPr lang="en-US" sz="1100" b="1" dirty="0" smtClean="0"/>
              <a:t>2:15</a:t>
            </a:r>
            <a:endParaRPr lang="es-419" sz="1100" b="1" dirty="0" smtClean="0"/>
          </a:p>
          <a:p>
            <a:pPr algn="ctr"/>
            <a:r>
              <a:rPr lang="es-419" sz="1100" dirty="0" smtClean="0"/>
              <a:t>“</a:t>
            </a:r>
            <a:r>
              <a:rPr lang="en-US" sz="1100" dirty="0" smtClean="0"/>
              <a:t>Do </a:t>
            </a:r>
            <a:r>
              <a:rPr lang="en-US" sz="1100" dirty="0"/>
              <a:t>your best to present yourself to God as one approved, a worker who does not need to be ashamed and who correctly handles the word of </a:t>
            </a:r>
            <a:r>
              <a:rPr lang="en-US" sz="1100" dirty="0" smtClean="0"/>
              <a:t>truth</a:t>
            </a:r>
            <a:r>
              <a:rPr lang="es-419" sz="1100" dirty="0" smtClean="0"/>
              <a:t>”</a:t>
            </a:r>
            <a:r>
              <a:rPr lang="en-US" sz="1100" dirty="0" smtClean="0"/>
              <a:t>.</a:t>
            </a:r>
            <a:endParaRPr lang="en-US" sz="1100" dirty="0"/>
          </a:p>
        </p:txBody>
      </p:sp>
      <p:sp>
        <p:nvSpPr>
          <p:cNvPr id="12" name="Rounded Rectangle 11"/>
          <p:cNvSpPr/>
          <p:nvPr/>
        </p:nvSpPr>
        <p:spPr>
          <a:xfrm>
            <a:off x="5486400" y="1447800"/>
            <a:ext cx="1524000" cy="2133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Psalm </a:t>
            </a:r>
            <a:r>
              <a:rPr lang="en-US" sz="1200" b="1" dirty="0" smtClean="0"/>
              <a:t>119:11</a:t>
            </a:r>
            <a:endParaRPr lang="es-419" sz="1200" b="1" dirty="0" smtClean="0"/>
          </a:p>
          <a:p>
            <a:pPr algn="ctr"/>
            <a:endParaRPr lang="es-419" sz="1200" b="1" dirty="0" smtClean="0"/>
          </a:p>
          <a:p>
            <a:pPr algn="ctr"/>
            <a:r>
              <a:rPr lang="es-419" sz="1200" dirty="0" smtClean="0"/>
              <a:t>“</a:t>
            </a:r>
            <a:r>
              <a:rPr lang="en-US" sz="1200" dirty="0" smtClean="0"/>
              <a:t>I </a:t>
            </a:r>
            <a:r>
              <a:rPr lang="en-US" sz="1200" dirty="0"/>
              <a:t>have hidden your </a:t>
            </a:r>
            <a:r>
              <a:rPr lang="en-US" sz="1200" dirty="0" smtClean="0"/>
              <a:t>word</a:t>
            </a:r>
            <a:endParaRPr lang="es-419" sz="1200" dirty="0" smtClean="0"/>
          </a:p>
          <a:p>
            <a:pPr algn="ctr"/>
            <a:r>
              <a:rPr lang="en-US" sz="1200" dirty="0" smtClean="0"/>
              <a:t> </a:t>
            </a:r>
            <a:r>
              <a:rPr lang="en-US" sz="1200" dirty="0"/>
              <a:t>in my heart</a:t>
            </a:r>
            <a:br>
              <a:rPr lang="en-US" sz="1200" dirty="0"/>
            </a:br>
            <a:r>
              <a:rPr lang="en-US" sz="1200" dirty="0"/>
              <a:t>    that I might not sin against you</a:t>
            </a:r>
            <a:r>
              <a:rPr lang="en-US" sz="1200" dirty="0" smtClean="0"/>
              <a:t>.</a:t>
            </a:r>
            <a:r>
              <a:rPr lang="es-419" sz="1200" dirty="0" smtClean="0"/>
              <a:t>”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162800" y="1413164"/>
            <a:ext cx="1524000" cy="21682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Psalm 119:105</a:t>
            </a:r>
            <a:endParaRPr lang="es-419" sz="1200" b="1" dirty="0" smtClean="0"/>
          </a:p>
          <a:p>
            <a:pPr algn="ctr"/>
            <a:endParaRPr lang="es-419" sz="1200" b="1" dirty="0" smtClean="0"/>
          </a:p>
          <a:p>
            <a:pPr algn="ctr"/>
            <a:r>
              <a:rPr lang="es-419" sz="1200" dirty="0" smtClean="0"/>
              <a:t>“</a:t>
            </a:r>
            <a:r>
              <a:rPr lang="en-US" sz="1200" dirty="0"/>
              <a:t>Your word is a lamp for my feet,</a:t>
            </a:r>
            <a:br>
              <a:rPr lang="en-US" sz="1200" dirty="0"/>
            </a:br>
            <a:r>
              <a:rPr lang="en-US" sz="1200" dirty="0"/>
              <a:t>    a light on my path.</a:t>
            </a:r>
            <a:r>
              <a:rPr lang="es-419" sz="1200" dirty="0" smtClean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3755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s-419" sz="1800" dirty="0" smtClean="0"/>
              <a:t>#4 </a:t>
            </a:r>
            <a:r>
              <a:rPr lang="en-US" sz="1800" dirty="0"/>
              <a:t>Talk about how to prepare yourself for reading God’s Word. Write down four Bible study habits.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s-419" b="0" dirty="0" smtClean="0"/>
              <a:t>Pray before reading the Bible.</a:t>
            </a:r>
          </a:p>
          <a:p>
            <a:pPr>
              <a:buFont typeface="Wingdings" pitchFamily="2" charset="2"/>
              <a:buChar char="ü"/>
            </a:pPr>
            <a:r>
              <a:rPr lang="es-419" b="0" dirty="0" smtClean="0"/>
              <a:t>Meditate, think what the text is teaching you.</a:t>
            </a:r>
          </a:p>
          <a:p>
            <a:pPr>
              <a:buFont typeface="Wingdings" pitchFamily="2" charset="2"/>
              <a:buChar char="ü"/>
            </a:pPr>
            <a:r>
              <a:rPr lang="es-419" b="0" dirty="0" smtClean="0"/>
              <a:t>Set aside time every day to read your Bible.</a:t>
            </a:r>
          </a:p>
          <a:p>
            <a:pPr>
              <a:buFont typeface="Wingdings" pitchFamily="2" charset="2"/>
              <a:buChar char="ü"/>
            </a:pPr>
            <a:r>
              <a:rPr lang="es-419" b="0" dirty="0" smtClean="0"/>
              <a:t>Finish always with a prayer to ask God help you </a:t>
            </a:r>
          </a:p>
          <a:p>
            <a:pPr marL="0" indent="0"/>
            <a:r>
              <a:rPr lang="es-419" b="0" dirty="0" smtClean="0"/>
              <a:t>       remember what you just read.</a:t>
            </a:r>
            <a:endParaRPr lang="en-US" b="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48" b="98044" l="992" r="98197">
                        <a14:backgroundMark x1="1803" y1="24971" x2="4238" y2="34292"/>
                        <a14:backgroundMark x1="14878" y1="53280" x2="14878" y2="53280"/>
                        <a14:backgroundMark x1="33904" y1="83429" x2="33904" y2="83429"/>
                        <a14:backgroundMark x1="43372" y1="93786" x2="43372" y2="93786"/>
                        <a14:backgroundMark x1="45176" y1="94937" x2="45176" y2="94937"/>
                        <a14:backgroundMark x1="47881" y1="95397" x2="47881" y2="95397"/>
                        <a14:backgroundMark x1="51488" y1="95397" x2="51488" y2="95397"/>
                        <a14:backgroundMark x1="54824" y1="94246" x2="54824" y2="94246"/>
                        <a14:backgroundMark x1="58792" y1="92635" x2="58792" y2="9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29331"/>
            <a:ext cx="2971800" cy="232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C:\Users\Epinoza Home\Documents\Dubai Daily\Adventurers &amp; Pathfinders Club SDA\Adventurers pictures\Aventureiros 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35927"/>
            <a:ext cx="197167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Epinoza Home\Documents\Dubai Daily\Adventurers &amp; Pathfinders Club SDA\Adventurers´Awards\Mis awards\Bread of Life\Child thinkin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143000"/>
            <a:ext cx="2714625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09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s-419" sz="1800" dirty="0" smtClean="0"/>
              <a:t>#5  </a:t>
            </a:r>
            <a:r>
              <a:rPr lang="en-US" sz="1800" dirty="0"/>
              <a:t>Read one of the following Bible stories: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/>
              <a:t>Hannah prays for a </a:t>
            </a:r>
            <a:r>
              <a:rPr lang="en-US" dirty="0" smtClean="0"/>
              <a:t>son</a:t>
            </a:r>
            <a:r>
              <a:rPr lang="es-419" dirty="0" smtClean="0"/>
              <a:t> </a:t>
            </a:r>
            <a:r>
              <a:rPr lang="en-US" dirty="0"/>
              <a:t> </a:t>
            </a:r>
            <a:r>
              <a:rPr lang="en-US" b="0" dirty="0"/>
              <a:t>(1 Samuel 1:1-28</a:t>
            </a:r>
            <a:r>
              <a:rPr lang="en-US" b="0" dirty="0" smtClean="0"/>
              <a:t>)</a:t>
            </a:r>
            <a:endParaRPr lang="es-419" b="0" dirty="0" smtClean="0"/>
          </a:p>
          <a:p>
            <a:pPr marL="0" indent="0"/>
            <a:endParaRPr lang="es-419" b="0" dirty="0" smtClean="0"/>
          </a:p>
          <a:p>
            <a:pPr>
              <a:buFont typeface="Wingdings" pitchFamily="2" charset="2"/>
              <a:buChar char="q"/>
            </a:pPr>
            <a:r>
              <a:rPr lang="en-US" dirty="0"/>
              <a:t>Noah’s Ark </a:t>
            </a:r>
            <a:r>
              <a:rPr lang="en-US" b="0" dirty="0"/>
              <a:t>(Genesis 6:5-Genesis </a:t>
            </a:r>
            <a:r>
              <a:rPr lang="en-US" b="0" dirty="0" smtClean="0"/>
              <a:t>8</a:t>
            </a:r>
            <a:r>
              <a:rPr lang="es-419" b="0" dirty="0" smtClean="0"/>
              <a:t>)</a:t>
            </a:r>
          </a:p>
          <a:p>
            <a:pPr marL="0" indent="0"/>
            <a:endParaRPr lang="es-419" b="0" dirty="0" smtClean="0"/>
          </a:p>
          <a:p>
            <a:pPr>
              <a:buFont typeface="Wingdings" pitchFamily="2" charset="2"/>
              <a:buChar char="q"/>
            </a:pPr>
            <a:r>
              <a:rPr lang="en-US" dirty="0"/>
              <a:t>Baby Moses </a:t>
            </a:r>
            <a:r>
              <a:rPr lang="en-US" b="0" dirty="0"/>
              <a:t>(Exodus1-2:10) </a:t>
            </a:r>
            <a:endParaRPr lang="es-419" b="0" dirty="0" smtClean="0"/>
          </a:p>
          <a:p>
            <a:pPr marL="0" indent="0"/>
            <a:endParaRPr lang="es-419" b="0" dirty="0" smtClean="0"/>
          </a:p>
          <a:p>
            <a:pPr>
              <a:buFont typeface="Wingdings" pitchFamily="2" charset="2"/>
              <a:buChar char="q"/>
            </a:pPr>
            <a:r>
              <a:rPr lang="en-US" dirty="0" err="1"/>
              <a:t>Namaan</a:t>
            </a:r>
            <a:r>
              <a:rPr lang="en-US" dirty="0"/>
              <a:t> the </a:t>
            </a:r>
            <a:r>
              <a:rPr lang="en-US" dirty="0" smtClean="0"/>
              <a:t>Leper</a:t>
            </a:r>
            <a:r>
              <a:rPr lang="es-419" dirty="0" smtClean="0"/>
              <a:t> </a:t>
            </a:r>
            <a:r>
              <a:rPr lang="en-US" b="0" dirty="0"/>
              <a:t>(2 Kings 5:1-16)</a:t>
            </a:r>
          </a:p>
        </p:txBody>
      </p:sp>
      <p:pic>
        <p:nvPicPr>
          <p:cNvPr id="14338" name="Picture 2" descr="C:\Users\Epinoza Home\Documents\Dubai Daily\Adventurers &amp; Pathfinders Club SDA\Adventurers´Awards\Mis awards\Bread of Life\hannah_prayed_for_a_child_OT09L1_sermon_picture-pdf-imag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9688" r="13635" b="7117"/>
          <a:stretch/>
        </p:blipFill>
        <p:spPr bwMode="auto">
          <a:xfrm>
            <a:off x="6934200" y="990600"/>
            <a:ext cx="2092036" cy="309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547 Noahs Ark Animals Illustrations &amp; Clip Art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267200"/>
            <a:ext cx="3467215" cy="245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C:\Users\Epinoza Home\Documents\Dubai Daily\Adventurers &amp; Pathfinders Club SDA\Adventurers´Awards\Mis awards\Bread of Life\Baby mos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224920"/>
            <a:ext cx="3094918" cy="255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" t="4800" r="10996" b="5455"/>
          <a:stretch/>
        </p:blipFill>
        <p:spPr bwMode="auto">
          <a:xfrm>
            <a:off x="6934200" y="4232676"/>
            <a:ext cx="2092036" cy="262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76199" y="4267200"/>
            <a:ext cx="3467215" cy="246363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832" y="1781591"/>
            <a:ext cx="304800" cy="282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96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r>
              <a:rPr lang="es-419" dirty="0" smtClean="0"/>
              <a:t>esource: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419" dirty="0" smtClean="0"/>
              <a:t>“Bible for Kids” App: </a:t>
            </a:r>
            <a:r>
              <a:rPr lang="es-419" b="0" dirty="0" smtClean="0"/>
              <a:t>Download this Bible on your Tablet or Phone.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8" t="18138" r="83397" b="63724"/>
          <a:stretch/>
        </p:blipFill>
        <p:spPr bwMode="auto">
          <a:xfrm>
            <a:off x="5156200" y="1704045"/>
            <a:ext cx="1358901" cy="159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466" y="914400"/>
            <a:ext cx="1901334" cy="380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t="3091" r="2445" b="3366"/>
          <a:stretch/>
        </p:blipFill>
        <p:spPr bwMode="auto">
          <a:xfrm>
            <a:off x="6629400" y="5410200"/>
            <a:ext cx="2429588" cy="1375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850" y="4451208"/>
            <a:ext cx="2362200" cy="1339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600406"/>
            <a:ext cx="2260600" cy="1276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" t="2141" r="1569" b="4410"/>
          <a:stretch/>
        </p:blipFill>
        <p:spPr bwMode="auto">
          <a:xfrm>
            <a:off x="1600200" y="2814853"/>
            <a:ext cx="2286000" cy="1308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3" y="1608305"/>
            <a:ext cx="2399537" cy="1363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798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sz="1800" dirty="0" smtClean="0"/>
              <a:t>#6 </a:t>
            </a:r>
            <a:r>
              <a:rPr lang="en-US" sz="1800" dirty="0"/>
              <a:t>Make a bookmark to use while you study your Bible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>
            <a:clrChange>
              <a:clrFrom>
                <a:srgbClr val="FEF8FC"/>
              </a:clrFrom>
              <a:clrTo>
                <a:srgbClr val="FEF8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84" t="31550" r="48639" b="46838"/>
          <a:stretch/>
        </p:blipFill>
        <p:spPr bwMode="auto">
          <a:xfrm>
            <a:off x="34636" y="1295400"/>
            <a:ext cx="5108589" cy="35798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81600" y="1373959"/>
            <a:ext cx="3428999" cy="281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8" b="98044" l="992" r="98197">
                        <a14:backgroundMark x1="1803" y1="24971" x2="4238" y2="34292"/>
                        <a14:backgroundMark x1="14878" y1="53280" x2="14878" y2="53280"/>
                        <a14:backgroundMark x1="33904" y1="83429" x2="33904" y2="83429"/>
                        <a14:backgroundMark x1="43372" y1="93786" x2="43372" y2="93786"/>
                        <a14:backgroundMark x1="45176" y1="94937" x2="45176" y2="94937"/>
                        <a14:backgroundMark x1="47881" y1="95397" x2="47881" y2="95397"/>
                        <a14:backgroundMark x1="51488" y1="95397" x2="51488" y2="95397"/>
                        <a14:backgroundMark x1="54824" y1="94246" x2="54824" y2="94246"/>
                        <a14:backgroundMark x1="58792" y1="92635" x2="58792" y2="9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29331"/>
            <a:ext cx="2971800" cy="232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44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sz="1800" dirty="0" smtClean="0"/>
              <a:t>#6 </a:t>
            </a:r>
            <a:r>
              <a:rPr lang="en-US" sz="1800" dirty="0"/>
              <a:t>Make a bookmark to use while you study your Bible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48" b="98044" l="992" r="98197">
                        <a14:backgroundMark x1="1803" y1="24971" x2="4238" y2="34292"/>
                        <a14:backgroundMark x1="14878" y1="53280" x2="14878" y2="53280"/>
                        <a14:backgroundMark x1="33904" y1="83429" x2="33904" y2="83429"/>
                        <a14:backgroundMark x1="43372" y1="93786" x2="43372" y2="93786"/>
                        <a14:backgroundMark x1="45176" y1="94937" x2="45176" y2="94937"/>
                        <a14:backgroundMark x1="47881" y1="95397" x2="47881" y2="95397"/>
                        <a14:backgroundMark x1="51488" y1="95397" x2="51488" y2="95397"/>
                        <a14:backgroundMark x1="54824" y1="94246" x2="54824" y2="94246"/>
                        <a14:backgroundMark x1="58792" y1="92635" x2="58792" y2="9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29331"/>
            <a:ext cx="2971800" cy="232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066800"/>
            <a:ext cx="3505200" cy="3886200"/>
          </a:xfrm>
        </p:spPr>
        <p:txBody>
          <a:bodyPr/>
          <a:lstStyle/>
          <a:p>
            <a:r>
              <a:rPr lang="en-US" dirty="0"/>
              <a:t>Instructions:</a:t>
            </a:r>
          </a:p>
          <a:p>
            <a:pPr lvl="0">
              <a:buFont typeface="Arial" pitchFamily="34" charset="0"/>
              <a:buChar char="•"/>
            </a:pPr>
            <a:r>
              <a:rPr lang="en-US" b="0" dirty="0"/>
              <a:t>Cut a square in a piece of color paper. </a:t>
            </a:r>
            <a:endParaRPr lang="es-419" b="0" dirty="0" smtClean="0"/>
          </a:p>
          <a:p>
            <a:pPr lvl="0">
              <a:buFont typeface="Arial" pitchFamily="34" charset="0"/>
              <a:buChar char="•"/>
            </a:pPr>
            <a:r>
              <a:rPr lang="en-US" b="0" dirty="0" smtClean="0"/>
              <a:t>Fold </a:t>
            </a:r>
            <a:r>
              <a:rPr lang="en-US" b="0" dirty="0"/>
              <a:t>the square </a:t>
            </a:r>
            <a:r>
              <a:rPr lang="es-419" b="0" dirty="0" smtClean="0"/>
              <a:t>into 4 triangles.</a:t>
            </a:r>
            <a:r>
              <a:rPr lang="en-US" b="0" dirty="0" smtClean="0"/>
              <a:t> </a:t>
            </a:r>
            <a:r>
              <a:rPr lang="en-US" b="0" dirty="0"/>
              <a:t>Cut </a:t>
            </a:r>
            <a:r>
              <a:rPr lang="en-US" b="0" dirty="0" smtClean="0"/>
              <a:t>one</a:t>
            </a:r>
            <a:r>
              <a:rPr lang="es-419" b="0" dirty="0" smtClean="0"/>
              <a:t>  </a:t>
            </a:r>
            <a:r>
              <a:rPr lang="en-US" b="0" dirty="0" smtClean="0"/>
              <a:t>of </a:t>
            </a:r>
            <a:r>
              <a:rPr lang="en-US" b="0" dirty="0"/>
              <a:t>the triangles. </a:t>
            </a:r>
            <a:endParaRPr lang="es-419" b="0" dirty="0" smtClean="0"/>
          </a:p>
          <a:p>
            <a:pPr lvl="0">
              <a:buFont typeface="Arial" pitchFamily="34" charset="0"/>
              <a:buChar char="•"/>
            </a:pPr>
            <a:r>
              <a:rPr lang="en-US" b="0" dirty="0" smtClean="0"/>
              <a:t>Paste </a:t>
            </a:r>
            <a:r>
              <a:rPr lang="en-US" b="0" dirty="0"/>
              <a:t>the 2 sides of the </a:t>
            </a:r>
            <a:r>
              <a:rPr lang="es-419" b="0" dirty="0" smtClean="0"/>
              <a:t>2 last </a:t>
            </a:r>
            <a:r>
              <a:rPr lang="en-US" b="0" dirty="0" smtClean="0"/>
              <a:t>triangle</a:t>
            </a:r>
            <a:r>
              <a:rPr lang="es-419" b="0" dirty="0" smtClean="0"/>
              <a:t>s</a:t>
            </a:r>
            <a:r>
              <a:rPr lang="en-US" b="0" dirty="0" smtClean="0"/>
              <a:t> </a:t>
            </a:r>
            <a:r>
              <a:rPr lang="en-US" b="0" dirty="0"/>
              <a:t>together. The shape will be like a </a:t>
            </a:r>
            <a:r>
              <a:rPr lang="es-419" b="0" dirty="0" smtClean="0"/>
              <a:t> </a:t>
            </a:r>
            <a:r>
              <a:rPr lang="en-US" b="0" dirty="0" smtClean="0"/>
              <a:t>triangle </a:t>
            </a:r>
            <a:r>
              <a:rPr lang="en-US" b="0" dirty="0"/>
              <a:t>hat. </a:t>
            </a:r>
          </a:p>
          <a:p>
            <a:endParaRPr lang="en-US" dirty="0"/>
          </a:p>
        </p:txBody>
      </p:sp>
      <p:pic>
        <p:nvPicPr>
          <p:cNvPr id="7" name="Picture 6"/>
          <p:cNvPicPr/>
          <p:nvPr/>
        </p:nvPicPr>
        <p:blipFill rotWithShape="1">
          <a:blip r:embed="rId4" cstate="print">
            <a:clrChange>
              <a:clrFrom>
                <a:srgbClr val="FCF5FC"/>
              </a:clrFrom>
              <a:clrTo>
                <a:srgbClr val="FCF5FC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07" t="58712" r="45632" b="8759"/>
          <a:stretch/>
        </p:blipFill>
        <p:spPr bwMode="auto">
          <a:xfrm>
            <a:off x="4724400" y="1076951"/>
            <a:ext cx="3448050" cy="34385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4724400" y="1143000"/>
            <a:ext cx="3200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029200" y="2215184"/>
            <a:ext cx="591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419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62800" y="2226576"/>
            <a:ext cx="591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419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6" name="Picture 1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3"/>
          <a:stretch/>
        </p:blipFill>
        <p:spPr bwMode="auto">
          <a:xfrm rot="3466812">
            <a:off x="3617384" y="3984719"/>
            <a:ext cx="1664464" cy="161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053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/>
          </p:cNvPicPr>
          <p:nvPr/>
        </p:nvPicPr>
        <p:blipFill rotWithShape="1">
          <a:blip r:embed="rId3" cstate="print">
            <a:clrChange>
              <a:clrFrom>
                <a:srgbClr val="FEF8FC"/>
              </a:clrFrom>
              <a:clrTo>
                <a:srgbClr val="FEF8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84" t="32964" r="48639" b="49553"/>
          <a:stretch/>
        </p:blipFill>
        <p:spPr bwMode="auto">
          <a:xfrm>
            <a:off x="1676400" y="3505200"/>
            <a:ext cx="2514600" cy="1524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sz="1800" dirty="0" smtClean="0"/>
              <a:t>#6 </a:t>
            </a:r>
            <a:r>
              <a:rPr lang="en-US" sz="1800" dirty="0"/>
              <a:t>Make a bookmark to use while you study your Bible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8" b="98044" l="992" r="98197">
                        <a14:backgroundMark x1="1803" y1="24971" x2="4238" y2="34292"/>
                        <a14:backgroundMark x1="14878" y1="53280" x2="14878" y2="53280"/>
                        <a14:backgroundMark x1="33904" y1="83429" x2="33904" y2="83429"/>
                        <a14:backgroundMark x1="43372" y1="93786" x2="43372" y2="93786"/>
                        <a14:backgroundMark x1="45176" y1="94937" x2="45176" y2="94937"/>
                        <a14:backgroundMark x1="47881" y1="95397" x2="47881" y2="95397"/>
                        <a14:backgroundMark x1="51488" y1="95397" x2="51488" y2="95397"/>
                        <a14:backgroundMark x1="54824" y1="94246" x2="54824" y2="94246"/>
                        <a14:backgroundMark x1="58792" y1="92635" x2="58792" y2="9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29331"/>
            <a:ext cx="2971800" cy="232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066800"/>
            <a:ext cx="3505200" cy="3886200"/>
          </a:xfrm>
        </p:spPr>
        <p:txBody>
          <a:bodyPr/>
          <a:lstStyle/>
          <a:p>
            <a:r>
              <a:rPr lang="en-US" dirty="0"/>
              <a:t>Instructions:</a:t>
            </a:r>
          </a:p>
          <a:p>
            <a:pPr lvl="0">
              <a:buFont typeface="Arial" pitchFamily="34" charset="0"/>
              <a:buChar char="•"/>
            </a:pPr>
            <a:r>
              <a:rPr lang="en-US" b="0" dirty="0"/>
              <a:t>Draw the ears in a color paper and cut. Glue them on top of the 2 sides of the triangle.</a:t>
            </a:r>
          </a:p>
          <a:p>
            <a:pPr lvl="0">
              <a:buFont typeface="Arial" pitchFamily="34" charset="0"/>
              <a:buChar char="•"/>
            </a:pPr>
            <a:r>
              <a:rPr lang="en-US" b="0" dirty="0"/>
              <a:t>Draw the face in a white paper and cut. Glue it to the front of the triangle</a:t>
            </a:r>
          </a:p>
          <a:p>
            <a:pPr lvl="0">
              <a:buFont typeface="Arial" pitchFamily="34" charset="0"/>
              <a:buChar char="•"/>
            </a:pPr>
            <a:r>
              <a:rPr lang="en-US" b="0" dirty="0"/>
              <a:t>Draw the eyes, nose and mouth to the face.</a:t>
            </a:r>
          </a:p>
          <a:p>
            <a:endParaRPr lang="en-US" dirty="0"/>
          </a:p>
        </p:txBody>
      </p:sp>
      <p:pic>
        <p:nvPicPr>
          <p:cNvPr id="8" name="Picture 7"/>
          <p:cNvPicPr/>
          <p:nvPr/>
        </p:nvPicPr>
        <p:blipFill rotWithShape="1">
          <a:blip r:embed="rId7" cstate="print">
            <a:clrChange>
              <a:clrFrom>
                <a:srgbClr val="FCF5FC"/>
              </a:clrFrom>
              <a:clrTo>
                <a:srgbClr val="FCF5FC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13" t="62725" r="11020" b="26066"/>
          <a:stretch/>
        </p:blipFill>
        <p:spPr bwMode="auto">
          <a:xfrm>
            <a:off x="5498320" y="1295400"/>
            <a:ext cx="1894205" cy="1123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3"/>
          <a:stretch/>
        </p:blipFill>
        <p:spPr bwMode="auto">
          <a:xfrm rot="2920390">
            <a:off x="4687279" y="3892654"/>
            <a:ext cx="1115559" cy="1082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Royalty-free Images - Black Marker Transparent Background , Free  Transparent Clipart - ClipartKe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/>
          <p:nvPr/>
        </p:nvPicPr>
        <p:blipFill rotWithShape="1">
          <a:blip r:embed="rId10" cstate="print">
            <a:clrChange>
              <a:clrFrom>
                <a:srgbClr val="FCF5FC"/>
              </a:clrFrom>
              <a:clrTo>
                <a:srgbClr val="FCF5FC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13" t="79650" r="11020" b="7588"/>
          <a:stretch/>
        </p:blipFill>
        <p:spPr bwMode="auto">
          <a:xfrm>
            <a:off x="5498318" y="2886075"/>
            <a:ext cx="1894205" cy="12796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16" descr="Download pencil clipart png photo | TOP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81" b="100000" l="40000" r="58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03" r="38991"/>
          <a:stretch/>
        </p:blipFill>
        <p:spPr bwMode="auto">
          <a:xfrm rot="19913668">
            <a:off x="5053903" y="831067"/>
            <a:ext cx="280877" cy="124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638" l="1093" r="961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2266950"/>
            <a:ext cx="821014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691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s-419" sz="1800" dirty="0" smtClean="0"/>
              <a:t>#7 </a:t>
            </a:r>
            <a:r>
              <a:rPr lang="en-US" sz="1800" dirty="0"/>
              <a:t>Regularly spend time reading your Bible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s-419" dirty="0" smtClean="0"/>
              <a:t>You could get a  Bible Reading Plan: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48" b="98044" l="992" r="98197">
                        <a14:backgroundMark x1="1803" y1="24971" x2="4238" y2="34292"/>
                        <a14:backgroundMark x1="14878" y1="53280" x2="14878" y2="53280"/>
                        <a14:backgroundMark x1="33904" y1="83429" x2="33904" y2="83429"/>
                        <a14:backgroundMark x1="43372" y1="93786" x2="43372" y2="93786"/>
                        <a14:backgroundMark x1="45176" y1="94937" x2="45176" y2="94937"/>
                        <a14:backgroundMark x1="47881" y1="95397" x2="47881" y2="95397"/>
                        <a14:backgroundMark x1="51488" y1="95397" x2="51488" y2="95397"/>
                        <a14:backgroundMark x1="54824" y1="94246" x2="54824" y2="94246"/>
                        <a14:backgroundMark x1="58792" y1="92635" x2="58792" y2="9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29331"/>
            <a:ext cx="2971800" cy="232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6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3" t="16071" r="13212" b="10607"/>
          <a:stretch/>
        </p:blipFill>
        <p:spPr bwMode="auto">
          <a:xfrm>
            <a:off x="608682" y="1905000"/>
            <a:ext cx="8459118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19200" y="1447800"/>
            <a:ext cx="8191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u="sng" dirty="0" smtClean="0">
                <a:hlinkClick r:id="rId6"/>
              </a:rPr>
              <a:t>www.faithfinders.com/day-by-day-with-jesus-bible-reading-guide.pdf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3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</a:t>
            </a:r>
            <a:r>
              <a:rPr lang="es-419" dirty="0" smtClean="0"/>
              <a:t>/level Adventurer Award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05400"/>
            <a:ext cx="1122618" cy="102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Epinoza Home\Documents\Dubai Daily\Adventurers &amp; Pathfinders Club SDA\Adventurers´Awards\Mis awards\Bread of Life\Busy_Bee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64" y="1527152"/>
            <a:ext cx="1765336" cy="174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pinoza Home\Documents\Dubai Daily\Adventurers &amp; Pathfinders Club SDA\Adventurers´Awards\Mis awards\Bread of Life\Sunbeam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0020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Epinoza Home\Documents\Dubai Daily\Adventurers &amp; Pathfinders Club SDA\Adventurers´Awards\Mis awards\Bread of Life\Builder_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6457"/>
            <a:ext cx="1752600" cy="167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Epinoza Home\Documents\Dubai Daily\Adventurers &amp; Pathfinders Club SDA\Adventurers´Awards\Mis awards\Bread of Life\345-3459171_helping-hand-adventurer-club-logo-tristan-garner-fuckin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35" b="95034" l="0" r="97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87212"/>
            <a:ext cx="1905000" cy="191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948" b="98044" l="992" r="98197">
                        <a14:backgroundMark x1="1803" y1="24971" x2="4238" y2="34292"/>
                        <a14:backgroundMark x1="14878" y1="53280" x2="14878" y2="53280"/>
                        <a14:backgroundMark x1="33904" y1="83429" x2="33904" y2="83429"/>
                        <a14:backgroundMark x1="43372" y1="93786" x2="43372" y2="93786"/>
                        <a14:backgroundMark x1="45176" y1="94937" x2="45176" y2="94937"/>
                        <a14:backgroundMark x1="47881" y1="95397" x2="47881" y2="95397"/>
                        <a14:backgroundMark x1="51488" y1="95397" x2="51488" y2="95397"/>
                        <a14:backgroundMark x1="54824" y1="94246" x2="54824" y2="94246"/>
                        <a14:backgroundMark x1="58792" y1="92635" x2="58792" y2="9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529331"/>
            <a:ext cx="2971800" cy="232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673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s-419" sz="1800" dirty="0" smtClean="0"/>
              <a:t>#7 </a:t>
            </a:r>
            <a:r>
              <a:rPr lang="en-US" sz="1800" dirty="0"/>
              <a:t>Regularly spend time reading your Bible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s-419" dirty="0" smtClean="0"/>
              <a:t>You could get </a:t>
            </a:r>
            <a:r>
              <a:rPr lang="es-419" dirty="0"/>
              <a:t> </a:t>
            </a:r>
            <a:r>
              <a:rPr lang="es-419" dirty="0" smtClean="0"/>
              <a:t>a Bible Reading Plan: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48" b="98044" l="992" r="98197">
                        <a14:backgroundMark x1="1803" y1="24971" x2="4238" y2="34292"/>
                        <a14:backgroundMark x1="14878" y1="53280" x2="14878" y2="53280"/>
                        <a14:backgroundMark x1="33904" y1="83429" x2="33904" y2="83429"/>
                        <a14:backgroundMark x1="43372" y1="93786" x2="43372" y2="93786"/>
                        <a14:backgroundMark x1="45176" y1="94937" x2="45176" y2="94937"/>
                        <a14:backgroundMark x1="47881" y1="95397" x2="47881" y2="95397"/>
                        <a14:backgroundMark x1="51488" y1="95397" x2="51488" y2="95397"/>
                        <a14:backgroundMark x1="54824" y1="94246" x2="54824" y2="94246"/>
                        <a14:backgroundMark x1="58792" y1="92635" x2="58792" y2="9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29331"/>
            <a:ext cx="2971800" cy="232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3" t="16099" r="13324" b="10714"/>
          <a:stretch/>
        </p:blipFill>
        <p:spPr bwMode="auto">
          <a:xfrm>
            <a:off x="609600" y="1906920"/>
            <a:ext cx="8458201" cy="487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81100" y="1447800"/>
            <a:ext cx="8191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u="sng" dirty="0" smtClean="0">
                <a:hlinkClick r:id="rId6"/>
              </a:rPr>
              <a:t>www.faithfinders.com/day-by-day-with-jesus-bible-reading-guide.pdf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78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s-419" sz="1800" dirty="0" smtClean="0"/>
              <a:t>#7 </a:t>
            </a:r>
            <a:r>
              <a:rPr lang="en-US" sz="1800" dirty="0"/>
              <a:t>Regularly spend time reading your Bible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s-419" dirty="0" smtClean="0"/>
              <a:t>You could get a  Bible Reading Plan: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48" b="98044" l="992" r="98197">
                        <a14:backgroundMark x1="1803" y1="24971" x2="4238" y2="34292"/>
                        <a14:backgroundMark x1="14878" y1="53280" x2="14878" y2="53280"/>
                        <a14:backgroundMark x1="33904" y1="83429" x2="33904" y2="83429"/>
                        <a14:backgroundMark x1="43372" y1="93786" x2="43372" y2="93786"/>
                        <a14:backgroundMark x1="45176" y1="94937" x2="45176" y2="94937"/>
                        <a14:backgroundMark x1="47881" y1="95397" x2="47881" y2="95397"/>
                        <a14:backgroundMark x1="51488" y1="95397" x2="51488" y2="95397"/>
                        <a14:backgroundMark x1="54824" y1="94246" x2="54824" y2="94246"/>
                        <a14:backgroundMark x1="58792" y1="92635" x2="58792" y2="9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29331"/>
            <a:ext cx="2971800" cy="232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4" t="20265" r="13435" b="7936"/>
          <a:stretch/>
        </p:blipFill>
        <p:spPr bwMode="auto">
          <a:xfrm>
            <a:off x="3429000" y="2438400"/>
            <a:ext cx="5638800" cy="4332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 descr="https://i2.wp.com/www.sarahtitus.com/wp-content/uploads/2020/03/BIBLE-READING-PLAN-600x9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81200"/>
            <a:ext cx="2462276" cy="369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19200" y="1429434"/>
            <a:ext cx="784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u="sng" dirty="0" smtClean="0">
                <a:hlinkClick r:id="rId6"/>
              </a:rPr>
              <a:t>www.sarahtitus.com/super-cute-helpful-printable-bible-reading-plans</a:t>
            </a:r>
            <a:r>
              <a:rPr lang="es-419" u="sng" dirty="0">
                <a:hlinkClick r:id="rId6"/>
              </a:rPr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96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s-419" sz="1800" dirty="0" smtClean="0"/>
              <a:t>#7 </a:t>
            </a:r>
            <a:r>
              <a:rPr lang="en-US" sz="1800" dirty="0"/>
              <a:t>Regularly spend time reading your Bible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s-419" dirty="0" smtClean="0"/>
              <a:t>You could get a  Bible Reading Plan:</a:t>
            </a:r>
          </a:p>
          <a:p>
            <a:pPr>
              <a:buFont typeface="Arial" pitchFamily="34" charset="0"/>
              <a:buChar char="•"/>
            </a:pPr>
            <a:endParaRPr lang="es-419" dirty="0"/>
          </a:p>
          <a:p>
            <a:pPr>
              <a:buFont typeface="Arial" pitchFamily="34" charset="0"/>
              <a:buChar char="•"/>
            </a:pPr>
            <a:r>
              <a:rPr lang="es-419" dirty="0" smtClean="0"/>
              <a:t>Others Bible Reading Plans: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48" b="98044" l="992" r="98197">
                        <a14:backgroundMark x1="1803" y1="24971" x2="4238" y2="34292"/>
                        <a14:backgroundMark x1="14878" y1="53280" x2="14878" y2="53280"/>
                        <a14:backgroundMark x1="33904" y1="83429" x2="33904" y2="83429"/>
                        <a14:backgroundMark x1="43372" y1="93786" x2="43372" y2="93786"/>
                        <a14:backgroundMark x1="45176" y1="94937" x2="45176" y2="94937"/>
                        <a14:backgroundMark x1="47881" y1="95397" x2="47881" y2="95397"/>
                        <a14:backgroundMark x1="51488" y1="95397" x2="51488" y2="95397"/>
                        <a14:backgroundMark x1="54824" y1="94246" x2="54824" y2="94246"/>
                        <a14:backgroundMark x1="58792" y1="92635" x2="58792" y2="9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29331"/>
            <a:ext cx="2971800" cy="232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 descr="https://i2.wp.com/www.sarahtitus.com/wp-content/uploads/2020/03/BIBLE-READING-PLAN-600x9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062" y="3042410"/>
            <a:ext cx="2462276" cy="369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4" t="15477" r="32598" b="10038"/>
          <a:stretch/>
        </p:blipFill>
        <p:spPr bwMode="auto">
          <a:xfrm>
            <a:off x="5221082" y="1828800"/>
            <a:ext cx="3846717" cy="4941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19200" y="1429434"/>
            <a:ext cx="784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u="sng" dirty="0" smtClean="0">
                <a:hlinkClick r:id="rId6"/>
              </a:rPr>
              <a:t>www.sarahtitus.com/super-cute-helpful-printable-bible-reading-plans</a:t>
            </a:r>
            <a:r>
              <a:rPr lang="es-419" u="sng" dirty="0">
                <a:hlinkClick r:id="rId6"/>
              </a:rPr>
              <a:t>/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19200" y="212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419" u="sng" dirty="0" smtClean="0">
                <a:hlinkClick r:id="rId7"/>
              </a:rPr>
              <a:t>www.wildlyanchored.com</a:t>
            </a:r>
            <a:endParaRPr lang="es-419" u="sng" dirty="0" smtClean="0"/>
          </a:p>
          <a:p>
            <a:endParaRPr lang="es-419" u="sng" dirty="0" smtClean="0"/>
          </a:p>
          <a:p>
            <a:r>
              <a:rPr lang="es-419" u="sng" dirty="0" smtClean="0">
                <a:hlinkClick r:id="rId8"/>
              </a:rPr>
              <a:t>www.confessionsofahomeschooler.com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69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s-419" sz="1800" dirty="0" smtClean="0"/>
              <a:t>#7 </a:t>
            </a:r>
            <a:r>
              <a:rPr lang="en-US" sz="1800" dirty="0"/>
              <a:t>Regularly spend time reading your Bible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s-419" dirty="0" smtClean="0"/>
              <a:t>You could study your Sabbath School Lesson every day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48" b="98044" l="992" r="98197">
                        <a14:backgroundMark x1="1803" y1="24971" x2="4238" y2="34292"/>
                        <a14:backgroundMark x1="14878" y1="53280" x2="14878" y2="53280"/>
                        <a14:backgroundMark x1="33904" y1="83429" x2="33904" y2="83429"/>
                        <a14:backgroundMark x1="43372" y1="93786" x2="43372" y2="93786"/>
                        <a14:backgroundMark x1="45176" y1="94937" x2="45176" y2="94937"/>
                        <a14:backgroundMark x1="47881" y1="95397" x2="47881" y2="95397"/>
                        <a14:backgroundMark x1="51488" y1="95397" x2="51488" y2="95397"/>
                        <a14:backgroundMark x1="54824" y1="94246" x2="54824" y2="94246"/>
                        <a14:backgroundMark x1="58792" y1="92635" x2="58792" y2="9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29331"/>
            <a:ext cx="2971800" cy="232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38" t="20454" r="26486" b="19047"/>
          <a:stretch/>
        </p:blipFill>
        <p:spPr bwMode="auto">
          <a:xfrm>
            <a:off x="1219200" y="1905000"/>
            <a:ext cx="3698450" cy="482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8" t="21875" r="34742" b="6250"/>
          <a:stretch/>
        </p:blipFill>
        <p:spPr bwMode="auto">
          <a:xfrm>
            <a:off x="5311047" y="1937504"/>
            <a:ext cx="3756753" cy="479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19200" y="1447800"/>
            <a:ext cx="2798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u="sng" dirty="0" smtClean="0">
                <a:hlinkClick r:id="rId6"/>
              </a:rPr>
              <a:t>www.gracelink.net/primary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59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sz="1800" dirty="0"/>
              <a:t>Remember : </a:t>
            </a:r>
            <a:br>
              <a:rPr lang="es-419" sz="1800" dirty="0"/>
            </a:b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419" dirty="0"/>
          </a:p>
          <a:p>
            <a:pPr algn="ctr"/>
            <a:endParaRPr lang="es-419" b="0" dirty="0" smtClean="0"/>
          </a:p>
          <a:p>
            <a:pPr algn="ctr"/>
            <a:endParaRPr lang="es-419" b="0" dirty="0"/>
          </a:p>
          <a:p>
            <a:pPr algn="ctr"/>
            <a:r>
              <a:rPr lang="es-419" b="0" dirty="0" smtClean="0"/>
              <a:t>             </a:t>
            </a:r>
            <a:r>
              <a:rPr lang="es-419" sz="2400" b="0" dirty="0" smtClean="0"/>
              <a:t>Read your Bible every day and Pray!</a:t>
            </a:r>
          </a:p>
          <a:p>
            <a:endParaRPr lang="en-US" dirty="0"/>
          </a:p>
        </p:txBody>
      </p:sp>
      <p:pic>
        <p:nvPicPr>
          <p:cNvPr id="19459" name="Picture 3" descr="C:\Users\Epinoza Home\Documents\Dubai Daily\Adventurers &amp; Pathfinders Club SDA\Adventurers pictures\Aventureiros Garoto afr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752600"/>
            <a:ext cx="153352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Epinoza Home\Documents\Dubai Daily\Adventurers &amp; Pathfinders Club SDA\Adventurers pictures\Aventureiros 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05000"/>
            <a:ext cx="197167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Users\Epinoza Home\Documents\Dubai Daily\Adventurers &amp; Pathfinders Club SDA\Adventurers pictures\Aventureiros 0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276600"/>
            <a:ext cx="180975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8" b="98044" l="992" r="98197">
                        <a14:backgroundMark x1="1803" y1="24971" x2="4238" y2="34292"/>
                        <a14:backgroundMark x1="14878" y1="53280" x2="14878" y2="53280"/>
                        <a14:backgroundMark x1="33904" y1="83429" x2="33904" y2="83429"/>
                        <a14:backgroundMark x1="43372" y1="93786" x2="43372" y2="93786"/>
                        <a14:backgroundMark x1="45176" y1="94937" x2="45176" y2="94937"/>
                        <a14:backgroundMark x1="47881" y1="95397" x2="47881" y2="95397"/>
                        <a14:backgroundMark x1="51488" y1="95397" x2="51488" y2="95397"/>
                        <a14:backgroundMark x1="54824" y1="94246" x2="54824" y2="94246"/>
                        <a14:backgroundMark x1="58792" y1="92635" x2="58792" y2="9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29331"/>
            <a:ext cx="2971800" cy="232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155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419" dirty="0" smtClean="0"/>
              <a:t>Thanks !</a:t>
            </a:r>
            <a:endParaRPr lang="en-US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" t="13878" r="13145" b="10619"/>
          <a:stretch/>
        </p:blipFill>
        <p:spPr bwMode="auto">
          <a:xfrm>
            <a:off x="155575" y="1337413"/>
            <a:ext cx="8891444" cy="529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Download Slightly Smiling Emoji Icon | Ios emoji, Emoji images, Emoticons  emoj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439" name="Picture 7" descr="Acid Smiley Face :) Yellow happy face emoji&quot; Metal Print by adamnicolson |  Redbubble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667" b="88000" l="12000" r="9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06" t="10343" r="9172" b="13987"/>
          <a:stretch/>
        </p:blipFill>
        <p:spPr bwMode="auto">
          <a:xfrm>
            <a:off x="1752600" y="194974"/>
            <a:ext cx="1905000" cy="184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38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About 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419" dirty="0" smtClean="0"/>
              <a:t>My Name is : </a:t>
            </a:r>
            <a:r>
              <a:rPr lang="es-419" b="0" dirty="0" smtClean="0"/>
              <a:t>Daily Espinoza</a:t>
            </a:r>
          </a:p>
          <a:p>
            <a:r>
              <a:rPr lang="es-419" dirty="0" smtClean="0"/>
              <a:t>Nationality: ?   </a:t>
            </a:r>
          </a:p>
          <a:p>
            <a:r>
              <a:rPr lang="es-419" dirty="0" smtClean="0"/>
              <a:t>What do I do? </a:t>
            </a:r>
            <a:r>
              <a:rPr lang="es-419" b="0" dirty="0"/>
              <a:t>I work as a Volunteer in the Gulf Field </a:t>
            </a:r>
            <a:endParaRPr lang="es-419" b="0" dirty="0" smtClean="0"/>
          </a:p>
          <a:p>
            <a:r>
              <a:rPr lang="es-419" b="0" dirty="0"/>
              <a:t>	</a:t>
            </a:r>
            <a:r>
              <a:rPr lang="es-419" b="0" dirty="0" smtClean="0"/>
              <a:t>	       as </a:t>
            </a:r>
            <a:r>
              <a:rPr lang="en-US" b="0" dirty="0"/>
              <a:t>Associate Pathfinder Director</a:t>
            </a:r>
            <a:r>
              <a:rPr lang="es-419" b="0" dirty="0"/>
              <a:t>.</a:t>
            </a:r>
            <a:endParaRPr lang="en-US" b="0" dirty="0"/>
          </a:p>
          <a:p>
            <a:endParaRPr lang="es-419" dirty="0" smtClean="0"/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144" y="167891"/>
            <a:ext cx="3559856" cy="4861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8" y="3962400"/>
            <a:ext cx="544800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Flag Venezuela waving on transparent background PNG - Similar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" b="100000" l="4955" r="9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34713"/>
            <a:ext cx="1873208" cy="14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077396"/>
            <a:ext cx="3016208" cy="1704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92878" y="1219200"/>
            <a:ext cx="11837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s-419" sz="1600" cap="none" spc="0" dirty="0" smtClean="0">
              <a:ln w="12700">
                <a:solidFill>
                  <a:schemeClr val="tx1"/>
                </a:solidFill>
                <a:prstDash val="solid"/>
              </a:ln>
              <a:solidFill>
                <a:sysClr val="windowText" lastClr="000000"/>
              </a:solidFill>
            </a:endParaRPr>
          </a:p>
          <a:p>
            <a:pPr algn="ctr"/>
            <a:r>
              <a:rPr lang="es-419" sz="1600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</a:rPr>
              <a:t>Venezuelan</a:t>
            </a:r>
            <a:endParaRPr lang="en-US" sz="1600" cap="none" spc="0" dirty="0">
              <a:ln w="12700">
                <a:solidFill>
                  <a:schemeClr val="tx1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93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Things you will need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s-419" b="0" dirty="0" smtClean="0"/>
              <a:t>Bible (NIV version preferible)</a:t>
            </a:r>
          </a:p>
          <a:p>
            <a:pPr>
              <a:buFont typeface="Wingdings" pitchFamily="2" charset="2"/>
              <a:buChar char="q"/>
            </a:pPr>
            <a:r>
              <a:rPr lang="es-419" b="0" dirty="0" smtClean="0"/>
              <a:t>Worksheet provided</a:t>
            </a:r>
          </a:p>
          <a:p>
            <a:pPr>
              <a:buFont typeface="Wingdings" pitchFamily="2" charset="2"/>
              <a:buChar char="q"/>
            </a:pPr>
            <a:r>
              <a:rPr lang="es-419" b="0" dirty="0" smtClean="0"/>
              <a:t>Construction paper /Carboard /or any other paper  (White and any other color)</a:t>
            </a:r>
          </a:p>
          <a:p>
            <a:pPr>
              <a:buFont typeface="Wingdings" pitchFamily="2" charset="2"/>
              <a:buChar char="q"/>
            </a:pPr>
            <a:r>
              <a:rPr lang="es-419" b="0" dirty="0" smtClean="0"/>
              <a:t>Pencil</a:t>
            </a:r>
          </a:p>
          <a:p>
            <a:pPr>
              <a:buFont typeface="Wingdings" pitchFamily="2" charset="2"/>
              <a:buChar char="q"/>
            </a:pPr>
            <a:r>
              <a:rPr lang="es-419" b="0" dirty="0" smtClean="0"/>
              <a:t>Black Marker</a:t>
            </a:r>
          </a:p>
          <a:p>
            <a:pPr>
              <a:buFont typeface="Wingdings" pitchFamily="2" charset="2"/>
              <a:buChar char="q"/>
            </a:pPr>
            <a:r>
              <a:rPr lang="es-419" b="0" dirty="0" smtClean="0"/>
              <a:t>Glue</a:t>
            </a:r>
          </a:p>
          <a:p>
            <a:pPr>
              <a:buFont typeface="Wingdings" pitchFamily="2" charset="2"/>
              <a:buChar char="q"/>
            </a:pPr>
            <a:r>
              <a:rPr lang="es-419" b="0" dirty="0" smtClean="0"/>
              <a:t>Scissor</a:t>
            </a:r>
            <a:endParaRPr lang="en-US" b="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147" b="92026" l="60488" r="987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79" t="39186" b="5328"/>
          <a:stretch/>
        </p:blipFill>
        <p:spPr bwMode="auto">
          <a:xfrm>
            <a:off x="609600" y="3624649"/>
            <a:ext cx="1578553" cy="1226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" t="21496" r="64375" b="11458"/>
          <a:stretch/>
        </p:blipFill>
        <p:spPr bwMode="auto">
          <a:xfrm>
            <a:off x="2195080" y="2923317"/>
            <a:ext cx="1489364" cy="191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Tru-Ray Sulphite Construction Paper, 24 X 36 Inches, Assorted Color, Pk Of  50 : Targ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222" y="2951022"/>
            <a:ext cx="1773378" cy="177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onical Marker Black (Pack Of 48) - Walmart.com - Walmart.co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05" b="100000" l="9804" r="957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112" y="2362200"/>
            <a:ext cx="1425288" cy="142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Glue Bar Images, Stock Photos &amp; Vectors | Shutterstock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86786" l="12469" r="900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92" t="6316" r="7437" b="11788"/>
          <a:stretch/>
        </p:blipFill>
        <p:spPr bwMode="auto">
          <a:xfrm>
            <a:off x="5610222" y="3810000"/>
            <a:ext cx="1323978" cy="91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3"/>
          <a:stretch/>
        </p:blipFill>
        <p:spPr bwMode="auto">
          <a:xfrm rot="2920390">
            <a:off x="7003419" y="2941511"/>
            <a:ext cx="1664464" cy="161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948" b="98044" l="992" r="98197">
                        <a14:backgroundMark x1="1803" y1="24971" x2="4238" y2="34292"/>
                        <a14:backgroundMark x1="14878" y1="53280" x2="14878" y2="53280"/>
                        <a14:backgroundMark x1="33904" y1="83429" x2="33904" y2="83429"/>
                        <a14:backgroundMark x1="43372" y1="93786" x2="43372" y2="93786"/>
                        <a14:backgroundMark x1="45176" y1="94937" x2="45176" y2="94937"/>
                        <a14:backgroundMark x1="47881" y1="95397" x2="47881" y2="95397"/>
                        <a14:backgroundMark x1="51488" y1="95397" x2="51488" y2="95397"/>
                        <a14:backgroundMark x1="54824" y1="94246" x2="54824" y2="94246"/>
                        <a14:backgroundMark x1="58792" y1="92635" x2="58792" y2="9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29331"/>
            <a:ext cx="2971800" cy="232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2" name="Picture 16" descr="Download pencil clipart png photo | TOP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81" b="100000" l="40000" r="58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03" r="38991"/>
          <a:stretch/>
        </p:blipFill>
        <p:spPr bwMode="auto">
          <a:xfrm rot="19913668">
            <a:off x="6648474" y="2319402"/>
            <a:ext cx="280877" cy="124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46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sz="1800" dirty="0" smtClean="0"/>
              <a:t>#1 </a:t>
            </a:r>
            <a:r>
              <a:rPr lang="en-US" sz="1800" dirty="0" smtClean="0"/>
              <a:t>Find</a:t>
            </a:r>
            <a:r>
              <a:rPr lang="en-US" sz="1800" dirty="0"/>
              <a:t>, read, and write Matthew 4:4. </a:t>
            </a: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Discuss its importance with an adult. Write what you learned. 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419" dirty="0" smtClean="0"/>
              <a:t>Let´s  Find Matthew 4:4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48" b="98044" l="992" r="98197">
                        <a14:backgroundMark x1="1803" y1="24971" x2="4238" y2="34292"/>
                        <a14:backgroundMark x1="14878" y1="53280" x2="14878" y2="53280"/>
                        <a14:backgroundMark x1="33904" y1="83429" x2="33904" y2="83429"/>
                        <a14:backgroundMark x1="43372" y1="93786" x2="43372" y2="93786"/>
                        <a14:backgroundMark x1="45176" y1="94937" x2="45176" y2="94937"/>
                        <a14:backgroundMark x1="47881" y1="95397" x2="47881" y2="95397"/>
                        <a14:backgroundMark x1="51488" y1="95397" x2="51488" y2="95397"/>
                        <a14:backgroundMark x1="54824" y1="94246" x2="54824" y2="94246"/>
                        <a14:backgroundMark x1="58792" y1="92635" x2="58792" y2="9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29331"/>
            <a:ext cx="2971800" cy="232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 descr="Free I See Cliparts, Download Free I See Cliparts png images, Free ClipArts  on Clipart Libr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57200"/>
            <a:ext cx="38862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0" y="1648768"/>
            <a:ext cx="5105399" cy="3228032"/>
            <a:chOff x="0" y="0"/>
            <a:chExt cx="6460176" cy="402573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460176" cy="40257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" name="Group 10"/>
            <p:cNvGrpSpPr/>
            <p:nvPr/>
          </p:nvGrpSpPr>
          <p:grpSpPr>
            <a:xfrm>
              <a:off x="1045028" y="526100"/>
              <a:ext cx="4214842" cy="2827561"/>
              <a:chOff x="0" y="-32040"/>
              <a:chExt cx="4214842" cy="2827561"/>
            </a:xfrm>
          </p:grpSpPr>
          <p:sp>
            <p:nvSpPr>
              <p:cNvPr id="12" name="Text Box 8"/>
              <p:cNvSpPr txBox="1"/>
              <p:nvPr/>
            </p:nvSpPr>
            <p:spPr>
              <a:xfrm>
                <a:off x="0" y="-32040"/>
                <a:ext cx="1970405" cy="275463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>
                    <a:effectLst/>
                    <a:latin typeface="Cambria" pitchFamily="18" charset="0"/>
                    <a:ea typeface="Calibri"/>
                    <a:cs typeface="Arial"/>
                  </a:rPr>
                  <a:t>Matthew </a:t>
                </a:r>
                <a:r>
                  <a:rPr lang="en-US" sz="1400" b="1" dirty="0" smtClean="0">
                    <a:effectLst/>
                    <a:latin typeface="Cambria" pitchFamily="18" charset="0"/>
                    <a:ea typeface="Calibri"/>
                    <a:cs typeface="Arial"/>
                  </a:rPr>
                  <a:t>4:4</a:t>
                </a:r>
                <a:endParaRPr lang="es-419" sz="1400" b="1" dirty="0" smtClean="0">
                  <a:effectLst/>
                  <a:latin typeface="Cambria" pitchFamily="18" charset="0"/>
                  <a:ea typeface="Calibri"/>
                  <a:cs typeface="Arial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1400" dirty="0">
                    <a:latin typeface="Cambria" pitchFamily="18" charset="0"/>
                  </a:rPr>
                  <a:t>Jesus </a:t>
                </a:r>
                <a:r>
                  <a:rPr lang="en-US" sz="1400" dirty="0" smtClean="0">
                    <a:latin typeface="Cambria" pitchFamily="18" charset="0"/>
                  </a:rPr>
                  <a:t>answered,</a:t>
                </a:r>
                <a:endParaRPr lang="es-419" sz="1400" dirty="0" smtClean="0">
                  <a:latin typeface="Cambria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1400" dirty="0">
                    <a:latin typeface="Cambria" pitchFamily="18" charset="0"/>
                  </a:rPr>
                  <a:t> “</a:t>
                </a:r>
                <a:r>
                  <a:rPr lang="en-US" sz="1400" dirty="0" smtClean="0">
                    <a:latin typeface="Cambria" pitchFamily="18" charset="0"/>
                  </a:rPr>
                  <a:t>It</a:t>
                </a:r>
                <a:r>
                  <a:rPr lang="es-419" sz="1400" dirty="0" smtClean="0">
                    <a:latin typeface="Cambria" pitchFamily="18" charset="0"/>
                  </a:rPr>
                  <a:t> </a:t>
                </a:r>
                <a:r>
                  <a:rPr lang="en-US" sz="1400" dirty="0" smtClean="0">
                    <a:latin typeface="Cambria" pitchFamily="18" charset="0"/>
                  </a:rPr>
                  <a:t>is </a:t>
                </a:r>
                <a:r>
                  <a:rPr lang="en-US" sz="1400" dirty="0">
                    <a:latin typeface="Cambria" pitchFamily="18" charset="0"/>
                  </a:rPr>
                  <a:t>written: ‘Man shall not live on bread </a:t>
                </a:r>
                <a:r>
                  <a:rPr lang="en-US" sz="1400" dirty="0" smtClean="0">
                    <a:latin typeface="Cambria" pitchFamily="18" charset="0"/>
                  </a:rPr>
                  <a:t>alone</a:t>
                </a:r>
                <a:r>
                  <a:rPr lang="es-419" sz="1400" dirty="0" smtClean="0">
                    <a:latin typeface="Cambria" pitchFamily="18" charset="0"/>
                  </a:rPr>
                  <a:t>, </a:t>
                </a:r>
                <a:endParaRPr lang="en-US" sz="1400" dirty="0">
                  <a:latin typeface="Cambria" pitchFamily="18" charset="0"/>
                </a:endParaRPr>
              </a:p>
              <a:p>
                <a:pPr marL="0" marR="0" algn="ctr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400" dirty="0">
                  <a:effectLst/>
                  <a:latin typeface="Cambria" pitchFamily="18" charset="0"/>
                  <a:ea typeface="Calibri"/>
                  <a:cs typeface="Arial"/>
                </a:endParaRPr>
              </a:p>
            </p:txBody>
          </p:sp>
          <p:sp>
            <p:nvSpPr>
              <p:cNvPr id="13" name="Text Box 10"/>
              <p:cNvSpPr txBox="1"/>
              <p:nvPr/>
            </p:nvSpPr>
            <p:spPr>
              <a:xfrm>
                <a:off x="2244437" y="39211"/>
                <a:ext cx="1970405" cy="275631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200000"/>
                  </a:lnSpc>
                </a:pPr>
                <a:endParaRPr lang="es-419" sz="1100" dirty="0" smtClean="0">
                  <a:latin typeface="Cambria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s-419" sz="1400" dirty="0" smtClean="0">
                    <a:latin typeface="Cambria" pitchFamily="18" charset="0"/>
                  </a:rPr>
                  <a:t>but </a:t>
                </a:r>
                <a:r>
                  <a:rPr lang="en-US" sz="1400" dirty="0">
                    <a:latin typeface="Cambria" pitchFamily="18" charset="0"/>
                  </a:rPr>
                  <a:t>on every word that comes from the mouth of God.’”</a:t>
                </a:r>
              </a:p>
              <a:p>
                <a:pPr marL="0" marR="0" algn="ctr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100" dirty="0">
                  <a:effectLst/>
                  <a:ea typeface="Calibri"/>
                  <a:cs typeface="Arial"/>
                </a:endParaRPr>
              </a:p>
            </p:txBody>
          </p:sp>
        </p:grpSp>
      </p:grpSp>
      <p:pic>
        <p:nvPicPr>
          <p:cNvPr id="5128" name="Picture 8" descr="Pencils Png Free - Writing Clipart (#380247) - Pik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28" b="98056" l="595" r="99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18" t="3136" r="27103"/>
          <a:stretch/>
        </p:blipFill>
        <p:spPr bwMode="auto">
          <a:xfrm>
            <a:off x="3657600" y="694027"/>
            <a:ext cx="2022763" cy="235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4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sz="1800" dirty="0"/>
              <a:t>#1 </a:t>
            </a:r>
            <a:r>
              <a:rPr lang="en-US" sz="1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Find</a:t>
            </a: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read, and write Matthew 4:4.</a:t>
            </a:r>
            <a:r>
              <a:rPr lang="en-US" sz="1800" dirty="0"/>
              <a:t> Discuss its importance with an adult. Write what you learned. 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403" y="1066800"/>
            <a:ext cx="2934597" cy="3579849"/>
          </a:xfrm>
        </p:spPr>
        <p:txBody>
          <a:bodyPr/>
          <a:lstStyle/>
          <a:p>
            <a:r>
              <a:rPr lang="es-419" dirty="0" smtClean="0"/>
              <a:t>Who said it?  </a:t>
            </a:r>
          </a:p>
          <a:p>
            <a:endParaRPr lang="es-419" dirty="0" smtClean="0"/>
          </a:p>
          <a:p>
            <a:r>
              <a:rPr lang="es-419" dirty="0" smtClean="0"/>
              <a:t>What do you think it means?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48" b="98044" l="992" r="98197">
                        <a14:backgroundMark x1="1803" y1="24971" x2="4238" y2="34292"/>
                        <a14:backgroundMark x1="14878" y1="53280" x2="14878" y2="53280"/>
                        <a14:backgroundMark x1="33904" y1="83429" x2="33904" y2="83429"/>
                        <a14:backgroundMark x1="43372" y1="93786" x2="43372" y2="93786"/>
                        <a14:backgroundMark x1="45176" y1="94937" x2="45176" y2="94937"/>
                        <a14:backgroundMark x1="47881" y1="95397" x2="47881" y2="95397"/>
                        <a14:backgroundMark x1="51488" y1="95397" x2="51488" y2="95397"/>
                        <a14:backgroundMark x1="54824" y1="94246" x2="54824" y2="94246"/>
                        <a14:backgroundMark x1="58792" y1="92635" x2="58792" y2="9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29331"/>
            <a:ext cx="2971800" cy="232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810000" y="1066800"/>
            <a:ext cx="5105399" cy="3228032"/>
            <a:chOff x="0" y="0"/>
            <a:chExt cx="6460176" cy="402573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460176" cy="40257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" name="Group 10"/>
            <p:cNvGrpSpPr/>
            <p:nvPr/>
          </p:nvGrpSpPr>
          <p:grpSpPr>
            <a:xfrm>
              <a:off x="1045028" y="526100"/>
              <a:ext cx="4214842" cy="2827561"/>
              <a:chOff x="0" y="-32040"/>
              <a:chExt cx="4214842" cy="2827561"/>
            </a:xfrm>
          </p:grpSpPr>
          <p:sp>
            <p:nvSpPr>
              <p:cNvPr id="12" name="Text Box 8"/>
              <p:cNvSpPr txBox="1"/>
              <p:nvPr/>
            </p:nvSpPr>
            <p:spPr>
              <a:xfrm>
                <a:off x="0" y="-32040"/>
                <a:ext cx="1970405" cy="275463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>
                    <a:effectLst/>
                    <a:latin typeface="Cambria" pitchFamily="18" charset="0"/>
                    <a:ea typeface="Calibri"/>
                    <a:cs typeface="Arial"/>
                  </a:rPr>
                  <a:t>Matthew </a:t>
                </a:r>
                <a:r>
                  <a:rPr lang="en-US" sz="1400" b="1" dirty="0" smtClean="0">
                    <a:effectLst/>
                    <a:latin typeface="Cambria" pitchFamily="18" charset="0"/>
                    <a:ea typeface="Calibri"/>
                    <a:cs typeface="Arial"/>
                  </a:rPr>
                  <a:t>4:4</a:t>
                </a:r>
                <a:endParaRPr lang="es-419" sz="1400" b="1" dirty="0" smtClean="0">
                  <a:effectLst/>
                  <a:latin typeface="Cambria" pitchFamily="18" charset="0"/>
                  <a:ea typeface="Calibri"/>
                  <a:cs typeface="Arial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s-419" sz="1400" dirty="0">
                    <a:solidFill>
                      <a:schemeClr val="tx1"/>
                    </a:solidFill>
                    <a:latin typeface="Cambria" pitchFamily="18" charset="0"/>
                  </a:rPr>
                  <a:t> </a:t>
                </a:r>
                <a:r>
                  <a:rPr lang="es-419" sz="1400" dirty="0" smtClean="0">
                    <a:solidFill>
                      <a:schemeClr val="tx1"/>
                    </a:solidFill>
                    <a:latin typeface="Cambria" pitchFamily="18" charset="0"/>
                  </a:rPr>
                  <a:t>          </a:t>
                </a:r>
                <a:r>
                  <a:rPr lang="en-US" sz="1400" dirty="0" smtClean="0">
                    <a:latin typeface="Cambria" pitchFamily="18" charset="0"/>
                  </a:rPr>
                  <a:t>answered,</a:t>
                </a:r>
                <a:endParaRPr lang="es-419" sz="1400" dirty="0" smtClean="0">
                  <a:latin typeface="Cambria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1400" dirty="0">
                    <a:latin typeface="Cambria" pitchFamily="18" charset="0"/>
                  </a:rPr>
                  <a:t> “</a:t>
                </a:r>
                <a:r>
                  <a:rPr lang="en-US" sz="1400" dirty="0" smtClean="0">
                    <a:latin typeface="Cambria" pitchFamily="18" charset="0"/>
                  </a:rPr>
                  <a:t>It</a:t>
                </a:r>
                <a:r>
                  <a:rPr lang="es-419" sz="1400" dirty="0" smtClean="0">
                    <a:latin typeface="Cambria" pitchFamily="18" charset="0"/>
                  </a:rPr>
                  <a:t> </a:t>
                </a:r>
                <a:r>
                  <a:rPr lang="en-US" sz="1400" dirty="0" smtClean="0">
                    <a:latin typeface="Cambria" pitchFamily="18" charset="0"/>
                  </a:rPr>
                  <a:t>is </a:t>
                </a:r>
                <a:r>
                  <a:rPr lang="en-US" sz="1400" dirty="0">
                    <a:latin typeface="Cambria" pitchFamily="18" charset="0"/>
                  </a:rPr>
                  <a:t>written: ‘Man shall not live on bread </a:t>
                </a:r>
                <a:r>
                  <a:rPr lang="en-US" sz="1400" dirty="0" smtClean="0">
                    <a:latin typeface="Cambria" pitchFamily="18" charset="0"/>
                  </a:rPr>
                  <a:t>alone</a:t>
                </a:r>
                <a:r>
                  <a:rPr lang="es-419" sz="1400" dirty="0" smtClean="0">
                    <a:latin typeface="Cambria" pitchFamily="18" charset="0"/>
                  </a:rPr>
                  <a:t>, </a:t>
                </a:r>
                <a:endParaRPr lang="en-US" sz="1400" dirty="0">
                  <a:latin typeface="Cambria" pitchFamily="18" charset="0"/>
                </a:endParaRPr>
              </a:p>
              <a:p>
                <a:pPr marL="0" marR="0" algn="ctr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400" dirty="0">
                  <a:effectLst/>
                  <a:latin typeface="Cambria" pitchFamily="18" charset="0"/>
                  <a:ea typeface="Calibri"/>
                  <a:cs typeface="Arial"/>
                </a:endParaRPr>
              </a:p>
            </p:txBody>
          </p:sp>
          <p:sp>
            <p:nvSpPr>
              <p:cNvPr id="13" name="Text Box 10"/>
              <p:cNvSpPr txBox="1"/>
              <p:nvPr/>
            </p:nvSpPr>
            <p:spPr>
              <a:xfrm>
                <a:off x="2244437" y="39211"/>
                <a:ext cx="1970405" cy="275631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200000"/>
                  </a:lnSpc>
                </a:pPr>
                <a:endParaRPr lang="es-419" sz="1100" dirty="0" smtClean="0">
                  <a:latin typeface="Cambria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s-419" sz="1400" dirty="0" smtClean="0">
                    <a:latin typeface="Cambria" pitchFamily="18" charset="0"/>
                  </a:rPr>
                  <a:t>but </a:t>
                </a:r>
                <a:r>
                  <a:rPr lang="en-US" sz="1400" dirty="0">
                    <a:latin typeface="Cambria" pitchFamily="18" charset="0"/>
                  </a:rPr>
                  <a:t>on every word that comes from the mouth of God.’”</a:t>
                </a:r>
              </a:p>
              <a:p>
                <a:pPr marL="0" marR="0" algn="ctr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100" dirty="0">
                  <a:effectLst/>
                  <a:ea typeface="Calibri"/>
                  <a:cs typeface="Arial"/>
                </a:endParaRPr>
              </a:p>
            </p:txBody>
          </p:sp>
        </p:grpSp>
      </p:grpSp>
      <p:pic>
        <p:nvPicPr>
          <p:cNvPr id="5128" name="Picture 8" descr="Pencils Png Free - Writing Clipart (#380247) - Pik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28" b="98056" l="595" r="99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18" t="3136" r="27103"/>
          <a:stretch/>
        </p:blipFill>
        <p:spPr bwMode="auto">
          <a:xfrm>
            <a:off x="7121237" y="0"/>
            <a:ext cx="2022763" cy="235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Thinking child clipart 1 » Clipart Station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63" y="3276600"/>
            <a:ext cx="3276600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uitar black and white guitar clipart black and white images pictures becuo  - WikiClipArt | Monster clipart, Clip art, Doodle patterns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545" y="3810000"/>
            <a:ext cx="3236346" cy="323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4625648" y="2057399"/>
            <a:ext cx="1013152" cy="535651"/>
          </a:xfrm>
          <a:prstGeom prst="rect">
            <a:avLst/>
          </a:prstGeom>
          <a:effectLst>
            <a:outerShdw blurRad="50800" dist="50800" dir="5400000" algn="ctr" rotWithShape="0">
              <a:schemeClr val="accent6">
                <a:lumMod val="20000"/>
                <a:lumOff val="8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400" b="0" dirty="0" smtClean="0">
                <a:latin typeface="Cambria" pitchFamily="18" charset="0"/>
              </a:rPr>
              <a:t>Jesus</a:t>
            </a:r>
            <a:endParaRPr lang="en-US" sz="1400" b="0" dirty="0">
              <a:latin typeface="Cambria" pitchFamily="18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875403" y="1301754"/>
            <a:ext cx="2934597" cy="3117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b="0" dirty="0" smtClean="0"/>
              <a:t>Jesus</a:t>
            </a:r>
          </a:p>
          <a:p>
            <a:endParaRPr lang="es-419" b="0" dirty="0"/>
          </a:p>
          <a:p>
            <a:endParaRPr lang="es-419" b="0" dirty="0" smtClean="0"/>
          </a:p>
          <a:p>
            <a:r>
              <a:rPr lang="es-419" b="0" dirty="0" smtClean="0"/>
              <a:t>Satan came to tempt Jesus and</a:t>
            </a:r>
          </a:p>
          <a:p>
            <a:r>
              <a:rPr lang="es-419" b="0" dirty="0" smtClean="0"/>
              <a:t>Jesus let him know that Prayer </a:t>
            </a:r>
          </a:p>
          <a:p>
            <a:r>
              <a:rPr lang="es-419" b="0" dirty="0" smtClean="0"/>
              <a:t>and meditation on God´s Word </a:t>
            </a:r>
          </a:p>
          <a:p>
            <a:r>
              <a:rPr lang="es-419" b="0" dirty="0" smtClean="0"/>
              <a:t>are just as essential as physical </a:t>
            </a:r>
          </a:p>
          <a:p>
            <a:r>
              <a:rPr lang="es-419" b="0" dirty="0" smtClean="0"/>
              <a:t>food. 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25118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liced bread - Wikiwand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62200"/>
            <a:ext cx="381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422366"/>
            <a:ext cx="4608889" cy="2419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Clip Art Images Of Strong Boy Cliparts - Brave Clipart - Free Transparent  PNG Clipart Images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1" b="97512" l="1548" r="982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949338"/>
            <a:ext cx="3200399" cy="306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48" b="98044" l="992" r="98197">
                        <a14:backgroundMark x1="1803" y1="24971" x2="4238" y2="34292"/>
                        <a14:backgroundMark x1="14878" y1="53280" x2="14878" y2="53280"/>
                        <a14:backgroundMark x1="33904" y1="83429" x2="33904" y2="83429"/>
                        <a14:backgroundMark x1="43372" y1="93786" x2="43372" y2="93786"/>
                        <a14:backgroundMark x1="45176" y1="94937" x2="45176" y2="94937"/>
                        <a14:backgroundMark x1="47881" y1="95397" x2="47881" y2="95397"/>
                        <a14:backgroundMark x1="51488" y1="95397" x2="51488" y2="95397"/>
                        <a14:backgroundMark x1="54824" y1="94246" x2="54824" y2="94246"/>
                        <a14:backgroundMark x1="58792" y1="92635" x2="58792" y2="9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29331"/>
            <a:ext cx="2971800" cy="232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</p:spPr>
        <p:txBody>
          <a:bodyPr/>
          <a:lstStyle/>
          <a:p>
            <a:r>
              <a:rPr lang="es-419" sz="1800" dirty="0"/>
              <a:t>#1 </a:t>
            </a:r>
            <a:r>
              <a:rPr lang="es-419" sz="1800" dirty="0" smtClean="0"/>
              <a:t> </a:t>
            </a:r>
            <a:r>
              <a:rPr lang="en-US" sz="1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Find</a:t>
            </a: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read, and write Matthew 4:4.</a:t>
            </a:r>
            <a:r>
              <a:rPr lang="en-US" sz="1800" dirty="0"/>
              <a:t> Discuss its importance with an adult. Write what you learned. 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75403" y="1066800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b="0" dirty="0" smtClean="0"/>
              <a:t>In the same way you need food , you also need to read from the Bible to listen God´s</a:t>
            </a:r>
          </a:p>
          <a:p>
            <a:r>
              <a:rPr lang="es-419" b="0" dirty="0" smtClean="0"/>
              <a:t>Word. So, you can be strong spiritually as you are physically.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14189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sz="1800" b="1" dirty="0" smtClean="0">
                <a:latin typeface="Cambria" pitchFamily="18" charset="0"/>
              </a:rPr>
              <a:t>#2 </a:t>
            </a:r>
            <a:r>
              <a:rPr lang="en-US" sz="1800" b="1" dirty="0" smtClean="0">
                <a:latin typeface="Cambria" pitchFamily="18" charset="0"/>
              </a:rPr>
              <a:t>Discuss </a:t>
            </a:r>
            <a:r>
              <a:rPr lang="en-US" sz="1800" b="1" dirty="0">
                <a:latin typeface="Cambria" pitchFamily="18" charset="0"/>
              </a:rPr>
              <a:t>with an adult the importance of reading God’s word every day. Write down </a:t>
            </a:r>
            <a:r>
              <a:rPr lang="en-US" sz="1800" b="1" dirty="0" smtClean="0">
                <a:latin typeface="Cambria" pitchFamily="18" charset="0"/>
              </a:rPr>
              <a:t>your</a:t>
            </a:r>
            <a:r>
              <a:rPr lang="es-419" sz="1800" b="1" dirty="0" smtClean="0">
                <a:latin typeface="Cambria" pitchFamily="18" charset="0"/>
              </a:rPr>
              <a:t> </a:t>
            </a:r>
            <a:r>
              <a:rPr lang="en-US" sz="1800" b="1" dirty="0" smtClean="0">
                <a:latin typeface="Cambria" pitchFamily="18" charset="0"/>
              </a:rPr>
              <a:t>conclusions </a:t>
            </a:r>
            <a:r>
              <a:rPr lang="en-US" sz="1800" b="1" dirty="0"/>
              <a:t/>
            </a:r>
            <a:br>
              <a:rPr lang="en-US" sz="1800" b="1" dirty="0"/>
            </a:br>
            <a:endParaRPr lang="en-US" sz="1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419" dirty="0" smtClean="0"/>
              <a:t>Why is it important to read The Bible every day?</a:t>
            </a:r>
          </a:p>
          <a:p>
            <a:pPr>
              <a:buFont typeface="Wingdings" pitchFamily="2" charset="2"/>
              <a:buChar char="ü"/>
            </a:pPr>
            <a:r>
              <a:rPr lang="es-419" b="0" dirty="0" smtClean="0"/>
              <a:t>We get to know God more</a:t>
            </a:r>
          </a:p>
          <a:p>
            <a:pPr>
              <a:buFont typeface="Wingdings" pitchFamily="2" charset="2"/>
              <a:buChar char="ü"/>
            </a:pPr>
            <a:r>
              <a:rPr lang="es-419" b="0" dirty="0" smtClean="0"/>
              <a:t>We get closer to Him and our relationship grows so much that we naturally share Him with others.</a:t>
            </a:r>
          </a:p>
          <a:p>
            <a:pPr>
              <a:buFont typeface="Wingdings" pitchFamily="2" charset="2"/>
              <a:buChar char="ü"/>
            </a:pPr>
            <a:r>
              <a:rPr lang="es-419" b="0" dirty="0" smtClean="0"/>
              <a:t>We learn how to behave properly</a:t>
            </a:r>
          </a:p>
          <a:p>
            <a:pPr>
              <a:buFont typeface="Wingdings" pitchFamily="2" charset="2"/>
              <a:buChar char="ü"/>
            </a:pPr>
            <a:r>
              <a:rPr lang="es-419" b="0" dirty="0" smtClean="0"/>
              <a:t>We get strentgh for the day through the promises and we are able to defeat the enemy</a:t>
            </a:r>
          </a:p>
          <a:p>
            <a:pPr>
              <a:buFont typeface="Wingdings" pitchFamily="2" charset="2"/>
              <a:buChar char="ü"/>
            </a:pPr>
            <a:endParaRPr lang="es-419" b="0" dirty="0" smtClean="0"/>
          </a:p>
          <a:p>
            <a:pPr>
              <a:buFont typeface="Wingdings" pitchFamily="2" charset="2"/>
              <a:buChar char="ü"/>
            </a:pPr>
            <a:endParaRPr lang="en-US" b="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48" b="98044" l="992" r="98197">
                        <a14:backgroundMark x1="1803" y1="24971" x2="4238" y2="34292"/>
                        <a14:backgroundMark x1="14878" y1="53280" x2="14878" y2="53280"/>
                        <a14:backgroundMark x1="33904" y1="83429" x2="33904" y2="83429"/>
                        <a14:backgroundMark x1="43372" y1="93786" x2="43372" y2="93786"/>
                        <a14:backgroundMark x1="45176" y1="94937" x2="45176" y2="94937"/>
                        <a14:backgroundMark x1="47881" y1="95397" x2="47881" y2="95397"/>
                        <a14:backgroundMark x1="51488" y1="95397" x2="51488" y2="95397"/>
                        <a14:backgroundMark x1="54824" y1="94246" x2="54824" y2="94246"/>
                        <a14:backgroundMark x1="58792" y1="92635" x2="58792" y2="9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29331"/>
            <a:ext cx="2971800" cy="232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3" name="Picture 1" descr="C:\Users\Epinoza Home\Documents\Dubai Daily\Adventurers &amp; Pathfinders Club SDA\Adventurers pictures\Aventureiros 0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50713"/>
            <a:ext cx="2133600" cy="359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47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sz="1800" dirty="0" smtClean="0"/>
              <a:t>#3 </a:t>
            </a:r>
            <a:r>
              <a:rPr lang="en-US" sz="1800" dirty="0"/>
              <a:t>Find and </a:t>
            </a:r>
            <a:r>
              <a:rPr lang="en-US" sz="1800" dirty="0" smtClean="0"/>
              <a:t>read</a:t>
            </a:r>
            <a:r>
              <a:rPr lang="es-419" sz="1800" dirty="0" smtClean="0"/>
              <a:t>:</a:t>
            </a:r>
            <a:r>
              <a:rPr lang="en-US" sz="1800" dirty="0" smtClean="0"/>
              <a:t> </a:t>
            </a:r>
            <a:r>
              <a:rPr lang="en-US" sz="1800" dirty="0"/>
              <a:t>2 Timothy 2:15, </a:t>
            </a: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Psalm 119:11, and Psalm 119:105 NIV. Why do we study the Bible? </a:t>
            </a:r>
            <a:b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endParaRPr lang="en-US" sz="18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48" b="98044" l="992" r="98197">
                        <a14:backgroundMark x1="1803" y1="24971" x2="4238" y2="34292"/>
                        <a14:backgroundMark x1="14878" y1="53280" x2="14878" y2="53280"/>
                        <a14:backgroundMark x1="33904" y1="83429" x2="33904" y2="83429"/>
                        <a14:backgroundMark x1="43372" y1="93786" x2="43372" y2="93786"/>
                        <a14:backgroundMark x1="45176" y1="94937" x2="45176" y2="94937"/>
                        <a14:backgroundMark x1="47881" y1="95397" x2="47881" y2="95397"/>
                        <a14:backgroundMark x1="51488" y1="95397" x2="51488" y2="95397"/>
                        <a14:backgroundMark x1="54824" y1="94246" x2="54824" y2="94246"/>
                        <a14:backgroundMark x1="58792" y1="92635" x2="58792" y2="9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29331"/>
            <a:ext cx="2971800" cy="232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learn french fast - Clip Art Libr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57600"/>
            <a:ext cx="3276600" cy="304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819400" y="1143000"/>
            <a:ext cx="5029200" cy="2895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 Timothy </a:t>
            </a:r>
            <a:r>
              <a:rPr lang="en-US" b="1" dirty="0" smtClean="0"/>
              <a:t>2:15</a:t>
            </a:r>
            <a:endParaRPr lang="es-419" b="1" dirty="0" smtClean="0"/>
          </a:p>
          <a:p>
            <a:pPr algn="ctr"/>
            <a:r>
              <a:rPr lang="es-419" dirty="0" smtClean="0"/>
              <a:t>“</a:t>
            </a:r>
            <a:r>
              <a:rPr lang="en-US" dirty="0" smtClean="0"/>
              <a:t>Do </a:t>
            </a:r>
            <a:r>
              <a:rPr lang="en-US" dirty="0"/>
              <a:t>your best to present yourself to God as one approved, a worker who does not need to be ashamed and who correctly handles the word of </a:t>
            </a:r>
            <a:r>
              <a:rPr lang="en-US" dirty="0" smtClean="0"/>
              <a:t>truth</a:t>
            </a:r>
            <a:r>
              <a:rPr lang="es-419" dirty="0" smtClean="0"/>
              <a:t>”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9219" name="Picture 3" descr="C:\Users\Epinoza Home\Documents\Dubai Daily\Adventurers &amp; Pathfinders Club SDA\Adventurers pictures\Aventureiros 1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00" y="1021307"/>
            <a:ext cx="1295400" cy="309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2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978</TotalTime>
  <Words>1071</Words>
  <Application>Microsoft Office PowerPoint</Application>
  <PresentationFormat>On-screen Show (4:3)</PresentationFormat>
  <Paragraphs>150</Paragraphs>
  <Slides>25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Angles</vt:lpstr>
      <vt:lpstr>BREAD OF LIFE</vt:lpstr>
      <vt:lpstr>Multi/level Adventurer Award</vt:lpstr>
      <vt:lpstr>About me</vt:lpstr>
      <vt:lpstr>Things you will need </vt:lpstr>
      <vt:lpstr>#1 Find, read, and write Matthew 4:4. Discuss its importance with an adult. Write what you learned.  </vt:lpstr>
      <vt:lpstr>#1 Find, read, and write Matthew 4:4. Discuss its importance with an adult. Write what you learned.  </vt:lpstr>
      <vt:lpstr>#1  Find, read, and write Matthew 4:4. Discuss its importance with an adult. Write what you learned.  </vt:lpstr>
      <vt:lpstr>#2 Discuss with an adult the importance of reading God’s word every day. Write down your conclusions  </vt:lpstr>
      <vt:lpstr>#3 Find and read: 2 Timothy 2:15, Psalm 119:11, and Psalm 119:105 NIV. Why do we study the Bible?  </vt:lpstr>
      <vt:lpstr>#3 Find and read: 2 Timothy 2:15, Psalm 119:11, and Psalm 119:105 NIV. Why do we study the Bible?  </vt:lpstr>
      <vt:lpstr>#3 Find and read 2 Timothy 2:15, Psalm 119:11, and Psalm 119:105 NIV. Why do we study the Bible?  </vt:lpstr>
      <vt:lpstr>#3 Find and read 2 Timothy 2:15, Psalm 119:11, and Psalm 119:105 NIV. Why do we study the Bible?  </vt:lpstr>
      <vt:lpstr>#4 Talk about how to prepare yourself for reading God’s Word. Write down four Bible study habits. </vt:lpstr>
      <vt:lpstr>#5  Read one of the following Bible stories: </vt:lpstr>
      <vt:lpstr>Resource:</vt:lpstr>
      <vt:lpstr>#6 Make a bookmark to use while you study your Bible</vt:lpstr>
      <vt:lpstr>#6 Make a bookmark to use while you study your Bible</vt:lpstr>
      <vt:lpstr>#6 Make a bookmark to use while you study your Bible</vt:lpstr>
      <vt:lpstr>#7 Regularly spend time reading your Bible </vt:lpstr>
      <vt:lpstr>#7 Regularly spend time reading your Bible </vt:lpstr>
      <vt:lpstr>#7 Regularly spend time reading your Bible </vt:lpstr>
      <vt:lpstr>#7 Regularly spend time reading your Bible </vt:lpstr>
      <vt:lpstr>#7 Regularly spend time reading your Bible </vt:lpstr>
      <vt:lpstr>Remember :   </vt:lpstr>
      <vt:lpstr>Thanks 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BREAD OF LIFE</dc:title>
  <dc:creator>Daily de Espinoza</dc:creator>
  <cp:lastModifiedBy>Daily de Espinoza</cp:lastModifiedBy>
  <cp:revision>132</cp:revision>
  <cp:lastPrinted>2021-05-07T14:49:18Z</cp:lastPrinted>
  <dcterms:created xsi:type="dcterms:W3CDTF">2006-08-16T00:00:00Z</dcterms:created>
  <dcterms:modified xsi:type="dcterms:W3CDTF">2021-05-07T14:56:15Z</dcterms:modified>
</cp:coreProperties>
</file>