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7"/>
  </p:notesMasterIdLst>
  <p:handoutMasterIdLst>
    <p:handoutMasterId r:id="rId28"/>
  </p:handout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80" r:id="rId16"/>
    <p:sldId id="270" r:id="rId17"/>
    <p:sldId id="272" r:id="rId18"/>
    <p:sldId id="273" r:id="rId19"/>
    <p:sldId id="271" r:id="rId20"/>
    <p:sldId id="279" r:id="rId21"/>
    <p:sldId id="278" r:id="rId22"/>
    <p:sldId id="277" r:id="rId23"/>
    <p:sldId id="276" r:id="rId24"/>
    <p:sldId id="275" r:id="rId25"/>
    <p:sldId id="274" r:id="rId26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50" y="-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375" y="0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en-US" smtClean="0"/>
              <a:t>5/8/2021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20188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smtClean="0"/>
              <a:t>Bread of Life with Daily Espinoza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375" y="9120188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10E30B-E6CE-4D27-B440-C6CFEAEF04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8200761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r>
              <a:rPr lang="en-US" smtClean="0"/>
              <a:t>5/8/2021</a:t>
            </a:r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r>
              <a:rPr lang="en-US" smtClean="0"/>
              <a:t>Bread of Life with Daily Espinoza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81B2511A-0292-41E1-BBCA-A9645D0727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4063272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US" smtClean="0"/>
              <a:t>5/8/2021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49880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n-US" smtClean="0"/>
              <a:t>5/8/2021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8589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419" dirty="0" smtClean="0"/>
              <a:t>Nationality: I</a:t>
            </a:r>
            <a:r>
              <a:rPr lang="es-419" baseline="0" dirty="0" smtClean="0"/>
              <a:t> live here in Dubai but, I was born in Venezuela. </a:t>
            </a:r>
          </a:p>
          <a:p>
            <a:r>
              <a:rPr lang="es-419" baseline="0" dirty="0" smtClean="0"/>
              <a:t>What do I do? I am a Pastor´s wife, I work as a Volunteer in the Gulf Field as </a:t>
            </a:r>
            <a:r>
              <a:rPr lang="en-US" sz="1300" dirty="0"/>
              <a:t>Associate Pathfinder Director</a:t>
            </a:r>
            <a:r>
              <a:rPr lang="es-419" sz="1300" dirty="0"/>
              <a:t>.</a:t>
            </a:r>
            <a:endParaRPr lang="en-US" dirty="0" smtClean="0">
              <a:effectLst/>
            </a:endParaRPr>
          </a:p>
          <a:p>
            <a:endParaRPr lang="es-419" baseline="0" dirty="0" smtClean="0"/>
          </a:p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n-US" smtClean="0"/>
              <a:t>5/8/2021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5234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419" dirty="0" smtClean="0"/>
              <a:t>Allow</a:t>
            </a:r>
            <a:r>
              <a:rPr lang="es-419" baseline="0" dirty="0" smtClean="0"/>
              <a:t> Sarai Espinoza to share screen s</a:t>
            </a:r>
            <a:r>
              <a:rPr lang="es-419" dirty="0" smtClean="0"/>
              <a:t>o she can share the Tablet to present the story from the App “Bible for Kids.” I will narrate.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n-US" smtClean="0"/>
              <a:t>5/8/2021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09016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419" dirty="0" smtClean="0"/>
              <a:t>Animated Bible Stories, Interactive Animations, Fun Bible Activities, Challenges, Quizzes &amp; Rewards. 25 +Languages.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n-US" smtClean="0"/>
              <a:t>5/8/2021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45196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419" smtClean="0"/>
              <a:t>You could also searh on you</a:t>
            </a:r>
            <a:r>
              <a:rPr lang="es-419" baseline="0" smtClean="0"/>
              <a:t> tube for “Origami Corner Book Marks” 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US" smtClean="0"/>
              <a:t>5/8/2021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3393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419" dirty="0" smtClean="0"/>
              <a:t>Faith Finders, Bible Studies, Day by Day with Jesus Bible</a:t>
            </a:r>
            <a:r>
              <a:rPr lang="es-419" baseline="0" dirty="0" smtClean="0"/>
              <a:t> </a:t>
            </a:r>
            <a:r>
              <a:rPr lang="es-419" dirty="0" smtClean="0"/>
              <a:t>Reading Guide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n-US" smtClean="0"/>
              <a:t>5/8/2021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1939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66612">
              <a:defRPr/>
            </a:pPr>
            <a:r>
              <a:rPr lang="es-419" dirty="0" smtClean="0"/>
              <a:t>Faith Finders, Bible Studies, Day by Day with Jesus Bible</a:t>
            </a:r>
            <a:r>
              <a:rPr lang="es-419" baseline="0" dirty="0" smtClean="0"/>
              <a:t> </a:t>
            </a:r>
            <a:r>
              <a:rPr lang="es-419" dirty="0" smtClean="0"/>
              <a:t>Reading Guide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n-US" smtClean="0"/>
              <a:t>5/8/2021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74206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US" smtClean="0"/>
              <a:t>5/8/2021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35092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5/8/2021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Bread of Life with Daily Espinoza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5/8/2021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Bread of Life with Daily Espinoza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5/8/2021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Bread of Life with Daily Espinoza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5/8/2021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Bread of Life with Daily Espinoza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5/8/2021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Bread of Life with Daily Espinoza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5/8/2021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Bread of Life with Daily Espinoza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5/8/2021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Bread of Life with Daily Espinoza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5/8/2021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Bread of Life with Daily Espinoza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5/8/2021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Bread of Life with Daily Espinoza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5/8/2021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Bread of Life with Daily Espinoza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5/8/2021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Bread of Life with Daily Espinoza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5/8/2021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Bread of Life with Daily Espinoza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1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1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2.png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Relationship Id="rId9" Type="http://schemas.openxmlformats.org/officeDocument/2006/relationships/image" Target="../media/image49.pn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51.pn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microsoft.com/office/2007/relationships/hdphoto" Target="../media/hdphoto14.wdp"/><Relationship Id="rId4" Type="http://schemas.openxmlformats.org/officeDocument/2006/relationships/image" Target="../media/image52.png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hdphoto" Target="../media/hdphoto16.wdp"/><Relationship Id="rId13" Type="http://schemas.microsoft.com/office/2007/relationships/hdphoto" Target="../media/hdphoto8.wdp"/><Relationship Id="rId3" Type="http://schemas.openxmlformats.org/officeDocument/2006/relationships/image" Target="../media/image53.png"/><Relationship Id="rId7" Type="http://schemas.openxmlformats.org/officeDocument/2006/relationships/image" Target="../media/image54.png"/><Relationship Id="rId12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11" Type="http://schemas.microsoft.com/office/2007/relationships/hdphoto" Target="../media/hdphoto17.wdp"/><Relationship Id="rId5" Type="http://schemas.openxmlformats.org/officeDocument/2006/relationships/image" Target="../media/image4.png"/><Relationship Id="rId15" Type="http://schemas.microsoft.com/office/2007/relationships/hdphoto" Target="../media/hdphoto18.wdp"/><Relationship Id="rId10" Type="http://schemas.openxmlformats.org/officeDocument/2006/relationships/image" Target="../media/image55.png"/><Relationship Id="rId4" Type="http://schemas.microsoft.com/office/2007/relationships/hdphoto" Target="../media/hdphoto15.wdp"/><Relationship Id="rId9" Type="http://schemas.openxmlformats.org/officeDocument/2006/relationships/image" Target="../media/image19.png"/><Relationship Id="rId14" Type="http://schemas.openxmlformats.org/officeDocument/2006/relationships/image" Target="../media/image5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faithfinders.com/day-by-day-with-jesus-bible-reading-guide.pdf" TargetMode="External"/><Relationship Id="rId5" Type="http://schemas.openxmlformats.org/officeDocument/2006/relationships/image" Target="../media/image57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microsoft.com/office/2007/relationships/hdphoto" Target="../media/hdphoto1.wdp"/><Relationship Id="rId4" Type="http://schemas.openxmlformats.org/officeDocument/2006/relationships/image" Target="../media/image6.png"/><Relationship Id="rId9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faithfinders.com/day-by-day-with-jesus-bible-reading-guide.pdf" TargetMode="External"/><Relationship Id="rId5" Type="http://schemas.openxmlformats.org/officeDocument/2006/relationships/image" Target="../media/image58.png"/><Relationship Id="rId4" Type="http://schemas.microsoft.com/office/2007/relationships/hdphoto" Target="../media/hdphoto1.wdp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sarahtitus.com/super-cute-helpful-printable-bible-reading-plans/" TargetMode="External"/><Relationship Id="rId5" Type="http://schemas.openxmlformats.org/officeDocument/2006/relationships/image" Target="../media/image60.jpeg"/><Relationship Id="rId4" Type="http://schemas.openxmlformats.org/officeDocument/2006/relationships/image" Target="../media/image59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hyperlink" Target="http://www.confessionsofahomeschooler.com/" TargetMode="External"/><Relationship Id="rId3" Type="http://schemas.microsoft.com/office/2007/relationships/hdphoto" Target="../media/hdphoto1.wdp"/><Relationship Id="rId7" Type="http://schemas.openxmlformats.org/officeDocument/2006/relationships/hyperlink" Target="http://www.wildlyanchored.com/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sarahtitus.com/super-cute-helpful-printable-bible-reading-plans/" TargetMode="External"/><Relationship Id="rId5" Type="http://schemas.openxmlformats.org/officeDocument/2006/relationships/image" Target="../media/image61.png"/><Relationship Id="rId4" Type="http://schemas.openxmlformats.org/officeDocument/2006/relationships/image" Target="../media/image60.jpeg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gracelink.net/primary" TargetMode="External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2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9.wdp"/><Relationship Id="rId4" Type="http://schemas.openxmlformats.org/officeDocument/2006/relationships/image" Target="../media/image6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0.png"/><Relationship Id="rId7" Type="http://schemas.microsoft.com/office/2007/relationships/hdphoto" Target="../media/hdphoto4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microsoft.com/office/2007/relationships/hdphoto" Target="../media/hdphoto3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0.png"/><Relationship Id="rId3" Type="http://schemas.microsoft.com/office/2007/relationships/hdphoto" Target="../media/hdphoto5.wdp"/><Relationship Id="rId7" Type="http://schemas.microsoft.com/office/2007/relationships/hdphoto" Target="../media/hdphoto6.wdp"/><Relationship Id="rId12" Type="http://schemas.microsoft.com/office/2007/relationships/hdphoto" Target="../media/hdphoto1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openxmlformats.org/officeDocument/2006/relationships/image" Target="../media/image4.png"/><Relationship Id="rId5" Type="http://schemas.openxmlformats.org/officeDocument/2006/relationships/image" Target="../media/image16.jpeg"/><Relationship Id="rId10" Type="http://schemas.openxmlformats.org/officeDocument/2006/relationships/image" Target="../media/image19.png"/><Relationship Id="rId4" Type="http://schemas.openxmlformats.org/officeDocument/2006/relationships/image" Target="../media/image15.png"/><Relationship Id="rId9" Type="http://schemas.microsoft.com/office/2007/relationships/hdphoto" Target="../media/hdphoto7.wdp"/><Relationship Id="rId14" Type="http://schemas.microsoft.com/office/2007/relationships/hdphoto" Target="../media/hdphoto8.wdp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9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g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microsoft.com/office/2007/relationships/hdphoto" Target="../media/hdphoto1.wdp"/><Relationship Id="rId7" Type="http://schemas.openxmlformats.org/officeDocument/2006/relationships/image" Target="../media/image24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microsoft.com/office/2007/relationships/hdphoto" Target="../media/hdphoto9.wdp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microsoft.com/office/2007/relationships/hdphoto" Target="../media/hdphoto1.wdp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microsoft.com/office/2007/relationships/hdphoto" Target="../media/hdphoto10.wdp"/><Relationship Id="rId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BREAD OF LIFE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093450">
            <a:off x="1293494" y="2470925"/>
            <a:ext cx="6511131" cy="329259"/>
          </a:xfrm>
        </p:spPr>
        <p:txBody>
          <a:bodyPr/>
          <a:lstStyle/>
          <a:p>
            <a:r>
              <a:rPr lang="es-419" dirty="0" smtClean="0"/>
              <a:t>Adventurer Award</a:t>
            </a:r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81000"/>
            <a:ext cx="2446264" cy="22391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948" b="98044" l="992" r="98197">
                        <a14:backgroundMark x1="1803" y1="24971" x2="4238" y2="34292"/>
                        <a14:backgroundMark x1="14878" y1="53280" x2="14878" y2="53280"/>
                        <a14:backgroundMark x1="33904" y1="83429" x2="33904" y2="83429"/>
                        <a14:backgroundMark x1="43372" y1="93786" x2="43372" y2="93786"/>
                        <a14:backgroundMark x1="45176" y1="94937" x2="45176" y2="94937"/>
                        <a14:backgroundMark x1="47881" y1="95397" x2="47881" y2="95397"/>
                        <a14:backgroundMark x1="51488" y1="95397" x2="51488" y2="95397"/>
                        <a14:backgroundMark x1="54824" y1="94246" x2="54824" y2="94246"/>
                        <a14:backgroundMark x1="58792" y1="92635" x2="58792" y2="926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3962400"/>
            <a:ext cx="2971800" cy="23286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99786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419" sz="1800" dirty="0" smtClean="0"/>
              <a:t>#3 </a:t>
            </a:r>
            <a:r>
              <a:rPr lang="en-US" sz="1800" dirty="0"/>
              <a:t>Find and </a:t>
            </a:r>
            <a:r>
              <a:rPr lang="en-US" sz="1800" dirty="0" smtClean="0"/>
              <a:t>read</a:t>
            </a:r>
            <a:r>
              <a:rPr lang="es-419" sz="1800" dirty="0" smtClean="0"/>
              <a:t>:</a:t>
            </a:r>
            <a:r>
              <a:rPr lang="en-US" sz="1800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1800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2 Timothy 2:15,</a:t>
            </a:r>
            <a:r>
              <a:rPr lang="en-US" sz="1800" dirty="0"/>
              <a:t> Psalm 119:11</a:t>
            </a:r>
            <a:r>
              <a:rPr lang="en-US" sz="1800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, and Psalm 119:105 NIV. Why do we study the Bible? </a:t>
            </a:r>
            <a:br>
              <a:rPr lang="en-US" sz="1800" dirty="0">
                <a:solidFill>
                  <a:schemeClr val="accent6">
                    <a:lumMod val="20000"/>
                    <a:lumOff val="80000"/>
                  </a:schemeClr>
                </a:solidFill>
              </a:rPr>
            </a:br>
            <a:endParaRPr lang="en-US" sz="1800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948" b="98044" l="992" r="98197">
                        <a14:backgroundMark x1="1803" y1="24971" x2="4238" y2="34292"/>
                        <a14:backgroundMark x1="14878" y1="53280" x2="14878" y2="53280"/>
                        <a14:backgroundMark x1="33904" y1="83429" x2="33904" y2="83429"/>
                        <a14:backgroundMark x1="43372" y1="93786" x2="43372" y2="93786"/>
                        <a14:backgroundMark x1="45176" y1="94937" x2="45176" y2="94937"/>
                        <a14:backgroundMark x1="47881" y1="95397" x2="47881" y2="95397"/>
                        <a14:backgroundMark x1="51488" y1="95397" x2="51488" y2="95397"/>
                        <a14:backgroundMark x1="54824" y1="94246" x2="54824" y2="94246"/>
                        <a14:backgroundMark x1="58792" y1="92635" x2="58792" y2="926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4529331"/>
            <a:ext cx="2971800" cy="23286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8" name="Picture 2" descr="learn french fast - Clip Art Librar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3657600"/>
            <a:ext cx="3276600" cy="3047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ounded Rectangle 3"/>
          <p:cNvSpPr/>
          <p:nvPr/>
        </p:nvSpPr>
        <p:spPr>
          <a:xfrm>
            <a:off x="2819400" y="1143000"/>
            <a:ext cx="5029200" cy="28956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Psalm </a:t>
            </a:r>
            <a:r>
              <a:rPr lang="en-US" b="1" dirty="0" smtClean="0"/>
              <a:t>119:11</a:t>
            </a:r>
            <a:endParaRPr lang="es-419" b="1" dirty="0" smtClean="0"/>
          </a:p>
          <a:p>
            <a:pPr algn="ctr"/>
            <a:endParaRPr lang="es-419" b="1" dirty="0" smtClean="0"/>
          </a:p>
          <a:p>
            <a:pPr algn="ctr"/>
            <a:r>
              <a:rPr lang="es-419" dirty="0" smtClean="0"/>
              <a:t>“</a:t>
            </a:r>
            <a:r>
              <a:rPr lang="en-US" dirty="0" smtClean="0"/>
              <a:t>I </a:t>
            </a:r>
            <a:r>
              <a:rPr lang="en-US" dirty="0"/>
              <a:t>have hidden your </a:t>
            </a:r>
            <a:r>
              <a:rPr lang="en-US" dirty="0" smtClean="0"/>
              <a:t>word</a:t>
            </a:r>
            <a:endParaRPr lang="es-419" dirty="0" smtClean="0"/>
          </a:p>
          <a:p>
            <a:pPr algn="ctr"/>
            <a:r>
              <a:rPr lang="en-US" dirty="0" smtClean="0"/>
              <a:t> </a:t>
            </a:r>
            <a:r>
              <a:rPr lang="en-US" dirty="0"/>
              <a:t>in my heart</a:t>
            </a:r>
            <a:br>
              <a:rPr lang="en-US" dirty="0"/>
            </a:br>
            <a:r>
              <a:rPr lang="en-US" dirty="0"/>
              <a:t>    that I might not sin against you</a:t>
            </a:r>
            <a:r>
              <a:rPr lang="en-US" dirty="0" smtClean="0"/>
              <a:t>.</a:t>
            </a:r>
            <a:r>
              <a:rPr lang="es-419" dirty="0" smtClean="0"/>
              <a:t>”</a:t>
            </a:r>
          </a:p>
        </p:txBody>
      </p:sp>
      <p:pic>
        <p:nvPicPr>
          <p:cNvPr id="10242" name="Picture 2" descr="C:\Users\Epinoza Home\Documents\Dubai Daily\Adventurers &amp; Pathfinders Club SDA\Adventurers pictures\Aventureiros 12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934200" y="990600"/>
            <a:ext cx="1547336" cy="289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6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347" b="97980" l="938" r="987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1828800"/>
            <a:ext cx="914400" cy="8486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99700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419" sz="1800" dirty="0" smtClean="0"/>
              <a:t>#3 </a:t>
            </a:r>
            <a:r>
              <a:rPr lang="en-US" sz="1800" dirty="0"/>
              <a:t>Find and read</a:t>
            </a:r>
            <a:r>
              <a:rPr lang="en-US" sz="1800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 2 Timothy 2:15,</a:t>
            </a:r>
            <a:r>
              <a:rPr lang="en-US" sz="1800" dirty="0"/>
              <a:t> </a:t>
            </a:r>
            <a:r>
              <a:rPr lang="en-US" sz="1800" dirty="0">
                <a:solidFill>
                  <a:schemeClr val="bg2"/>
                </a:solidFill>
              </a:rPr>
              <a:t>Psalm 119:11</a:t>
            </a:r>
            <a:r>
              <a:rPr lang="en-US" sz="1800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, </a:t>
            </a:r>
            <a:r>
              <a:rPr lang="en-US" sz="1800" dirty="0"/>
              <a:t>and Psalm 119:105 NIV.</a:t>
            </a:r>
            <a:r>
              <a:rPr lang="en-US" sz="1800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 Why do we study the Bible? </a:t>
            </a:r>
            <a:br>
              <a:rPr lang="en-US" sz="1800" dirty="0">
                <a:solidFill>
                  <a:schemeClr val="accent6">
                    <a:lumMod val="20000"/>
                    <a:lumOff val="80000"/>
                  </a:schemeClr>
                </a:solidFill>
              </a:rPr>
            </a:br>
            <a:endParaRPr lang="en-US" sz="1800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948" b="98044" l="992" r="98197">
                        <a14:backgroundMark x1="1803" y1="24971" x2="4238" y2="34292"/>
                        <a14:backgroundMark x1="14878" y1="53280" x2="14878" y2="53280"/>
                        <a14:backgroundMark x1="33904" y1="83429" x2="33904" y2="83429"/>
                        <a14:backgroundMark x1="43372" y1="93786" x2="43372" y2="93786"/>
                        <a14:backgroundMark x1="45176" y1="94937" x2="45176" y2="94937"/>
                        <a14:backgroundMark x1="47881" y1="95397" x2="47881" y2="95397"/>
                        <a14:backgroundMark x1="51488" y1="95397" x2="51488" y2="95397"/>
                        <a14:backgroundMark x1="54824" y1="94246" x2="54824" y2="94246"/>
                        <a14:backgroundMark x1="58792" y1="92635" x2="58792" y2="926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4529331"/>
            <a:ext cx="2971800" cy="23286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8" name="Picture 2" descr="learn french fast - Clip Art Librar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3657600"/>
            <a:ext cx="3276600" cy="3047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ounded Rectangle 3"/>
          <p:cNvSpPr/>
          <p:nvPr/>
        </p:nvSpPr>
        <p:spPr>
          <a:xfrm>
            <a:off x="2819400" y="1143000"/>
            <a:ext cx="5029200" cy="28956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Psalm 119:105</a:t>
            </a:r>
            <a:endParaRPr lang="es-419" b="1" dirty="0" smtClean="0"/>
          </a:p>
          <a:p>
            <a:pPr algn="ctr"/>
            <a:endParaRPr lang="es-419" b="1" dirty="0" smtClean="0"/>
          </a:p>
          <a:p>
            <a:pPr algn="ctr"/>
            <a:r>
              <a:rPr lang="es-419" dirty="0" smtClean="0"/>
              <a:t>“</a:t>
            </a:r>
            <a:r>
              <a:rPr lang="en-US" dirty="0"/>
              <a:t>Your word is a lamp for my feet,</a:t>
            </a:r>
            <a:br>
              <a:rPr lang="en-US" dirty="0"/>
            </a:br>
            <a:r>
              <a:rPr lang="en-US" dirty="0"/>
              <a:t>    a light on my path.</a:t>
            </a:r>
            <a:r>
              <a:rPr lang="es-419" dirty="0" smtClean="0"/>
              <a:t>”</a:t>
            </a:r>
          </a:p>
        </p:txBody>
      </p:sp>
      <p:pic>
        <p:nvPicPr>
          <p:cNvPr id="10242" name="Picture 2" descr="C:\Users\Epinoza Home\Documents\Dubai Daily\Adventurers &amp; Pathfinders Club SDA\Adventurers pictures\Aventureiros 12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934200" y="990600"/>
            <a:ext cx="1547336" cy="289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Free Light Bulb Clip Art Pictures - Clipartix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609" b="96522" l="2740" r="9543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138"/>
          <a:stretch/>
        </p:blipFill>
        <p:spPr bwMode="auto">
          <a:xfrm rot="1647419">
            <a:off x="2840182" y="1210090"/>
            <a:ext cx="1385888" cy="1380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2534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419" sz="1800" dirty="0" smtClean="0"/>
              <a:t>#3 </a:t>
            </a:r>
            <a:r>
              <a:rPr lang="en-US" sz="1800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Find and read 2 Timothy 2:15, Psalm 119:11, and Psalm 119:105 NIV. </a:t>
            </a:r>
            <a:r>
              <a:rPr lang="en-US" sz="1800" dirty="0"/>
              <a:t>Why do we study the Bible? </a:t>
            </a:r>
            <a:r>
              <a:rPr lang="en-US" sz="1800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/>
            </a:r>
            <a:br>
              <a:rPr lang="en-US" sz="1800" dirty="0">
                <a:solidFill>
                  <a:schemeClr val="accent6">
                    <a:lumMod val="20000"/>
                    <a:lumOff val="80000"/>
                  </a:schemeClr>
                </a:solidFill>
              </a:rPr>
            </a:br>
            <a:endParaRPr lang="en-US" sz="1800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Considering those Bible texts, why do we study the Bible? </a:t>
            </a:r>
            <a:endParaRPr lang="es-419" dirty="0" smtClean="0"/>
          </a:p>
          <a:p>
            <a:pPr>
              <a:buFont typeface="Wingdings" pitchFamily="2" charset="2"/>
              <a:buChar char="ü"/>
            </a:pPr>
            <a:r>
              <a:rPr lang="es-419" b="0" dirty="0" smtClean="0"/>
              <a:t>To know the Truth.</a:t>
            </a:r>
          </a:p>
          <a:p>
            <a:pPr>
              <a:buFont typeface="Wingdings" pitchFamily="2" charset="2"/>
              <a:buChar char="ü"/>
            </a:pPr>
            <a:r>
              <a:rPr lang="es-419" b="0" dirty="0" smtClean="0"/>
              <a:t>To not sin against God.</a:t>
            </a:r>
          </a:p>
          <a:p>
            <a:pPr>
              <a:buFont typeface="Wingdings" pitchFamily="2" charset="2"/>
              <a:buChar char="ü"/>
            </a:pPr>
            <a:r>
              <a:rPr lang="es-419" b="0" dirty="0" smtClean="0"/>
              <a:t>To lead us through this</a:t>
            </a:r>
          </a:p>
          <a:p>
            <a:pPr marL="0" indent="0"/>
            <a:r>
              <a:rPr lang="es-419" b="0" dirty="0"/>
              <a:t> </a:t>
            </a:r>
            <a:r>
              <a:rPr lang="es-419" b="0" dirty="0" smtClean="0"/>
              <a:t>      dark World.</a:t>
            </a:r>
            <a:endParaRPr lang="en-US" b="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948" b="98044" l="992" r="98197">
                        <a14:backgroundMark x1="1803" y1="24971" x2="4238" y2="34292"/>
                        <a14:backgroundMark x1="14878" y1="53280" x2="14878" y2="53280"/>
                        <a14:backgroundMark x1="33904" y1="83429" x2="33904" y2="83429"/>
                        <a14:backgroundMark x1="43372" y1="93786" x2="43372" y2="93786"/>
                        <a14:backgroundMark x1="45176" y1="94937" x2="45176" y2="94937"/>
                        <a14:backgroundMark x1="47881" y1="95397" x2="47881" y2="95397"/>
                        <a14:backgroundMark x1="51488" y1="95397" x2="51488" y2="95397"/>
                        <a14:backgroundMark x1="54824" y1="94246" x2="54824" y2="94246"/>
                        <a14:backgroundMark x1="58792" y1="92635" x2="58792" y2="926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4529331"/>
            <a:ext cx="2971800" cy="23286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0" name="Picture 2" descr="C:\Users\Epinoza Home\Documents\Dubai Daily\Adventurers &amp; Pathfinders Club SDA\Adventurers´Awards\Mis awards\Bread of Life\Family reading Bible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2971800"/>
            <a:ext cx="2944467" cy="2257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ounded Rectangle 9"/>
          <p:cNvSpPr/>
          <p:nvPr/>
        </p:nvSpPr>
        <p:spPr>
          <a:xfrm>
            <a:off x="3657600" y="1447800"/>
            <a:ext cx="1676400" cy="21336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/>
              <a:t>2 Timothy </a:t>
            </a:r>
            <a:r>
              <a:rPr lang="en-US" sz="1100" b="1" dirty="0" smtClean="0"/>
              <a:t>2:15</a:t>
            </a:r>
            <a:endParaRPr lang="es-419" sz="1100" b="1" dirty="0" smtClean="0"/>
          </a:p>
          <a:p>
            <a:pPr algn="ctr"/>
            <a:r>
              <a:rPr lang="es-419" sz="1100" dirty="0" smtClean="0"/>
              <a:t>“</a:t>
            </a:r>
            <a:r>
              <a:rPr lang="en-US" sz="1100" dirty="0" smtClean="0"/>
              <a:t>Do </a:t>
            </a:r>
            <a:r>
              <a:rPr lang="en-US" sz="1100" dirty="0"/>
              <a:t>your best to present yourself to God as one approved, a worker who does not need to be ashamed and who correctly handles the word of </a:t>
            </a:r>
            <a:r>
              <a:rPr lang="en-US" sz="1100" dirty="0" smtClean="0"/>
              <a:t>truth</a:t>
            </a:r>
            <a:r>
              <a:rPr lang="es-419" sz="1100" dirty="0" smtClean="0"/>
              <a:t>”</a:t>
            </a:r>
            <a:r>
              <a:rPr lang="en-US" sz="1100" dirty="0" smtClean="0"/>
              <a:t>.</a:t>
            </a:r>
            <a:endParaRPr lang="en-US" sz="1100" dirty="0"/>
          </a:p>
        </p:txBody>
      </p:sp>
      <p:sp>
        <p:nvSpPr>
          <p:cNvPr id="12" name="Rounded Rectangle 11"/>
          <p:cNvSpPr/>
          <p:nvPr/>
        </p:nvSpPr>
        <p:spPr>
          <a:xfrm>
            <a:off x="5486400" y="1447800"/>
            <a:ext cx="1524000" cy="21336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/>
              <a:t>Psalm </a:t>
            </a:r>
            <a:r>
              <a:rPr lang="en-US" sz="1200" b="1" dirty="0" smtClean="0"/>
              <a:t>119:11</a:t>
            </a:r>
            <a:endParaRPr lang="es-419" sz="1200" b="1" dirty="0" smtClean="0"/>
          </a:p>
          <a:p>
            <a:pPr algn="ctr"/>
            <a:endParaRPr lang="es-419" sz="1200" b="1" dirty="0" smtClean="0"/>
          </a:p>
          <a:p>
            <a:pPr algn="ctr"/>
            <a:r>
              <a:rPr lang="es-419" sz="1200" dirty="0" smtClean="0"/>
              <a:t>“</a:t>
            </a:r>
            <a:r>
              <a:rPr lang="en-US" sz="1200" dirty="0" smtClean="0"/>
              <a:t>I </a:t>
            </a:r>
            <a:r>
              <a:rPr lang="en-US" sz="1200" dirty="0"/>
              <a:t>have hidden your </a:t>
            </a:r>
            <a:r>
              <a:rPr lang="en-US" sz="1200" dirty="0" smtClean="0"/>
              <a:t>word</a:t>
            </a:r>
            <a:endParaRPr lang="es-419" sz="1200" dirty="0" smtClean="0"/>
          </a:p>
          <a:p>
            <a:pPr algn="ctr"/>
            <a:r>
              <a:rPr lang="en-US" sz="1200" dirty="0" smtClean="0"/>
              <a:t> </a:t>
            </a:r>
            <a:r>
              <a:rPr lang="en-US" sz="1200" dirty="0"/>
              <a:t>in my heart</a:t>
            </a:r>
            <a:br>
              <a:rPr lang="en-US" sz="1200" dirty="0"/>
            </a:br>
            <a:r>
              <a:rPr lang="en-US" sz="1200" dirty="0"/>
              <a:t>    that I might not sin against you</a:t>
            </a:r>
            <a:r>
              <a:rPr lang="en-US" sz="1200" dirty="0" smtClean="0"/>
              <a:t>.</a:t>
            </a:r>
            <a:r>
              <a:rPr lang="es-419" sz="1200" dirty="0" smtClean="0"/>
              <a:t>”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62800" y="1413164"/>
            <a:ext cx="1524000" cy="2168236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/>
              <a:t>Psalm 119:105</a:t>
            </a:r>
            <a:endParaRPr lang="es-419" sz="1200" b="1" dirty="0" smtClean="0"/>
          </a:p>
          <a:p>
            <a:pPr algn="ctr"/>
            <a:endParaRPr lang="es-419" sz="1200" b="1" dirty="0" smtClean="0"/>
          </a:p>
          <a:p>
            <a:pPr algn="ctr"/>
            <a:r>
              <a:rPr lang="es-419" sz="1200" dirty="0" smtClean="0"/>
              <a:t>“</a:t>
            </a:r>
            <a:r>
              <a:rPr lang="en-US" sz="1200" dirty="0"/>
              <a:t>Your word is a lamp for my feet,</a:t>
            </a:r>
            <a:br>
              <a:rPr lang="en-US" sz="1200" dirty="0"/>
            </a:br>
            <a:r>
              <a:rPr lang="en-US" sz="1200" dirty="0"/>
              <a:t>    a light on my path.</a:t>
            </a:r>
            <a:r>
              <a:rPr lang="es-419" sz="1200" dirty="0" smtClean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37555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s-419" sz="1800" dirty="0" smtClean="0"/>
              <a:t>#4 </a:t>
            </a:r>
            <a:r>
              <a:rPr lang="en-US" sz="1800" dirty="0"/>
              <a:t>Talk about how to prepare yourself for reading God’s Word. Write down four Bible study habits.</a:t>
            </a:r>
            <a:br>
              <a:rPr lang="en-US" sz="1800" dirty="0"/>
            </a:br>
            <a:endParaRPr lang="en-US" sz="1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es-419" b="0" dirty="0" smtClean="0"/>
              <a:t>Pray before reading the Bible.</a:t>
            </a:r>
          </a:p>
          <a:p>
            <a:pPr>
              <a:buFont typeface="Wingdings" pitchFamily="2" charset="2"/>
              <a:buChar char="ü"/>
            </a:pPr>
            <a:r>
              <a:rPr lang="es-419" b="0" dirty="0" smtClean="0"/>
              <a:t>Meditate, think what the text is teaching you.</a:t>
            </a:r>
          </a:p>
          <a:p>
            <a:pPr>
              <a:buFont typeface="Wingdings" pitchFamily="2" charset="2"/>
              <a:buChar char="ü"/>
            </a:pPr>
            <a:r>
              <a:rPr lang="es-419" b="0" dirty="0" smtClean="0"/>
              <a:t>Set aside time every day to read your Bible.</a:t>
            </a:r>
          </a:p>
          <a:p>
            <a:pPr>
              <a:buFont typeface="Wingdings" pitchFamily="2" charset="2"/>
              <a:buChar char="ü"/>
            </a:pPr>
            <a:r>
              <a:rPr lang="es-419" b="0" dirty="0" smtClean="0"/>
              <a:t>Finish always with a prayer to ask God help you </a:t>
            </a:r>
          </a:p>
          <a:p>
            <a:pPr marL="0" indent="0"/>
            <a:r>
              <a:rPr lang="es-419" b="0" dirty="0" smtClean="0"/>
              <a:t>       remember what you just read.</a:t>
            </a:r>
            <a:endParaRPr lang="en-US" b="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948" b="98044" l="992" r="98197">
                        <a14:backgroundMark x1="1803" y1="24971" x2="4238" y2="34292"/>
                        <a14:backgroundMark x1="14878" y1="53280" x2="14878" y2="53280"/>
                        <a14:backgroundMark x1="33904" y1="83429" x2="33904" y2="83429"/>
                        <a14:backgroundMark x1="43372" y1="93786" x2="43372" y2="93786"/>
                        <a14:backgroundMark x1="45176" y1="94937" x2="45176" y2="94937"/>
                        <a14:backgroundMark x1="47881" y1="95397" x2="47881" y2="95397"/>
                        <a14:backgroundMark x1="51488" y1="95397" x2="51488" y2="95397"/>
                        <a14:backgroundMark x1="54824" y1="94246" x2="54824" y2="94246"/>
                        <a14:backgroundMark x1="58792" y1="92635" x2="58792" y2="926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4529331"/>
            <a:ext cx="2971800" cy="23286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4" name="Picture 2" descr="C:\Users\Epinoza Home\Documents\Dubai Daily\Adventurers &amp; Pathfinders Club SDA\Adventurers pictures\Aventureiros 10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435927"/>
            <a:ext cx="1971675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7" name="Picture 5" descr="C:\Users\Epinoza Home\Documents\Dubai Daily\Adventurers &amp; Pathfinders Club SDA\Adventurers´Awards\Mis awards\Bread of Life\Child thinking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1143000"/>
            <a:ext cx="2714625" cy="2838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8095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s-419" sz="1800" dirty="0" smtClean="0"/>
              <a:t>#5  </a:t>
            </a:r>
            <a:r>
              <a:rPr lang="en-US" sz="1800" dirty="0"/>
              <a:t>Read one of the following Bible stories: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n-US" dirty="0"/>
              <a:t>Hannah prays for a </a:t>
            </a:r>
            <a:r>
              <a:rPr lang="en-US" dirty="0" smtClean="0"/>
              <a:t>son</a:t>
            </a:r>
            <a:r>
              <a:rPr lang="es-419" dirty="0" smtClean="0"/>
              <a:t> </a:t>
            </a:r>
            <a:r>
              <a:rPr lang="en-US" dirty="0"/>
              <a:t> </a:t>
            </a:r>
            <a:r>
              <a:rPr lang="en-US" b="0" dirty="0"/>
              <a:t>(1 Samuel 1:1-28</a:t>
            </a:r>
            <a:r>
              <a:rPr lang="en-US" b="0" dirty="0" smtClean="0"/>
              <a:t>)</a:t>
            </a:r>
            <a:endParaRPr lang="es-419" b="0" dirty="0" smtClean="0"/>
          </a:p>
          <a:p>
            <a:pPr marL="0" indent="0"/>
            <a:endParaRPr lang="es-419" b="0" dirty="0" smtClean="0"/>
          </a:p>
          <a:p>
            <a:pPr>
              <a:buFont typeface="Wingdings" pitchFamily="2" charset="2"/>
              <a:buChar char="q"/>
            </a:pPr>
            <a:r>
              <a:rPr lang="en-US" dirty="0"/>
              <a:t>Noah’s Ark </a:t>
            </a:r>
            <a:r>
              <a:rPr lang="en-US" b="0" dirty="0"/>
              <a:t>(Genesis 6:5-Genesis </a:t>
            </a:r>
            <a:r>
              <a:rPr lang="en-US" b="0" dirty="0" smtClean="0"/>
              <a:t>8</a:t>
            </a:r>
            <a:r>
              <a:rPr lang="es-419" b="0" dirty="0" smtClean="0"/>
              <a:t>)</a:t>
            </a:r>
          </a:p>
          <a:p>
            <a:pPr marL="0" indent="0"/>
            <a:endParaRPr lang="es-419" b="0" dirty="0" smtClean="0"/>
          </a:p>
          <a:p>
            <a:pPr>
              <a:buFont typeface="Wingdings" pitchFamily="2" charset="2"/>
              <a:buChar char="q"/>
            </a:pPr>
            <a:r>
              <a:rPr lang="en-US" dirty="0"/>
              <a:t>Baby Moses </a:t>
            </a:r>
            <a:r>
              <a:rPr lang="en-US" b="0" dirty="0"/>
              <a:t>(Exodus1-2:10) </a:t>
            </a:r>
            <a:endParaRPr lang="es-419" b="0" dirty="0" smtClean="0"/>
          </a:p>
          <a:p>
            <a:pPr marL="0" indent="0"/>
            <a:endParaRPr lang="es-419" b="0" dirty="0" smtClean="0"/>
          </a:p>
          <a:p>
            <a:pPr>
              <a:buFont typeface="Wingdings" pitchFamily="2" charset="2"/>
              <a:buChar char="q"/>
            </a:pPr>
            <a:r>
              <a:rPr lang="en-US" dirty="0" err="1"/>
              <a:t>Namaan</a:t>
            </a:r>
            <a:r>
              <a:rPr lang="en-US" dirty="0"/>
              <a:t> the </a:t>
            </a:r>
            <a:r>
              <a:rPr lang="en-US" dirty="0" smtClean="0"/>
              <a:t>Leper</a:t>
            </a:r>
            <a:r>
              <a:rPr lang="es-419" dirty="0" smtClean="0"/>
              <a:t> </a:t>
            </a:r>
            <a:r>
              <a:rPr lang="en-US" b="0" dirty="0"/>
              <a:t>(2 Kings 5:1-16)</a:t>
            </a:r>
          </a:p>
        </p:txBody>
      </p:sp>
      <p:pic>
        <p:nvPicPr>
          <p:cNvPr id="14338" name="Picture 2" descr="C:\Users\Epinoza Home\Documents\Dubai Daily\Adventurers &amp; Pathfinders Club SDA\Adventurers´Awards\Mis awards\Bread of Life\hannah_prayed_for_a_child_OT09L1_sermon_picture-pdf-image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37" t="9688" r="13635" b="7117"/>
          <a:stretch/>
        </p:blipFill>
        <p:spPr bwMode="auto">
          <a:xfrm>
            <a:off x="6934200" y="990600"/>
            <a:ext cx="2092036" cy="3097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547 Noahs Ark Animals Illustrations &amp; Clip Art - iStock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4267200"/>
            <a:ext cx="3467215" cy="2453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3" name="Picture 7" descr="C:\Users\Epinoza Home\Documents\Dubai Daily\Adventurers &amp; Pathfinders Club SDA\Adventurers´Awards\Mis awards\Bread of Life\Baby moses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4224920"/>
            <a:ext cx="3094918" cy="2556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4" name="Picture 8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72" t="4800" r="10996" b="5455"/>
          <a:stretch/>
        </p:blipFill>
        <p:spPr bwMode="auto">
          <a:xfrm>
            <a:off x="6934200" y="4232676"/>
            <a:ext cx="2092036" cy="2625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ounded Rectangle 5"/>
          <p:cNvSpPr/>
          <p:nvPr/>
        </p:nvSpPr>
        <p:spPr>
          <a:xfrm>
            <a:off x="76199" y="4267200"/>
            <a:ext cx="3467215" cy="2463633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345" name="Picture 9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0832" y="1781591"/>
            <a:ext cx="304800" cy="2825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98962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43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43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43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3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14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</a:t>
            </a:r>
            <a:r>
              <a:rPr lang="es-419" dirty="0" smtClean="0"/>
              <a:t>esource: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419" dirty="0" smtClean="0"/>
              <a:t>“Bible for Kids” App: </a:t>
            </a:r>
            <a:r>
              <a:rPr lang="es-419" b="0" dirty="0" smtClean="0"/>
              <a:t>Download this Bible on your Tablet or Phone.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18" t="18138" r="83397" b="63724"/>
          <a:stretch/>
        </p:blipFill>
        <p:spPr bwMode="auto">
          <a:xfrm>
            <a:off x="5156200" y="1704045"/>
            <a:ext cx="1358901" cy="1590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6466" y="914400"/>
            <a:ext cx="1901334" cy="38009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1" t="3091" r="2445" b="3366"/>
          <a:stretch/>
        </p:blipFill>
        <p:spPr bwMode="auto">
          <a:xfrm>
            <a:off x="6629400" y="5410200"/>
            <a:ext cx="2429588" cy="13757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8850" y="4451208"/>
            <a:ext cx="2362200" cy="1339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3600406"/>
            <a:ext cx="2260600" cy="12763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4" t="2141" r="1569" b="4410"/>
          <a:stretch/>
        </p:blipFill>
        <p:spPr bwMode="auto">
          <a:xfrm>
            <a:off x="1600200" y="2814853"/>
            <a:ext cx="2286000" cy="13082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3" y="1608305"/>
            <a:ext cx="2399537" cy="13634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47980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419" sz="1800" dirty="0" smtClean="0"/>
              <a:t>#6 </a:t>
            </a:r>
            <a:r>
              <a:rPr lang="en-US" sz="1800" dirty="0"/>
              <a:t>Make a bookmark to use while you study your Bible</a:t>
            </a:r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 rotWithShape="1">
          <a:blip r:embed="rId2">
            <a:clrChange>
              <a:clrFrom>
                <a:srgbClr val="FEF8FC"/>
              </a:clrFrom>
              <a:clrTo>
                <a:srgbClr val="FEF8FC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184" t="31550" r="48639" b="46838"/>
          <a:stretch/>
        </p:blipFill>
        <p:spPr bwMode="auto">
          <a:xfrm>
            <a:off x="34636" y="1295400"/>
            <a:ext cx="5108589" cy="357981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Picture 4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181600" y="1373959"/>
            <a:ext cx="3428999" cy="2819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948" b="98044" l="992" r="98197">
                        <a14:backgroundMark x1="1803" y1="24971" x2="4238" y2="34292"/>
                        <a14:backgroundMark x1="14878" y1="53280" x2="14878" y2="53280"/>
                        <a14:backgroundMark x1="33904" y1="83429" x2="33904" y2="83429"/>
                        <a14:backgroundMark x1="43372" y1="93786" x2="43372" y2="93786"/>
                        <a14:backgroundMark x1="45176" y1="94937" x2="45176" y2="94937"/>
                        <a14:backgroundMark x1="47881" y1="95397" x2="47881" y2="95397"/>
                        <a14:backgroundMark x1="51488" y1="95397" x2="51488" y2="95397"/>
                        <a14:backgroundMark x1="54824" y1="94246" x2="54824" y2="94246"/>
                        <a14:backgroundMark x1="58792" y1="92635" x2="58792" y2="926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4529331"/>
            <a:ext cx="2971800" cy="23286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22442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419" sz="1800" dirty="0" smtClean="0"/>
              <a:t>#6 </a:t>
            </a:r>
            <a:r>
              <a:rPr lang="en-US" sz="1800" dirty="0"/>
              <a:t>Make a bookmark to use while you study your Bible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948" b="98044" l="992" r="98197">
                        <a14:backgroundMark x1="1803" y1="24971" x2="4238" y2="34292"/>
                        <a14:backgroundMark x1="14878" y1="53280" x2="14878" y2="53280"/>
                        <a14:backgroundMark x1="33904" y1="83429" x2="33904" y2="83429"/>
                        <a14:backgroundMark x1="43372" y1="93786" x2="43372" y2="93786"/>
                        <a14:backgroundMark x1="45176" y1="94937" x2="45176" y2="94937"/>
                        <a14:backgroundMark x1="47881" y1="95397" x2="47881" y2="95397"/>
                        <a14:backgroundMark x1="51488" y1="95397" x2="51488" y2="95397"/>
                        <a14:backgroundMark x1="54824" y1="94246" x2="54824" y2="94246"/>
                        <a14:backgroundMark x1="58792" y1="92635" x2="58792" y2="926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4529331"/>
            <a:ext cx="2971800" cy="23286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066800"/>
            <a:ext cx="3505200" cy="3886200"/>
          </a:xfrm>
        </p:spPr>
        <p:txBody>
          <a:bodyPr/>
          <a:lstStyle/>
          <a:p>
            <a:r>
              <a:rPr lang="en-US" dirty="0"/>
              <a:t>Instructions:</a:t>
            </a:r>
          </a:p>
          <a:p>
            <a:pPr lvl="0">
              <a:buFont typeface="Arial" pitchFamily="34" charset="0"/>
              <a:buChar char="•"/>
            </a:pPr>
            <a:r>
              <a:rPr lang="en-US" b="0" dirty="0"/>
              <a:t>Cut a square in a piece of color paper. </a:t>
            </a:r>
            <a:endParaRPr lang="es-419" b="0" dirty="0" smtClean="0"/>
          </a:p>
          <a:p>
            <a:pPr lvl="0">
              <a:buFont typeface="Arial" pitchFamily="34" charset="0"/>
              <a:buChar char="•"/>
            </a:pPr>
            <a:r>
              <a:rPr lang="en-US" b="0" dirty="0" smtClean="0"/>
              <a:t>Fold </a:t>
            </a:r>
            <a:r>
              <a:rPr lang="en-US" b="0" dirty="0"/>
              <a:t>the square </a:t>
            </a:r>
            <a:r>
              <a:rPr lang="es-419" b="0" dirty="0" smtClean="0"/>
              <a:t>into 4 triangles.</a:t>
            </a:r>
            <a:r>
              <a:rPr lang="en-US" b="0" dirty="0" smtClean="0"/>
              <a:t> </a:t>
            </a:r>
            <a:r>
              <a:rPr lang="en-US" b="0" dirty="0"/>
              <a:t>Cut </a:t>
            </a:r>
            <a:r>
              <a:rPr lang="en-US" b="0" dirty="0" smtClean="0"/>
              <a:t>one</a:t>
            </a:r>
            <a:r>
              <a:rPr lang="es-419" b="0" dirty="0" smtClean="0"/>
              <a:t>  </a:t>
            </a:r>
            <a:r>
              <a:rPr lang="en-US" b="0" dirty="0" smtClean="0"/>
              <a:t>of </a:t>
            </a:r>
            <a:r>
              <a:rPr lang="en-US" b="0" dirty="0"/>
              <a:t>the triangles. </a:t>
            </a:r>
            <a:endParaRPr lang="es-419" b="0" dirty="0" smtClean="0"/>
          </a:p>
          <a:p>
            <a:pPr lvl="0">
              <a:buFont typeface="Arial" pitchFamily="34" charset="0"/>
              <a:buChar char="•"/>
            </a:pPr>
            <a:r>
              <a:rPr lang="en-US" b="0" dirty="0" smtClean="0"/>
              <a:t>Paste </a:t>
            </a:r>
            <a:r>
              <a:rPr lang="en-US" b="0" dirty="0"/>
              <a:t>the 2 sides of the </a:t>
            </a:r>
            <a:r>
              <a:rPr lang="es-419" b="0" dirty="0" smtClean="0"/>
              <a:t>2 last </a:t>
            </a:r>
            <a:r>
              <a:rPr lang="en-US" b="0" dirty="0" smtClean="0"/>
              <a:t>triangle</a:t>
            </a:r>
            <a:r>
              <a:rPr lang="es-419" b="0" dirty="0" smtClean="0"/>
              <a:t>s</a:t>
            </a:r>
            <a:r>
              <a:rPr lang="en-US" b="0" dirty="0" smtClean="0"/>
              <a:t> </a:t>
            </a:r>
            <a:r>
              <a:rPr lang="en-US" b="0" dirty="0"/>
              <a:t>together. The shape will be like a </a:t>
            </a:r>
            <a:r>
              <a:rPr lang="es-419" b="0" dirty="0" smtClean="0"/>
              <a:t> </a:t>
            </a:r>
            <a:r>
              <a:rPr lang="en-US" b="0" dirty="0" smtClean="0"/>
              <a:t>triangle </a:t>
            </a:r>
            <a:r>
              <a:rPr lang="en-US" b="0" dirty="0"/>
              <a:t>hat. </a:t>
            </a:r>
          </a:p>
          <a:p>
            <a:endParaRPr lang="en-US" dirty="0"/>
          </a:p>
        </p:txBody>
      </p:sp>
      <p:pic>
        <p:nvPicPr>
          <p:cNvPr id="7" name="Picture 6"/>
          <p:cNvPicPr/>
          <p:nvPr/>
        </p:nvPicPr>
        <p:blipFill rotWithShape="1">
          <a:blip r:embed="rId4" cstate="print">
            <a:clrChange>
              <a:clrFrom>
                <a:srgbClr val="FCF5FC"/>
              </a:clrFrom>
              <a:clrTo>
                <a:srgbClr val="FCF5FC">
                  <a:alpha val="0"/>
                </a:srgbClr>
              </a:clrTo>
            </a:clrChange>
            <a:biLevel thresh="7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707" t="58712" r="45632" b="8759"/>
          <a:stretch/>
        </p:blipFill>
        <p:spPr bwMode="auto">
          <a:xfrm>
            <a:off x="4724400" y="1076951"/>
            <a:ext cx="3448050" cy="343852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9" name="Straight Connector 8"/>
          <p:cNvCxnSpPr/>
          <p:nvPr/>
        </p:nvCxnSpPr>
        <p:spPr>
          <a:xfrm>
            <a:off x="4724400" y="1143000"/>
            <a:ext cx="32004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5029200" y="2215184"/>
            <a:ext cx="59182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419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1</a:t>
            </a:r>
            <a:endParaRPr lang="en-US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7162800" y="2226576"/>
            <a:ext cx="59182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419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2</a:t>
            </a:r>
            <a:endParaRPr lang="en-US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16" name="Picture 12"/>
          <p:cNvPicPr>
            <a:picLocks noChangeAspect="1" noChangeArrowheads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053"/>
          <a:stretch/>
        </p:blipFill>
        <p:spPr bwMode="auto">
          <a:xfrm rot="3466812">
            <a:off x="3617384" y="3984719"/>
            <a:ext cx="1664464" cy="16149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50537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3"/>
          <p:cNvPicPr>
            <a:picLocks/>
          </p:cNvPicPr>
          <p:nvPr/>
        </p:nvPicPr>
        <p:blipFill rotWithShape="1">
          <a:blip r:embed="rId3" cstate="print">
            <a:clrChange>
              <a:clrFrom>
                <a:srgbClr val="FEF8FC"/>
              </a:clrFrom>
              <a:clrTo>
                <a:srgbClr val="FEF8FC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184" t="32964" r="48639" b="49553"/>
          <a:stretch/>
        </p:blipFill>
        <p:spPr bwMode="auto">
          <a:xfrm>
            <a:off x="1676400" y="3505200"/>
            <a:ext cx="2514600" cy="1524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419" sz="1800" dirty="0" smtClean="0"/>
              <a:t>#6 </a:t>
            </a:r>
            <a:r>
              <a:rPr lang="en-US" sz="1800" dirty="0"/>
              <a:t>Make a bookmark to use while you study your Bible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948" b="98044" l="992" r="98197">
                        <a14:backgroundMark x1="1803" y1="24971" x2="4238" y2="34292"/>
                        <a14:backgroundMark x1="14878" y1="53280" x2="14878" y2="53280"/>
                        <a14:backgroundMark x1="33904" y1="83429" x2="33904" y2="83429"/>
                        <a14:backgroundMark x1="43372" y1="93786" x2="43372" y2="93786"/>
                        <a14:backgroundMark x1="45176" y1="94937" x2="45176" y2="94937"/>
                        <a14:backgroundMark x1="47881" y1="95397" x2="47881" y2="95397"/>
                        <a14:backgroundMark x1="51488" y1="95397" x2="51488" y2="95397"/>
                        <a14:backgroundMark x1="54824" y1="94246" x2="54824" y2="94246"/>
                        <a14:backgroundMark x1="58792" y1="92635" x2="58792" y2="926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4529331"/>
            <a:ext cx="2971800" cy="23286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066800"/>
            <a:ext cx="3505200" cy="3886200"/>
          </a:xfrm>
        </p:spPr>
        <p:txBody>
          <a:bodyPr/>
          <a:lstStyle/>
          <a:p>
            <a:r>
              <a:rPr lang="en-US" dirty="0"/>
              <a:t>Instructions:</a:t>
            </a:r>
          </a:p>
          <a:p>
            <a:pPr lvl="0">
              <a:buFont typeface="Arial" pitchFamily="34" charset="0"/>
              <a:buChar char="•"/>
            </a:pPr>
            <a:r>
              <a:rPr lang="en-US" b="0" dirty="0"/>
              <a:t>Draw the ears in a color paper and cut. Glue them on top of the 2 sides of the triangle.</a:t>
            </a:r>
          </a:p>
          <a:p>
            <a:pPr lvl="0">
              <a:buFont typeface="Arial" pitchFamily="34" charset="0"/>
              <a:buChar char="•"/>
            </a:pPr>
            <a:r>
              <a:rPr lang="en-US" b="0" dirty="0"/>
              <a:t>Draw the face in a white paper and cut. Glue it to the front of the triangle</a:t>
            </a:r>
          </a:p>
          <a:p>
            <a:pPr lvl="0">
              <a:buFont typeface="Arial" pitchFamily="34" charset="0"/>
              <a:buChar char="•"/>
            </a:pPr>
            <a:r>
              <a:rPr lang="en-US" b="0" dirty="0"/>
              <a:t>Draw the eyes, nose and mouth to the face.</a:t>
            </a:r>
          </a:p>
          <a:p>
            <a:endParaRPr lang="en-US" dirty="0"/>
          </a:p>
        </p:txBody>
      </p:sp>
      <p:pic>
        <p:nvPicPr>
          <p:cNvPr id="8" name="Picture 7"/>
          <p:cNvPicPr/>
          <p:nvPr/>
        </p:nvPicPr>
        <p:blipFill rotWithShape="1">
          <a:blip r:embed="rId7" cstate="print">
            <a:clrChange>
              <a:clrFrom>
                <a:srgbClr val="FCF5FC"/>
              </a:clrFrom>
              <a:clrTo>
                <a:srgbClr val="FCF5FC">
                  <a:alpha val="0"/>
                </a:srgbClr>
              </a:clrTo>
            </a:clrChange>
            <a:biLevel thresh="75000"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3113" t="62725" r="11020" b="26066"/>
          <a:stretch/>
        </p:blipFill>
        <p:spPr bwMode="auto">
          <a:xfrm>
            <a:off x="5498320" y="1295400"/>
            <a:ext cx="1894205" cy="112395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Picture 12"/>
          <p:cNvPicPr>
            <a:picLocks noChangeAspect="1" noChangeArrowheads="1"/>
          </p:cNvPicPr>
          <p:nvPr/>
        </p:nvPicPr>
        <p:blipFill rotWithShape="1"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053"/>
          <a:stretch/>
        </p:blipFill>
        <p:spPr bwMode="auto">
          <a:xfrm rot="2920390">
            <a:off x="4687279" y="3892654"/>
            <a:ext cx="1115559" cy="10823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AutoShape 2" descr="Royalty-free Images - Black Marker Transparent Background , Free  Transparent Clipart - ClipartKe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2" name="Picture 11"/>
          <p:cNvPicPr/>
          <p:nvPr/>
        </p:nvPicPr>
        <p:blipFill rotWithShape="1">
          <a:blip r:embed="rId10" cstate="print">
            <a:clrChange>
              <a:clrFrom>
                <a:srgbClr val="FCF5FC"/>
              </a:clrFrom>
              <a:clrTo>
                <a:srgbClr val="FCF5FC">
                  <a:alpha val="0"/>
                </a:srgbClr>
              </a:clrTo>
            </a:clrChange>
            <a:biLevel thresh="75000"/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3113" t="79650" r="11020" b="7588"/>
          <a:stretch/>
        </p:blipFill>
        <p:spPr bwMode="auto">
          <a:xfrm>
            <a:off x="5498318" y="2886075"/>
            <a:ext cx="1894205" cy="127969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Picture 16" descr="Download pencil clipart png photo | TOPpng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281" b="100000" l="40000" r="5857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903" r="38991"/>
          <a:stretch/>
        </p:blipFill>
        <p:spPr bwMode="auto">
          <a:xfrm rot="19913668">
            <a:off x="5053903" y="831067"/>
            <a:ext cx="280877" cy="1243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99638" l="1093" r="961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8100" y="2266950"/>
            <a:ext cx="821014" cy="123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76913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s-419" sz="1800" dirty="0" smtClean="0"/>
              <a:t>#7 </a:t>
            </a:r>
            <a:r>
              <a:rPr lang="en-US" sz="1800" dirty="0"/>
              <a:t>Regularly spend time reading your Bible</a:t>
            </a:r>
            <a:br>
              <a:rPr lang="en-US" sz="1800" dirty="0"/>
            </a:br>
            <a:endParaRPr lang="en-US" sz="1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</a:pPr>
            <a:r>
              <a:rPr lang="es-419" dirty="0" smtClean="0"/>
              <a:t>You could get a  Bible Reading Plan:</a:t>
            </a:r>
            <a:endParaRPr lang="en-US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948" b="98044" l="992" r="98197">
                        <a14:backgroundMark x1="1803" y1="24971" x2="4238" y2="34292"/>
                        <a14:backgroundMark x1="14878" y1="53280" x2="14878" y2="53280"/>
                        <a14:backgroundMark x1="33904" y1="83429" x2="33904" y2="83429"/>
                        <a14:backgroundMark x1="43372" y1="93786" x2="43372" y2="93786"/>
                        <a14:backgroundMark x1="45176" y1="94937" x2="45176" y2="94937"/>
                        <a14:backgroundMark x1="47881" y1="95397" x2="47881" y2="95397"/>
                        <a14:backgroundMark x1="51488" y1="95397" x2="51488" y2="95397"/>
                        <a14:backgroundMark x1="54824" y1="94246" x2="54824" y2="94246"/>
                        <a14:backgroundMark x1="58792" y1="92635" x2="58792" y2="926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4529331"/>
            <a:ext cx="2971800" cy="23286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66" name="Picture 10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83" t="16071" r="13212" b="10607"/>
          <a:stretch/>
        </p:blipFill>
        <p:spPr bwMode="auto">
          <a:xfrm>
            <a:off x="608682" y="1905000"/>
            <a:ext cx="8459118" cy="487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/>
          <p:cNvSpPr/>
          <p:nvPr/>
        </p:nvSpPr>
        <p:spPr>
          <a:xfrm>
            <a:off x="1219200" y="1447800"/>
            <a:ext cx="81915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419" u="sng" dirty="0" smtClean="0">
                <a:hlinkClick r:id="rId6"/>
              </a:rPr>
              <a:t>www.faithfinders.com/day-by-day-with-jesus-bible-reading-guide.pdf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532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94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94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4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Multi</a:t>
            </a:r>
            <a:r>
              <a:rPr lang="es-419" dirty="0" smtClean="0"/>
              <a:t>/level Adventurer Award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105400"/>
            <a:ext cx="1122618" cy="1027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 descr="C:\Users\Epinoza Home\Documents\Dubai Daily\Adventurers &amp; Pathfinders Club SDA\Adventurers´Awards\Mis awards\Bread of Life\Busy_Bee_Logo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064" y="1527152"/>
            <a:ext cx="1765336" cy="1749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Epinoza Home\Documents\Dubai Daily\Adventurers &amp; Pathfinders Club SDA\Adventurers´Awards\Mis awards\Bread of Life\Sunbeam_logo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1600200"/>
            <a:ext cx="1752600" cy="175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Epinoza Home\Documents\Dubai Daily\Adventurers &amp; Pathfinders Club SDA\Adventurers´Awards\Mis awards\Bread of Life\Builder_logo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1606457"/>
            <a:ext cx="1752600" cy="1670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Epinoza Home\Documents\Dubai Daily\Adventurers &amp; Pathfinders Club SDA\Adventurers´Awards\Mis awards\Bread of Life\345-3459171_helping-hand-adventurer-club-logo-tristan-garner-fuckin.pn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935" b="95034" l="0" r="9727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1587212"/>
            <a:ext cx="1905000" cy="1917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4948" b="98044" l="992" r="98197">
                        <a14:backgroundMark x1="1803" y1="24971" x2="4238" y2="34292"/>
                        <a14:backgroundMark x1="14878" y1="53280" x2="14878" y2="53280"/>
                        <a14:backgroundMark x1="33904" y1="83429" x2="33904" y2="83429"/>
                        <a14:backgroundMark x1="43372" y1="93786" x2="43372" y2="93786"/>
                        <a14:backgroundMark x1="45176" y1="94937" x2="45176" y2="94937"/>
                        <a14:backgroundMark x1="47881" y1="95397" x2="47881" y2="95397"/>
                        <a14:backgroundMark x1="51488" y1="95397" x2="51488" y2="95397"/>
                        <a14:backgroundMark x1="54824" y1="94246" x2="54824" y2="94246"/>
                        <a14:backgroundMark x1="58792" y1="92635" x2="58792" y2="926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4529331"/>
            <a:ext cx="2971800" cy="23286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66734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s-419" sz="1800" dirty="0" smtClean="0"/>
              <a:t>#7 </a:t>
            </a:r>
            <a:r>
              <a:rPr lang="en-US" sz="1800" dirty="0"/>
              <a:t>Regularly spend time reading your Bible</a:t>
            </a:r>
            <a:br>
              <a:rPr lang="en-US" sz="1800" dirty="0"/>
            </a:br>
            <a:endParaRPr lang="en-US" sz="1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</a:pPr>
            <a:r>
              <a:rPr lang="es-419" dirty="0" smtClean="0"/>
              <a:t>You could get </a:t>
            </a:r>
            <a:r>
              <a:rPr lang="es-419" dirty="0"/>
              <a:t> </a:t>
            </a:r>
            <a:r>
              <a:rPr lang="es-419" dirty="0" smtClean="0"/>
              <a:t>a Bible Reading Plan:</a:t>
            </a:r>
            <a:endParaRPr lang="en-US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948" b="98044" l="992" r="98197">
                        <a14:backgroundMark x1="1803" y1="24971" x2="4238" y2="34292"/>
                        <a14:backgroundMark x1="14878" y1="53280" x2="14878" y2="53280"/>
                        <a14:backgroundMark x1="33904" y1="83429" x2="33904" y2="83429"/>
                        <a14:backgroundMark x1="43372" y1="93786" x2="43372" y2="93786"/>
                        <a14:backgroundMark x1="45176" y1="94937" x2="45176" y2="94937"/>
                        <a14:backgroundMark x1="47881" y1="95397" x2="47881" y2="95397"/>
                        <a14:backgroundMark x1="51488" y1="95397" x2="51488" y2="95397"/>
                        <a14:backgroundMark x1="54824" y1="94246" x2="54824" y2="94246"/>
                        <a14:backgroundMark x1="58792" y1="92635" x2="58792" y2="926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4529331"/>
            <a:ext cx="2971800" cy="23286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530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83" t="16099" r="13324" b="10714"/>
          <a:stretch/>
        </p:blipFill>
        <p:spPr bwMode="auto">
          <a:xfrm>
            <a:off x="609600" y="1906920"/>
            <a:ext cx="8458201" cy="4874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1181100" y="1447800"/>
            <a:ext cx="81915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419" u="sng" dirty="0" smtClean="0">
                <a:hlinkClick r:id="rId6"/>
              </a:rPr>
              <a:t>www.faithfinders.com/day-by-day-with-jesus-bible-reading-guide.pdf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788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s-419" sz="1800" dirty="0" smtClean="0"/>
              <a:t>#7 </a:t>
            </a:r>
            <a:r>
              <a:rPr lang="en-US" sz="1800" dirty="0"/>
              <a:t>Regularly spend time reading your Bible</a:t>
            </a:r>
            <a:br>
              <a:rPr lang="en-US" sz="1800" dirty="0"/>
            </a:br>
            <a:endParaRPr lang="en-US" sz="1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</a:pPr>
            <a:r>
              <a:rPr lang="es-419" dirty="0" smtClean="0"/>
              <a:t>You could get a  Bible Reading Plan:</a:t>
            </a:r>
            <a:endParaRPr lang="en-US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948" b="98044" l="992" r="98197">
                        <a14:backgroundMark x1="1803" y1="24971" x2="4238" y2="34292"/>
                        <a14:backgroundMark x1="14878" y1="53280" x2="14878" y2="53280"/>
                        <a14:backgroundMark x1="33904" y1="83429" x2="33904" y2="83429"/>
                        <a14:backgroundMark x1="43372" y1="93786" x2="43372" y2="93786"/>
                        <a14:backgroundMark x1="45176" y1="94937" x2="45176" y2="94937"/>
                        <a14:backgroundMark x1="47881" y1="95397" x2="47881" y2="95397"/>
                        <a14:backgroundMark x1="51488" y1="95397" x2="51488" y2="95397"/>
                        <a14:backgroundMark x1="54824" y1="94246" x2="54824" y2="94246"/>
                        <a14:backgroundMark x1="58792" y1="92635" x2="58792" y2="926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4529331"/>
            <a:ext cx="2971800" cy="23286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62" name="Picture 6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24" t="20265" r="13435" b="7936"/>
          <a:stretch/>
        </p:blipFill>
        <p:spPr bwMode="auto">
          <a:xfrm>
            <a:off x="3429000" y="2438400"/>
            <a:ext cx="5638800" cy="43322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64" name="Picture 8" descr="https://i2.wp.com/www.sarahtitus.com/wp-content/uploads/2020/03/BIBLE-READING-PLAN-600x90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981200"/>
            <a:ext cx="2462276" cy="3693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1219200" y="1429434"/>
            <a:ext cx="7848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419" u="sng" dirty="0" smtClean="0">
                <a:hlinkClick r:id="rId6"/>
              </a:rPr>
              <a:t>www.sarahtitus.com/super-cute-helpful-printable-bible-reading-plans</a:t>
            </a:r>
            <a:r>
              <a:rPr lang="es-419" u="sng" dirty="0">
                <a:hlinkClick r:id="rId6"/>
              </a:rPr>
              <a:t>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9964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4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4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4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4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s-419" sz="1800" dirty="0" smtClean="0"/>
              <a:t>#7 </a:t>
            </a:r>
            <a:r>
              <a:rPr lang="en-US" sz="1800" dirty="0"/>
              <a:t>Regularly spend time reading your Bible</a:t>
            </a:r>
            <a:br>
              <a:rPr lang="en-US" sz="1800" dirty="0"/>
            </a:br>
            <a:endParaRPr lang="en-US" sz="1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</a:pPr>
            <a:r>
              <a:rPr lang="es-419" dirty="0" smtClean="0"/>
              <a:t>You could get a  Bible Reading Plan:</a:t>
            </a:r>
          </a:p>
          <a:p>
            <a:pPr>
              <a:buFont typeface="Arial" pitchFamily="34" charset="0"/>
              <a:buChar char="•"/>
            </a:pPr>
            <a:endParaRPr lang="es-419" dirty="0"/>
          </a:p>
          <a:p>
            <a:pPr>
              <a:buFont typeface="Arial" pitchFamily="34" charset="0"/>
              <a:buChar char="•"/>
            </a:pPr>
            <a:r>
              <a:rPr lang="es-419" dirty="0" smtClean="0"/>
              <a:t>Others Bible Reading Plans:</a:t>
            </a:r>
            <a:endParaRPr lang="en-US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948" b="98044" l="992" r="98197">
                        <a14:backgroundMark x1="1803" y1="24971" x2="4238" y2="34292"/>
                        <a14:backgroundMark x1="14878" y1="53280" x2="14878" y2="53280"/>
                        <a14:backgroundMark x1="33904" y1="83429" x2="33904" y2="83429"/>
                        <a14:backgroundMark x1="43372" y1="93786" x2="43372" y2="93786"/>
                        <a14:backgroundMark x1="45176" y1="94937" x2="45176" y2="94937"/>
                        <a14:backgroundMark x1="47881" y1="95397" x2="47881" y2="95397"/>
                        <a14:backgroundMark x1="51488" y1="95397" x2="51488" y2="95397"/>
                        <a14:backgroundMark x1="54824" y1="94246" x2="54824" y2="94246"/>
                        <a14:backgroundMark x1="58792" y1="92635" x2="58792" y2="926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4529331"/>
            <a:ext cx="2971800" cy="23286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64" name="Picture 8" descr="https://i2.wp.com/www.sarahtitus.com/wp-content/uploads/2020/03/BIBLE-READING-PLAN-600x90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4062" y="3042410"/>
            <a:ext cx="2462276" cy="3693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5" name="Picture 9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04" t="15477" r="32598" b="10038"/>
          <a:stretch/>
        </p:blipFill>
        <p:spPr bwMode="auto">
          <a:xfrm>
            <a:off x="5221082" y="1828800"/>
            <a:ext cx="3846717" cy="49418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/>
          <p:cNvSpPr/>
          <p:nvPr/>
        </p:nvSpPr>
        <p:spPr>
          <a:xfrm>
            <a:off x="1219200" y="1429434"/>
            <a:ext cx="7848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419" u="sng" dirty="0" smtClean="0">
                <a:hlinkClick r:id="rId6"/>
              </a:rPr>
              <a:t>www.sarahtitus.com/super-cute-helpful-printable-bible-reading-plans</a:t>
            </a:r>
            <a:r>
              <a:rPr lang="es-419" u="sng" dirty="0">
                <a:hlinkClick r:id="rId6"/>
              </a:rPr>
              <a:t>/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219200" y="212467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419" u="sng" dirty="0" smtClean="0">
                <a:hlinkClick r:id="rId7"/>
              </a:rPr>
              <a:t>www.wildlyanchored.com</a:t>
            </a:r>
            <a:endParaRPr lang="es-419" u="sng" dirty="0" smtClean="0"/>
          </a:p>
          <a:p>
            <a:endParaRPr lang="es-419" u="sng" dirty="0" smtClean="0"/>
          </a:p>
          <a:p>
            <a:r>
              <a:rPr lang="es-419" u="sng" dirty="0" smtClean="0">
                <a:hlinkClick r:id="rId8"/>
              </a:rPr>
              <a:t>www.confessionsofahomeschooler.com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7694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4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4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4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4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4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4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s-419" sz="1800" dirty="0" smtClean="0"/>
              <a:t>#7 </a:t>
            </a:r>
            <a:r>
              <a:rPr lang="en-US" sz="1800" dirty="0"/>
              <a:t>Regularly spend time reading your Bible</a:t>
            </a:r>
            <a:br>
              <a:rPr lang="en-US" sz="1800" dirty="0"/>
            </a:br>
            <a:endParaRPr lang="en-US" sz="1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</a:pPr>
            <a:r>
              <a:rPr lang="es-419" dirty="0" smtClean="0"/>
              <a:t>You could study your Sabbath School Lesson every day</a:t>
            </a:r>
            <a:endParaRPr lang="en-US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948" b="98044" l="992" r="98197">
                        <a14:backgroundMark x1="1803" y1="24971" x2="4238" y2="34292"/>
                        <a14:backgroundMark x1="14878" y1="53280" x2="14878" y2="53280"/>
                        <a14:backgroundMark x1="33904" y1="83429" x2="33904" y2="83429"/>
                        <a14:backgroundMark x1="43372" y1="93786" x2="43372" y2="93786"/>
                        <a14:backgroundMark x1="45176" y1="94937" x2="45176" y2="94937"/>
                        <a14:backgroundMark x1="47881" y1="95397" x2="47881" y2="95397"/>
                        <a14:backgroundMark x1="51488" y1="95397" x2="51488" y2="95397"/>
                        <a14:backgroundMark x1="54824" y1="94246" x2="54824" y2="94246"/>
                        <a14:backgroundMark x1="58792" y1="92635" x2="58792" y2="926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4529331"/>
            <a:ext cx="2971800" cy="23286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0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38" t="20454" r="26486" b="19047"/>
          <a:stretch/>
        </p:blipFill>
        <p:spPr bwMode="auto">
          <a:xfrm>
            <a:off x="1219200" y="1905000"/>
            <a:ext cx="3698450" cy="48243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78" t="21875" r="34742" b="6250"/>
          <a:stretch/>
        </p:blipFill>
        <p:spPr bwMode="auto">
          <a:xfrm>
            <a:off x="5311047" y="1937504"/>
            <a:ext cx="3756753" cy="47918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1219200" y="1447800"/>
            <a:ext cx="27983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419" u="sng" dirty="0" smtClean="0">
                <a:hlinkClick r:id="rId6"/>
              </a:rPr>
              <a:t>www.gracelink.net/primary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6598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419" sz="1800" dirty="0"/>
              <a:t>Remember : </a:t>
            </a:r>
            <a:br>
              <a:rPr lang="es-419" sz="1800" dirty="0"/>
            </a:br>
            <a:r>
              <a:rPr lang="en-US" sz="1800" dirty="0"/>
              <a:t/>
            </a:r>
            <a:br>
              <a:rPr lang="en-US" sz="1800" dirty="0"/>
            </a:br>
            <a:endParaRPr lang="en-US" sz="1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419" dirty="0"/>
          </a:p>
          <a:p>
            <a:pPr algn="ctr"/>
            <a:endParaRPr lang="es-419" b="0" dirty="0" smtClean="0"/>
          </a:p>
          <a:p>
            <a:pPr algn="ctr"/>
            <a:endParaRPr lang="es-419" b="0" dirty="0"/>
          </a:p>
          <a:p>
            <a:pPr algn="ctr"/>
            <a:r>
              <a:rPr lang="es-419" b="0" dirty="0" smtClean="0"/>
              <a:t>             </a:t>
            </a:r>
            <a:r>
              <a:rPr lang="es-419" sz="2400" b="0" dirty="0" smtClean="0"/>
              <a:t>Read your Bible every day and Pray!</a:t>
            </a:r>
          </a:p>
          <a:p>
            <a:endParaRPr lang="en-US" dirty="0"/>
          </a:p>
        </p:txBody>
      </p:sp>
      <p:pic>
        <p:nvPicPr>
          <p:cNvPr id="19459" name="Picture 3" descr="C:\Users\Epinoza Home\Documents\Dubai Daily\Adventurers &amp; Pathfinders Club SDA\Adventurers pictures\Aventureiros Garoto afr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1752600"/>
            <a:ext cx="1533525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0" name="Picture 4" descr="C:\Users\Epinoza Home\Documents\Dubai Daily\Adventurers &amp; Pathfinders Club SDA\Adventurers pictures\Aventureiros 10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905000"/>
            <a:ext cx="1971675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1" name="Picture 5" descr="C:\Users\Epinoza Home\Documents\Dubai Daily\Adventurers &amp; Pathfinders Club SDA\Adventurers pictures\Aventureiros 09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3276600"/>
            <a:ext cx="1809750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948" b="98044" l="992" r="98197">
                        <a14:backgroundMark x1="1803" y1="24971" x2="4238" y2="34292"/>
                        <a14:backgroundMark x1="14878" y1="53280" x2="14878" y2="53280"/>
                        <a14:backgroundMark x1="33904" y1="83429" x2="33904" y2="83429"/>
                        <a14:backgroundMark x1="43372" y1="93786" x2="43372" y2="93786"/>
                        <a14:backgroundMark x1="45176" y1="94937" x2="45176" y2="94937"/>
                        <a14:backgroundMark x1="47881" y1="95397" x2="47881" y2="95397"/>
                        <a14:backgroundMark x1="51488" y1="95397" x2="51488" y2="95397"/>
                        <a14:backgroundMark x1="54824" y1="94246" x2="54824" y2="94246"/>
                        <a14:backgroundMark x1="58792" y1="92635" x2="58792" y2="926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4529331"/>
            <a:ext cx="2971800" cy="23286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41550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419" dirty="0" smtClean="0"/>
              <a:t>Thanks !</a:t>
            </a:r>
            <a:endParaRPr lang="en-US" dirty="0"/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7" t="13878" r="13145" b="10619"/>
          <a:stretch/>
        </p:blipFill>
        <p:spPr bwMode="auto">
          <a:xfrm>
            <a:off x="155575" y="1337413"/>
            <a:ext cx="8891444" cy="5291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AutoShape 4" descr="Download Slightly Smiling Emoji Icon | Ios emoji, Emoji images, Emoticons  emoji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8439" name="Picture 7" descr="Acid Smiley Face :) Yellow happy face emoji&quot; Metal Print by adamnicolson |  Redbubble"/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667" b="88000" l="12000" r="90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606" t="10343" r="9172" b="13987"/>
          <a:stretch/>
        </p:blipFill>
        <p:spPr bwMode="auto">
          <a:xfrm>
            <a:off x="1752600" y="194974"/>
            <a:ext cx="1905000" cy="1842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3383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419" dirty="0" smtClean="0"/>
              <a:t>About 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419" dirty="0" smtClean="0"/>
              <a:t>My Name is : </a:t>
            </a:r>
            <a:r>
              <a:rPr lang="es-419" b="0" dirty="0" smtClean="0"/>
              <a:t>Daily Espinoza</a:t>
            </a:r>
          </a:p>
          <a:p>
            <a:r>
              <a:rPr lang="es-419" dirty="0" smtClean="0"/>
              <a:t>Nationality: ?   </a:t>
            </a:r>
          </a:p>
          <a:p>
            <a:r>
              <a:rPr lang="es-419" dirty="0" smtClean="0"/>
              <a:t>What do I do? </a:t>
            </a:r>
            <a:r>
              <a:rPr lang="es-419" b="0" dirty="0"/>
              <a:t>I work as a Volunteer in the Gulf Field </a:t>
            </a:r>
            <a:endParaRPr lang="es-419" b="0" dirty="0" smtClean="0"/>
          </a:p>
          <a:p>
            <a:r>
              <a:rPr lang="es-419" b="0" dirty="0"/>
              <a:t>	</a:t>
            </a:r>
            <a:r>
              <a:rPr lang="es-419" b="0" dirty="0" smtClean="0"/>
              <a:t>	       as </a:t>
            </a:r>
            <a:r>
              <a:rPr lang="en-US" b="0" dirty="0"/>
              <a:t>Associate Pathfinder Director</a:t>
            </a:r>
            <a:r>
              <a:rPr lang="es-419" b="0" dirty="0"/>
              <a:t>.</a:t>
            </a:r>
            <a:endParaRPr lang="en-US" b="0" dirty="0"/>
          </a:p>
          <a:p>
            <a:endParaRPr lang="es-419" dirty="0" smtClean="0"/>
          </a:p>
          <a:p>
            <a:endParaRPr lang="en-US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4144" y="167891"/>
            <a:ext cx="3559856" cy="4861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78" y="3962400"/>
            <a:ext cx="5448005" cy="281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 descr="Flag Venezuela waving on transparent background PNG - Similar 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00" b="100000" l="4955" r="99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-34713"/>
            <a:ext cx="1873208" cy="1406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5077396"/>
            <a:ext cx="3016208" cy="17044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2092878" y="1219200"/>
            <a:ext cx="1183722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es-419" sz="1600" cap="none" spc="0" dirty="0" smtClean="0">
              <a:ln w="12700">
                <a:solidFill>
                  <a:schemeClr val="tx1"/>
                </a:solidFill>
                <a:prstDash val="solid"/>
              </a:ln>
              <a:solidFill>
                <a:sysClr val="windowText" lastClr="000000"/>
              </a:solidFill>
            </a:endParaRPr>
          </a:p>
          <a:p>
            <a:pPr algn="ctr"/>
            <a:r>
              <a:rPr lang="es-419" sz="1600" cap="none" spc="0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ysClr val="windowText" lastClr="000000"/>
                </a:solidFill>
              </a:rPr>
              <a:t>Venezuelan</a:t>
            </a:r>
            <a:endParaRPr lang="en-US" sz="1600" cap="none" spc="0" dirty="0">
              <a:ln w="12700">
                <a:solidFill>
                  <a:schemeClr val="tx1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9938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419" dirty="0" smtClean="0"/>
              <a:t>Things you will need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s-419" b="0" dirty="0" smtClean="0"/>
              <a:t>Bible (NIV version preferible)</a:t>
            </a:r>
          </a:p>
          <a:p>
            <a:pPr>
              <a:buFont typeface="Wingdings" pitchFamily="2" charset="2"/>
              <a:buChar char="q"/>
            </a:pPr>
            <a:r>
              <a:rPr lang="es-419" b="0" dirty="0" smtClean="0"/>
              <a:t>Worksheet provided</a:t>
            </a:r>
          </a:p>
          <a:p>
            <a:pPr>
              <a:buFont typeface="Wingdings" pitchFamily="2" charset="2"/>
              <a:buChar char="q"/>
            </a:pPr>
            <a:r>
              <a:rPr lang="es-419" b="0" dirty="0" smtClean="0"/>
              <a:t>Construction paper /Carboard /or any other paper  (White and any other color)</a:t>
            </a:r>
          </a:p>
          <a:p>
            <a:pPr>
              <a:buFont typeface="Wingdings" pitchFamily="2" charset="2"/>
              <a:buChar char="q"/>
            </a:pPr>
            <a:r>
              <a:rPr lang="es-419" b="0" dirty="0" smtClean="0"/>
              <a:t>Pencil</a:t>
            </a:r>
          </a:p>
          <a:p>
            <a:pPr>
              <a:buFont typeface="Wingdings" pitchFamily="2" charset="2"/>
              <a:buChar char="q"/>
            </a:pPr>
            <a:r>
              <a:rPr lang="es-419" b="0" dirty="0" smtClean="0"/>
              <a:t>Black Marker</a:t>
            </a:r>
          </a:p>
          <a:p>
            <a:pPr>
              <a:buFont typeface="Wingdings" pitchFamily="2" charset="2"/>
              <a:buChar char="q"/>
            </a:pPr>
            <a:r>
              <a:rPr lang="es-419" b="0" dirty="0" smtClean="0"/>
              <a:t>Glue</a:t>
            </a:r>
          </a:p>
          <a:p>
            <a:pPr>
              <a:buFont typeface="Wingdings" pitchFamily="2" charset="2"/>
              <a:buChar char="q"/>
            </a:pPr>
            <a:r>
              <a:rPr lang="es-419" b="0" dirty="0" smtClean="0"/>
              <a:t>Scissor</a:t>
            </a:r>
            <a:endParaRPr lang="en-US" b="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8147" b="92026" l="60488" r="9878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9579" t="39186" b="5328"/>
          <a:stretch/>
        </p:blipFill>
        <p:spPr bwMode="auto">
          <a:xfrm>
            <a:off x="609600" y="3624649"/>
            <a:ext cx="1578553" cy="1226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42" t="21496" r="64375" b="11458"/>
          <a:stretch/>
        </p:blipFill>
        <p:spPr bwMode="auto">
          <a:xfrm>
            <a:off x="2195080" y="2923317"/>
            <a:ext cx="1489364" cy="191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 descr="Tru-Ray Sulphite Construction Paper, 24 X 36 Inches, Assorted Color, Pk Of  50 : Target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9222" y="2951022"/>
            <a:ext cx="1773378" cy="1773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3" name="Picture 7" descr="Conical Marker Black (Pack Of 48) - Walmart.com - Walmart.com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105" b="100000" l="9804" r="9575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5112" y="2362200"/>
            <a:ext cx="1425288" cy="1425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5" name="Picture 9" descr="Glue Bar Images, Stock Photos &amp; Vectors | Shutterstock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86786" l="12469" r="900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892" t="6316" r="7437" b="11788"/>
          <a:stretch/>
        </p:blipFill>
        <p:spPr bwMode="auto">
          <a:xfrm>
            <a:off x="5610222" y="3810000"/>
            <a:ext cx="1323978" cy="91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/>
          <p:cNvPicPr>
            <a:picLocks noChangeAspect="1" noChangeArrowheads="1"/>
          </p:cNvPicPr>
          <p:nvPr/>
        </p:nvPicPr>
        <p:blipFill rotWithShape="1"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053"/>
          <a:stretch/>
        </p:blipFill>
        <p:spPr bwMode="auto">
          <a:xfrm rot="2920390">
            <a:off x="7003419" y="2941511"/>
            <a:ext cx="1664464" cy="16149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4948" b="98044" l="992" r="98197">
                        <a14:backgroundMark x1="1803" y1="24971" x2="4238" y2="34292"/>
                        <a14:backgroundMark x1="14878" y1="53280" x2="14878" y2="53280"/>
                        <a14:backgroundMark x1="33904" y1="83429" x2="33904" y2="83429"/>
                        <a14:backgroundMark x1="43372" y1="93786" x2="43372" y2="93786"/>
                        <a14:backgroundMark x1="45176" y1="94937" x2="45176" y2="94937"/>
                        <a14:backgroundMark x1="47881" y1="95397" x2="47881" y2="95397"/>
                        <a14:backgroundMark x1="51488" y1="95397" x2="51488" y2="95397"/>
                        <a14:backgroundMark x1="54824" y1="94246" x2="54824" y2="94246"/>
                        <a14:backgroundMark x1="58792" y1="92635" x2="58792" y2="926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4529331"/>
            <a:ext cx="2971800" cy="23286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12" name="Picture 16" descr="Download pencil clipart png photo | TOPpng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281" b="100000" l="40000" r="5857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903" r="38991"/>
          <a:stretch/>
        </p:blipFill>
        <p:spPr bwMode="auto">
          <a:xfrm rot="19913668">
            <a:off x="6648474" y="2319402"/>
            <a:ext cx="280877" cy="1243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8466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419" sz="1800" dirty="0" smtClean="0"/>
              <a:t>#1 </a:t>
            </a:r>
            <a:r>
              <a:rPr lang="en-US" sz="1800" dirty="0" smtClean="0"/>
              <a:t>Find</a:t>
            </a:r>
            <a:r>
              <a:rPr lang="en-US" sz="1800" dirty="0"/>
              <a:t>, read, and write Matthew 4:4. </a:t>
            </a:r>
            <a:r>
              <a:rPr lang="en-US" sz="1800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Discuss its importance with an adult. Write what you learned. </a:t>
            </a:r>
            <a:r>
              <a:rPr lang="en-US" sz="1800" dirty="0"/>
              <a:t/>
            </a:r>
            <a:br>
              <a:rPr lang="en-US" sz="1800" dirty="0"/>
            </a:br>
            <a:endParaRPr lang="en-US" sz="1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419" dirty="0" smtClean="0"/>
              <a:t>Let´s  Find Matthew 4:4</a:t>
            </a:r>
            <a:endParaRPr lang="en-US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948" b="98044" l="992" r="98197">
                        <a14:backgroundMark x1="1803" y1="24971" x2="4238" y2="34292"/>
                        <a14:backgroundMark x1="14878" y1="53280" x2="14878" y2="53280"/>
                        <a14:backgroundMark x1="33904" y1="83429" x2="33904" y2="83429"/>
                        <a14:backgroundMark x1="43372" y1="93786" x2="43372" y2="93786"/>
                        <a14:backgroundMark x1="45176" y1="94937" x2="45176" y2="94937"/>
                        <a14:backgroundMark x1="47881" y1="95397" x2="47881" y2="95397"/>
                        <a14:backgroundMark x1="51488" y1="95397" x2="51488" y2="95397"/>
                        <a14:backgroundMark x1="54824" y1="94246" x2="54824" y2="94246"/>
                        <a14:backgroundMark x1="58792" y1="92635" x2="58792" y2="926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4529331"/>
            <a:ext cx="2971800" cy="23286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 descr="Free I See Cliparts, Download Free I See Cliparts png images, Free ClipArts  on Clipart Librar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457200"/>
            <a:ext cx="3886200" cy="4876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Group 8"/>
          <p:cNvGrpSpPr/>
          <p:nvPr/>
        </p:nvGrpSpPr>
        <p:grpSpPr>
          <a:xfrm>
            <a:off x="0" y="1648768"/>
            <a:ext cx="5105399" cy="3228032"/>
            <a:chOff x="0" y="0"/>
            <a:chExt cx="6460176" cy="4025735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5" cstate="print">
              <a:biLevel thresh="7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6460176" cy="4025735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11" name="Group 10"/>
            <p:cNvGrpSpPr/>
            <p:nvPr/>
          </p:nvGrpSpPr>
          <p:grpSpPr>
            <a:xfrm>
              <a:off x="1045028" y="526100"/>
              <a:ext cx="4214842" cy="2827561"/>
              <a:chOff x="0" y="-32040"/>
              <a:chExt cx="4214842" cy="2827561"/>
            </a:xfrm>
          </p:grpSpPr>
          <p:sp>
            <p:nvSpPr>
              <p:cNvPr id="12" name="Text Box 8"/>
              <p:cNvSpPr txBox="1"/>
              <p:nvPr/>
            </p:nvSpPr>
            <p:spPr>
              <a:xfrm>
                <a:off x="0" y="-32040"/>
                <a:ext cx="1970405" cy="2754630"/>
              </a:xfrm>
              <a:prstGeom prst="rect">
                <a:avLst/>
              </a:prstGeom>
              <a:noFill/>
              <a:ln w="6350">
                <a:noFill/>
              </a:ln>
              <a:effectLst/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algn="ctr">
                  <a:lnSpc>
                    <a:spcPct val="20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400" b="1" dirty="0">
                    <a:effectLst/>
                    <a:latin typeface="Cambria" pitchFamily="18" charset="0"/>
                    <a:ea typeface="Calibri"/>
                    <a:cs typeface="Arial"/>
                  </a:rPr>
                  <a:t>Matthew </a:t>
                </a:r>
                <a:r>
                  <a:rPr lang="en-US" sz="1400" b="1" dirty="0" smtClean="0">
                    <a:effectLst/>
                    <a:latin typeface="Cambria" pitchFamily="18" charset="0"/>
                    <a:ea typeface="Calibri"/>
                    <a:cs typeface="Arial"/>
                  </a:rPr>
                  <a:t>4:4</a:t>
                </a:r>
                <a:endParaRPr lang="es-419" sz="1400" b="1" dirty="0" smtClean="0">
                  <a:effectLst/>
                  <a:latin typeface="Cambria" pitchFamily="18" charset="0"/>
                  <a:ea typeface="Calibri"/>
                  <a:cs typeface="Arial"/>
                </a:endParaRPr>
              </a:p>
              <a:p>
                <a:pPr>
                  <a:lnSpc>
                    <a:spcPct val="200000"/>
                  </a:lnSpc>
                </a:pPr>
                <a:r>
                  <a:rPr lang="en-US" sz="1400" dirty="0">
                    <a:latin typeface="Cambria" pitchFamily="18" charset="0"/>
                  </a:rPr>
                  <a:t>Jesus </a:t>
                </a:r>
                <a:r>
                  <a:rPr lang="en-US" sz="1400" dirty="0" smtClean="0">
                    <a:latin typeface="Cambria" pitchFamily="18" charset="0"/>
                  </a:rPr>
                  <a:t>answered,</a:t>
                </a:r>
                <a:endParaRPr lang="es-419" sz="1400" dirty="0" smtClean="0">
                  <a:latin typeface="Cambria" pitchFamily="18" charset="0"/>
                </a:endParaRPr>
              </a:p>
              <a:p>
                <a:pPr>
                  <a:lnSpc>
                    <a:spcPct val="200000"/>
                  </a:lnSpc>
                </a:pPr>
                <a:r>
                  <a:rPr lang="en-US" sz="1400" dirty="0">
                    <a:latin typeface="Cambria" pitchFamily="18" charset="0"/>
                  </a:rPr>
                  <a:t> “</a:t>
                </a:r>
                <a:r>
                  <a:rPr lang="en-US" sz="1400" dirty="0" smtClean="0">
                    <a:latin typeface="Cambria" pitchFamily="18" charset="0"/>
                  </a:rPr>
                  <a:t>It</a:t>
                </a:r>
                <a:r>
                  <a:rPr lang="es-419" sz="1400" dirty="0" smtClean="0">
                    <a:latin typeface="Cambria" pitchFamily="18" charset="0"/>
                  </a:rPr>
                  <a:t> </a:t>
                </a:r>
                <a:r>
                  <a:rPr lang="en-US" sz="1400" dirty="0" smtClean="0">
                    <a:latin typeface="Cambria" pitchFamily="18" charset="0"/>
                  </a:rPr>
                  <a:t>is </a:t>
                </a:r>
                <a:r>
                  <a:rPr lang="en-US" sz="1400" dirty="0">
                    <a:latin typeface="Cambria" pitchFamily="18" charset="0"/>
                  </a:rPr>
                  <a:t>written: ‘Man shall not live on bread </a:t>
                </a:r>
                <a:r>
                  <a:rPr lang="en-US" sz="1400" dirty="0" smtClean="0">
                    <a:latin typeface="Cambria" pitchFamily="18" charset="0"/>
                  </a:rPr>
                  <a:t>alone</a:t>
                </a:r>
                <a:r>
                  <a:rPr lang="es-419" sz="1400" dirty="0" smtClean="0">
                    <a:latin typeface="Cambria" pitchFamily="18" charset="0"/>
                  </a:rPr>
                  <a:t>, </a:t>
                </a:r>
                <a:endParaRPr lang="en-US" sz="1400" dirty="0">
                  <a:latin typeface="Cambria" pitchFamily="18" charset="0"/>
                </a:endParaRPr>
              </a:p>
              <a:p>
                <a:pPr marL="0" marR="0" algn="ctr">
                  <a:lnSpc>
                    <a:spcPct val="200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lang="en-US" sz="1400" dirty="0">
                  <a:effectLst/>
                  <a:latin typeface="Cambria" pitchFamily="18" charset="0"/>
                  <a:ea typeface="Calibri"/>
                  <a:cs typeface="Arial"/>
                </a:endParaRPr>
              </a:p>
            </p:txBody>
          </p:sp>
          <p:sp>
            <p:nvSpPr>
              <p:cNvPr id="13" name="Text Box 10"/>
              <p:cNvSpPr txBox="1"/>
              <p:nvPr/>
            </p:nvSpPr>
            <p:spPr>
              <a:xfrm>
                <a:off x="2244437" y="39211"/>
                <a:ext cx="1970405" cy="2756310"/>
              </a:xfrm>
              <a:prstGeom prst="rect">
                <a:avLst/>
              </a:prstGeom>
              <a:noFill/>
              <a:ln w="6350">
                <a:noFill/>
              </a:ln>
              <a:effectLst/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lnSpc>
                    <a:spcPct val="200000"/>
                  </a:lnSpc>
                </a:pPr>
                <a:endParaRPr lang="es-419" sz="1100" dirty="0" smtClean="0">
                  <a:latin typeface="Cambria" pitchFamily="18" charset="0"/>
                </a:endParaRPr>
              </a:p>
              <a:p>
                <a:pPr>
                  <a:lnSpc>
                    <a:spcPct val="200000"/>
                  </a:lnSpc>
                </a:pPr>
                <a:r>
                  <a:rPr lang="es-419" sz="1400" dirty="0" smtClean="0">
                    <a:latin typeface="Cambria" pitchFamily="18" charset="0"/>
                  </a:rPr>
                  <a:t>but </a:t>
                </a:r>
                <a:r>
                  <a:rPr lang="en-US" sz="1400" dirty="0">
                    <a:latin typeface="Cambria" pitchFamily="18" charset="0"/>
                  </a:rPr>
                  <a:t>on every word that comes from the mouth of God.’”</a:t>
                </a:r>
              </a:p>
              <a:p>
                <a:pPr marL="0" marR="0" algn="ctr">
                  <a:lnSpc>
                    <a:spcPct val="200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lang="en-US" sz="1100" dirty="0">
                  <a:effectLst/>
                  <a:ea typeface="Calibri"/>
                  <a:cs typeface="Arial"/>
                </a:endParaRPr>
              </a:p>
            </p:txBody>
          </p:sp>
        </p:grpSp>
      </p:grpSp>
      <p:pic>
        <p:nvPicPr>
          <p:cNvPr id="5128" name="Picture 8" descr="Pencils Png Free - Writing Clipart (#380247) - Pik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728" b="98056" l="595" r="9904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018" t="3136" r="27103"/>
          <a:stretch/>
        </p:blipFill>
        <p:spPr bwMode="auto">
          <a:xfrm>
            <a:off x="3657600" y="694027"/>
            <a:ext cx="2022763" cy="2353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147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419" sz="1800" dirty="0"/>
              <a:t>#1 </a:t>
            </a:r>
            <a:r>
              <a:rPr lang="en-US" sz="1800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Find</a:t>
            </a:r>
            <a:r>
              <a:rPr lang="en-US" sz="1800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, read, and write Matthew 4:4.</a:t>
            </a:r>
            <a:r>
              <a:rPr lang="en-US" sz="1800" dirty="0"/>
              <a:t> Discuss its importance with an adult. Write what you learned. </a:t>
            </a:r>
            <a:br>
              <a:rPr lang="en-US" sz="1800" dirty="0"/>
            </a:br>
            <a:endParaRPr lang="en-US" sz="1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5403" y="1066800"/>
            <a:ext cx="2934597" cy="3579849"/>
          </a:xfrm>
        </p:spPr>
        <p:txBody>
          <a:bodyPr/>
          <a:lstStyle/>
          <a:p>
            <a:r>
              <a:rPr lang="es-419" dirty="0" smtClean="0"/>
              <a:t>Who said it?  </a:t>
            </a:r>
          </a:p>
          <a:p>
            <a:endParaRPr lang="es-419" dirty="0" smtClean="0"/>
          </a:p>
          <a:p>
            <a:r>
              <a:rPr lang="es-419" dirty="0" smtClean="0"/>
              <a:t>What do you think it means?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948" b="98044" l="992" r="98197">
                        <a14:backgroundMark x1="1803" y1="24971" x2="4238" y2="34292"/>
                        <a14:backgroundMark x1="14878" y1="53280" x2="14878" y2="53280"/>
                        <a14:backgroundMark x1="33904" y1="83429" x2="33904" y2="83429"/>
                        <a14:backgroundMark x1="43372" y1="93786" x2="43372" y2="93786"/>
                        <a14:backgroundMark x1="45176" y1="94937" x2="45176" y2="94937"/>
                        <a14:backgroundMark x1="47881" y1="95397" x2="47881" y2="95397"/>
                        <a14:backgroundMark x1="51488" y1="95397" x2="51488" y2="95397"/>
                        <a14:backgroundMark x1="54824" y1="94246" x2="54824" y2="94246"/>
                        <a14:backgroundMark x1="58792" y1="92635" x2="58792" y2="926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4529331"/>
            <a:ext cx="2971800" cy="23286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9" name="Group 8"/>
          <p:cNvGrpSpPr/>
          <p:nvPr/>
        </p:nvGrpSpPr>
        <p:grpSpPr>
          <a:xfrm>
            <a:off x="3810000" y="1066800"/>
            <a:ext cx="5105399" cy="3228032"/>
            <a:chOff x="0" y="0"/>
            <a:chExt cx="6460176" cy="4025735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biLevel thresh="7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6460176" cy="4025735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11" name="Group 10"/>
            <p:cNvGrpSpPr/>
            <p:nvPr/>
          </p:nvGrpSpPr>
          <p:grpSpPr>
            <a:xfrm>
              <a:off x="1045028" y="526100"/>
              <a:ext cx="4214842" cy="2827561"/>
              <a:chOff x="0" y="-32040"/>
              <a:chExt cx="4214842" cy="2827561"/>
            </a:xfrm>
          </p:grpSpPr>
          <p:sp>
            <p:nvSpPr>
              <p:cNvPr id="12" name="Text Box 8"/>
              <p:cNvSpPr txBox="1"/>
              <p:nvPr/>
            </p:nvSpPr>
            <p:spPr>
              <a:xfrm>
                <a:off x="0" y="-32040"/>
                <a:ext cx="1970405" cy="2754630"/>
              </a:xfrm>
              <a:prstGeom prst="rect">
                <a:avLst/>
              </a:prstGeom>
              <a:noFill/>
              <a:ln w="6350">
                <a:noFill/>
              </a:ln>
              <a:effectLst/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algn="ctr">
                  <a:lnSpc>
                    <a:spcPct val="20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400" b="1" dirty="0">
                    <a:effectLst/>
                    <a:latin typeface="Cambria" pitchFamily="18" charset="0"/>
                    <a:ea typeface="Calibri"/>
                    <a:cs typeface="Arial"/>
                  </a:rPr>
                  <a:t>Matthew </a:t>
                </a:r>
                <a:r>
                  <a:rPr lang="en-US" sz="1400" b="1" dirty="0" smtClean="0">
                    <a:effectLst/>
                    <a:latin typeface="Cambria" pitchFamily="18" charset="0"/>
                    <a:ea typeface="Calibri"/>
                    <a:cs typeface="Arial"/>
                  </a:rPr>
                  <a:t>4:4</a:t>
                </a:r>
                <a:endParaRPr lang="es-419" sz="1400" b="1" dirty="0" smtClean="0">
                  <a:effectLst/>
                  <a:latin typeface="Cambria" pitchFamily="18" charset="0"/>
                  <a:ea typeface="Calibri"/>
                  <a:cs typeface="Arial"/>
                </a:endParaRPr>
              </a:p>
              <a:p>
                <a:pPr>
                  <a:lnSpc>
                    <a:spcPct val="200000"/>
                  </a:lnSpc>
                </a:pPr>
                <a:r>
                  <a:rPr lang="es-419" sz="1400" dirty="0">
                    <a:solidFill>
                      <a:schemeClr val="tx1"/>
                    </a:solidFill>
                    <a:latin typeface="Cambria" pitchFamily="18" charset="0"/>
                  </a:rPr>
                  <a:t> </a:t>
                </a:r>
                <a:r>
                  <a:rPr lang="es-419" sz="1400" dirty="0" smtClean="0">
                    <a:solidFill>
                      <a:schemeClr val="tx1"/>
                    </a:solidFill>
                    <a:latin typeface="Cambria" pitchFamily="18" charset="0"/>
                  </a:rPr>
                  <a:t>          </a:t>
                </a:r>
                <a:r>
                  <a:rPr lang="en-US" sz="1400" dirty="0" smtClean="0">
                    <a:latin typeface="Cambria" pitchFamily="18" charset="0"/>
                  </a:rPr>
                  <a:t>answered,</a:t>
                </a:r>
                <a:endParaRPr lang="es-419" sz="1400" dirty="0" smtClean="0">
                  <a:latin typeface="Cambria" pitchFamily="18" charset="0"/>
                </a:endParaRPr>
              </a:p>
              <a:p>
                <a:pPr>
                  <a:lnSpc>
                    <a:spcPct val="200000"/>
                  </a:lnSpc>
                </a:pPr>
                <a:r>
                  <a:rPr lang="en-US" sz="1400" dirty="0">
                    <a:latin typeface="Cambria" pitchFamily="18" charset="0"/>
                  </a:rPr>
                  <a:t> “</a:t>
                </a:r>
                <a:r>
                  <a:rPr lang="en-US" sz="1400" dirty="0" smtClean="0">
                    <a:latin typeface="Cambria" pitchFamily="18" charset="0"/>
                  </a:rPr>
                  <a:t>It</a:t>
                </a:r>
                <a:r>
                  <a:rPr lang="es-419" sz="1400" dirty="0" smtClean="0">
                    <a:latin typeface="Cambria" pitchFamily="18" charset="0"/>
                  </a:rPr>
                  <a:t> </a:t>
                </a:r>
                <a:r>
                  <a:rPr lang="en-US" sz="1400" dirty="0" smtClean="0">
                    <a:latin typeface="Cambria" pitchFamily="18" charset="0"/>
                  </a:rPr>
                  <a:t>is </a:t>
                </a:r>
                <a:r>
                  <a:rPr lang="en-US" sz="1400" dirty="0">
                    <a:latin typeface="Cambria" pitchFamily="18" charset="0"/>
                  </a:rPr>
                  <a:t>written: ‘Man shall not live on bread </a:t>
                </a:r>
                <a:r>
                  <a:rPr lang="en-US" sz="1400" dirty="0" smtClean="0">
                    <a:latin typeface="Cambria" pitchFamily="18" charset="0"/>
                  </a:rPr>
                  <a:t>alone</a:t>
                </a:r>
                <a:r>
                  <a:rPr lang="es-419" sz="1400" dirty="0" smtClean="0">
                    <a:latin typeface="Cambria" pitchFamily="18" charset="0"/>
                  </a:rPr>
                  <a:t>, </a:t>
                </a:r>
                <a:endParaRPr lang="en-US" sz="1400" dirty="0">
                  <a:latin typeface="Cambria" pitchFamily="18" charset="0"/>
                </a:endParaRPr>
              </a:p>
              <a:p>
                <a:pPr marL="0" marR="0" algn="ctr">
                  <a:lnSpc>
                    <a:spcPct val="200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lang="en-US" sz="1400" dirty="0">
                  <a:effectLst/>
                  <a:latin typeface="Cambria" pitchFamily="18" charset="0"/>
                  <a:ea typeface="Calibri"/>
                  <a:cs typeface="Arial"/>
                </a:endParaRPr>
              </a:p>
            </p:txBody>
          </p:sp>
          <p:sp>
            <p:nvSpPr>
              <p:cNvPr id="13" name="Text Box 10"/>
              <p:cNvSpPr txBox="1"/>
              <p:nvPr/>
            </p:nvSpPr>
            <p:spPr>
              <a:xfrm>
                <a:off x="2244437" y="39211"/>
                <a:ext cx="1970405" cy="2756310"/>
              </a:xfrm>
              <a:prstGeom prst="rect">
                <a:avLst/>
              </a:prstGeom>
              <a:noFill/>
              <a:ln w="6350">
                <a:noFill/>
              </a:ln>
              <a:effectLst/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lnSpc>
                    <a:spcPct val="200000"/>
                  </a:lnSpc>
                </a:pPr>
                <a:endParaRPr lang="es-419" sz="1100" dirty="0" smtClean="0">
                  <a:latin typeface="Cambria" pitchFamily="18" charset="0"/>
                </a:endParaRPr>
              </a:p>
              <a:p>
                <a:pPr>
                  <a:lnSpc>
                    <a:spcPct val="200000"/>
                  </a:lnSpc>
                </a:pPr>
                <a:r>
                  <a:rPr lang="es-419" sz="1400" dirty="0" smtClean="0">
                    <a:latin typeface="Cambria" pitchFamily="18" charset="0"/>
                  </a:rPr>
                  <a:t>but </a:t>
                </a:r>
                <a:r>
                  <a:rPr lang="en-US" sz="1400" dirty="0">
                    <a:latin typeface="Cambria" pitchFamily="18" charset="0"/>
                  </a:rPr>
                  <a:t>on every word that comes from the mouth of God.’”</a:t>
                </a:r>
              </a:p>
              <a:p>
                <a:pPr marL="0" marR="0" algn="ctr">
                  <a:lnSpc>
                    <a:spcPct val="200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lang="en-US" sz="1100" dirty="0">
                  <a:effectLst/>
                  <a:ea typeface="Calibri"/>
                  <a:cs typeface="Arial"/>
                </a:endParaRPr>
              </a:p>
            </p:txBody>
          </p:sp>
        </p:grpSp>
      </p:grpSp>
      <p:pic>
        <p:nvPicPr>
          <p:cNvPr id="5128" name="Picture 8" descr="Pencils Png Free - Writing Clipart (#380247) - Pik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728" b="98056" l="595" r="9904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018" t="3136" r="27103"/>
          <a:stretch/>
        </p:blipFill>
        <p:spPr bwMode="auto">
          <a:xfrm>
            <a:off x="7121237" y="0"/>
            <a:ext cx="2022763" cy="2353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Thinking child clipart 1 » Clipart Station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363" y="3276600"/>
            <a:ext cx="3276600" cy="3276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Guitar black and white guitar clipart black and white images pictures becuo  - WikiClipArt | Monster clipart, Clip art, Doodle patterns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4545" y="3810000"/>
            <a:ext cx="3236346" cy="3236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Content Placeholder 2"/>
          <p:cNvSpPr txBox="1">
            <a:spLocks/>
          </p:cNvSpPr>
          <p:nvPr/>
        </p:nvSpPr>
        <p:spPr>
          <a:xfrm>
            <a:off x="4625648" y="2057399"/>
            <a:ext cx="1013152" cy="535651"/>
          </a:xfrm>
          <a:prstGeom prst="rect">
            <a:avLst/>
          </a:prstGeom>
          <a:effectLst>
            <a:outerShdw blurRad="50800" dist="50800" dir="5400000" algn="ctr" rotWithShape="0">
              <a:schemeClr val="accent6">
                <a:lumMod val="20000"/>
                <a:lumOff val="80000"/>
              </a:scheme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8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737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023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309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595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97280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533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819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92224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419" sz="1400" b="0" dirty="0" smtClean="0">
                <a:latin typeface="Cambria" pitchFamily="18" charset="0"/>
              </a:rPr>
              <a:t>Jesus</a:t>
            </a:r>
            <a:endParaRPr lang="en-US" sz="1400" b="0" dirty="0">
              <a:latin typeface="Cambria" pitchFamily="18" charset="0"/>
            </a:endParaRPr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875403" y="1301754"/>
            <a:ext cx="2934597" cy="31178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8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737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023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309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595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97280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533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819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92224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419" b="0" dirty="0" smtClean="0"/>
              <a:t>Jesus</a:t>
            </a:r>
          </a:p>
          <a:p>
            <a:endParaRPr lang="es-419" b="0" dirty="0"/>
          </a:p>
          <a:p>
            <a:endParaRPr lang="es-419" b="0" dirty="0" smtClean="0"/>
          </a:p>
          <a:p>
            <a:r>
              <a:rPr lang="es-419" b="0" dirty="0" smtClean="0"/>
              <a:t>Satan came to tempt Jesus and</a:t>
            </a:r>
          </a:p>
          <a:p>
            <a:r>
              <a:rPr lang="es-419" b="0" dirty="0" smtClean="0"/>
              <a:t>Jesus let him know that Prayer </a:t>
            </a:r>
          </a:p>
          <a:p>
            <a:r>
              <a:rPr lang="es-419" b="0" dirty="0" smtClean="0"/>
              <a:t>and meditation on God´s Word </a:t>
            </a:r>
          </a:p>
          <a:p>
            <a:r>
              <a:rPr lang="es-419" b="0" dirty="0" smtClean="0"/>
              <a:t>are just as essential as physical </a:t>
            </a:r>
          </a:p>
          <a:p>
            <a:r>
              <a:rPr lang="es-419" b="0" dirty="0" smtClean="0"/>
              <a:t>food. 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4251184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Sliced bread - Wikiwand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362200"/>
            <a:ext cx="3810000" cy="2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2422366"/>
            <a:ext cx="4608889" cy="24196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 descr="Clip Art Images Of Strong Boy Cliparts - Brave Clipart - Free Transparent  PNG Clipart Images Downloa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861" b="97512" l="1548" r="9821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1" y="3949338"/>
            <a:ext cx="3200399" cy="3063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948" b="98044" l="992" r="98197">
                        <a14:backgroundMark x1="1803" y1="24971" x2="4238" y2="34292"/>
                        <a14:backgroundMark x1="14878" y1="53280" x2="14878" y2="53280"/>
                        <a14:backgroundMark x1="33904" y1="83429" x2="33904" y2="83429"/>
                        <a14:backgroundMark x1="43372" y1="93786" x2="43372" y2="93786"/>
                        <a14:backgroundMark x1="45176" y1="94937" x2="45176" y2="94937"/>
                        <a14:backgroundMark x1="47881" y1="95397" x2="47881" y2="95397"/>
                        <a14:backgroundMark x1="51488" y1="95397" x2="51488" y2="95397"/>
                        <a14:backgroundMark x1="54824" y1="94246" x2="54824" y2="94246"/>
                        <a14:backgroundMark x1="58792" y1="92635" x2="58792" y2="926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4529331"/>
            <a:ext cx="2971800" cy="23286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</p:spPr>
        <p:txBody>
          <a:bodyPr/>
          <a:lstStyle/>
          <a:p>
            <a:r>
              <a:rPr lang="es-419" sz="1800" dirty="0"/>
              <a:t>#1 </a:t>
            </a:r>
            <a:r>
              <a:rPr lang="es-419" sz="1800" dirty="0" smtClean="0"/>
              <a:t> </a:t>
            </a:r>
            <a:r>
              <a:rPr lang="en-US" sz="1800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Find</a:t>
            </a:r>
            <a:r>
              <a:rPr lang="en-US" sz="1800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, read, and write Matthew 4:4.</a:t>
            </a:r>
            <a:r>
              <a:rPr lang="en-US" sz="1800" dirty="0"/>
              <a:t> Discuss its importance with an adult. Write what you learned. </a:t>
            </a:r>
            <a:br>
              <a:rPr lang="en-US" sz="1800" dirty="0"/>
            </a:br>
            <a:endParaRPr lang="en-US" sz="1800" dirty="0"/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875403" y="1066800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8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737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023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309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595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97280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533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819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92224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419" b="0" dirty="0" smtClean="0"/>
              <a:t>In the same way you need food , you also need to read from the Bible to listen God´s</a:t>
            </a:r>
          </a:p>
          <a:p>
            <a:r>
              <a:rPr lang="es-419" b="0" dirty="0" smtClean="0"/>
              <a:t>Word. So, you can be strong spiritually as you are physically.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4141898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419" sz="1800" b="1" dirty="0" smtClean="0">
                <a:latin typeface="Cambria" pitchFamily="18" charset="0"/>
              </a:rPr>
              <a:t>#2 </a:t>
            </a:r>
            <a:r>
              <a:rPr lang="en-US" sz="1800" b="1" dirty="0" smtClean="0">
                <a:latin typeface="Cambria" pitchFamily="18" charset="0"/>
              </a:rPr>
              <a:t>Discuss </a:t>
            </a:r>
            <a:r>
              <a:rPr lang="en-US" sz="1800" b="1" dirty="0">
                <a:latin typeface="Cambria" pitchFamily="18" charset="0"/>
              </a:rPr>
              <a:t>with an adult the importance of reading God’s word every day. Write down </a:t>
            </a:r>
            <a:r>
              <a:rPr lang="en-US" sz="1800" b="1" dirty="0" smtClean="0">
                <a:latin typeface="Cambria" pitchFamily="18" charset="0"/>
              </a:rPr>
              <a:t>your</a:t>
            </a:r>
            <a:r>
              <a:rPr lang="es-419" sz="1800" b="1" dirty="0" smtClean="0">
                <a:latin typeface="Cambria" pitchFamily="18" charset="0"/>
              </a:rPr>
              <a:t> </a:t>
            </a:r>
            <a:r>
              <a:rPr lang="en-US" sz="1800" b="1" dirty="0" smtClean="0">
                <a:latin typeface="Cambria" pitchFamily="18" charset="0"/>
              </a:rPr>
              <a:t>conclusions </a:t>
            </a:r>
            <a:r>
              <a:rPr lang="en-US" sz="1800" b="1" dirty="0"/>
              <a:t/>
            </a:r>
            <a:br>
              <a:rPr lang="en-US" sz="1800" b="1" dirty="0"/>
            </a:br>
            <a:endParaRPr lang="en-US" sz="1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419" dirty="0" smtClean="0"/>
              <a:t>Why is it important to read The Bible every day?</a:t>
            </a:r>
          </a:p>
          <a:p>
            <a:pPr>
              <a:buFont typeface="Wingdings" pitchFamily="2" charset="2"/>
              <a:buChar char="ü"/>
            </a:pPr>
            <a:r>
              <a:rPr lang="es-419" b="0" dirty="0" smtClean="0"/>
              <a:t>We get to know God more</a:t>
            </a:r>
          </a:p>
          <a:p>
            <a:pPr>
              <a:buFont typeface="Wingdings" pitchFamily="2" charset="2"/>
              <a:buChar char="ü"/>
            </a:pPr>
            <a:r>
              <a:rPr lang="es-419" b="0" dirty="0" smtClean="0"/>
              <a:t>We get closer to Him and our relationship grows so much that we naturally share Him with others.</a:t>
            </a:r>
          </a:p>
          <a:p>
            <a:pPr>
              <a:buFont typeface="Wingdings" pitchFamily="2" charset="2"/>
              <a:buChar char="ü"/>
            </a:pPr>
            <a:r>
              <a:rPr lang="es-419" b="0" dirty="0" smtClean="0"/>
              <a:t>We learn how to behave properly</a:t>
            </a:r>
          </a:p>
          <a:p>
            <a:pPr>
              <a:buFont typeface="Wingdings" pitchFamily="2" charset="2"/>
              <a:buChar char="ü"/>
            </a:pPr>
            <a:r>
              <a:rPr lang="es-419" b="0" dirty="0" smtClean="0"/>
              <a:t>We get strentgh for the day through the promises and we are able to defeat the enemy</a:t>
            </a:r>
          </a:p>
          <a:p>
            <a:pPr>
              <a:buFont typeface="Wingdings" pitchFamily="2" charset="2"/>
              <a:buChar char="ü"/>
            </a:pPr>
            <a:endParaRPr lang="es-419" b="0" dirty="0" smtClean="0"/>
          </a:p>
          <a:p>
            <a:pPr>
              <a:buFont typeface="Wingdings" pitchFamily="2" charset="2"/>
              <a:buChar char="ü"/>
            </a:pPr>
            <a:endParaRPr lang="en-US" b="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948" b="98044" l="992" r="98197">
                        <a14:backgroundMark x1="1803" y1="24971" x2="4238" y2="34292"/>
                        <a14:backgroundMark x1="14878" y1="53280" x2="14878" y2="53280"/>
                        <a14:backgroundMark x1="33904" y1="83429" x2="33904" y2="83429"/>
                        <a14:backgroundMark x1="43372" y1="93786" x2="43372" y2="93786"/>
                        <a14:backgroundMark x1="45176" y1="94937" x2="45176" y2="94937"/>
                        <a14:backgroundMark x1="47881" y1="95397" x2="47881" y2="95397"/>
                        <a14:backgroundMark x1="51488" y1="95397" x2="51488" y2="95397"/>
                        <a14:backgroundMark x1="54824" y1="94246" x2="54824" y2="94246"/>
                        <a14:backgroundMark x1="58792" y1="92635" x2="58792" y2="926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4529331"/>
            <a:ext cx="2971800" cy="23286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3" name="Picture 1" descr="C:\Users\Epinoza Home\Documents\Dubai Daily\Adventurers &amp; Pathfinders Club SDA\Adventurers pictures\Aventureiros 09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3250713"/>
            <a:ext cx="2133600" cy="3593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3478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419" sz="1800" dirty="0" smtClean="0"/>
              <a:t>#3 </a:t>
            </a:r>
            <a:r>
              <a:rPr lang="en-US" sz="1800" dirty="0"/>
              <a:t>Find and </a:t>
            </a:r>
            <a:r>
              <a:rPr lang="en-US" sz="1800" dirty="0" smtClean="0"/>
              <a:t>read</a:t>
            </a:r>
            <a:r>
              <a:rPr lang="es-419" sz="1800" dirty="0" smtClean="0"/>
              <a:t>:</a:t>
            </a:r>
            <a:r>
              <a:rPr lang="en-US" sz="1800" dirty="0" smtClean="0"/>
              <a:t> </a:t>
            </a:r>
            <a:r>
              <a:rPr lang="en-US" sz="1800" dirty="0"/>
              <a:t>2 Timothy 2:15, </a:t>
            </a:r>
            <a:r>
              <a:rPr lang="en-US" sz="1800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Psalm 119:11, and Psalm 119:105 NIV. Why do we study the Bible? </a:t>
            </a:r>
            <a:br>
              <a:rPr lang="en-US" sz="1800" dirty="0">
                <a:solidFill>
                  <a:schemeClr val="accent6">
                    <a:lumMod val="20000"/>
                    <a:lumOff val="80000"/>
                  </a:schemeClr>
                </a:solidFill>
              </a:rPr>
            </a:br>
            <a:endParaRPr lang="en-US" sz="1800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948" b="98044" l="992" r="98197">
                        <a14:backgroundMark x1="1803" y1="24971" x2="4238" y2="34292"/>
                        <a14:backgroundMark x1="14878" y1="53280" x2="14878" y2="53280"/>
                        <a14:backgroundMark x1="33904" y1="83429" x2="33904" y2="83429"/>
                        <a14:backgroundMark x1="43372" y1="93786" x2="43372" y2="93786"/>
                        <a14:backgroundMark x1="45176" y1="94937" x2="45176" y2="94937"/>
                        <a14:backgroundMark x1="47881" y1="95397" x2="47881" y2="95397"/>
                        <a14:backgroundMark x1="51488" y1="95397" x2="51488" y2="95397"/>
                        <a14:backgroundMark x1="54824" y1="94246" x2="54824" y2="94246"/>
                        <a14:backgroundMark x1="58792" y1="92635" x2="58792" y2="926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4529331"/>
            <a:ext cx="2971800" cy="23286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8" name="Picture 2" descr="learn french fast - Clip Art Librar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3657600"/>
            <a:ext cx="3276600" cy="3047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ounded Rectangle 3"/>
          <p:cNvSpPr/>
          <p:nvPr/>
        </p:nvSpPr>
        <p:spPr>
          <a:xfrm>
            <a:off x="2819400" y="1143000"/>
            <a:ext cx="5029200" cy="28956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2 Timothy </a:t>
            </a:r>
            <a:r>
              <a:rPr lang="en-US" b="1" dirty="0" smtClean="0"/>
              <a:t>2:15</a:t>
            </a:r>
            <a:endParaRPr lang="es-419" b="1" dirty="0" smtClean="0"/>
          </a:p>
          <a:p>
            <a:pPr algn="ctr"/>
            <a:r>
              <a:rPr lang="es-419" dirty="0" smtClean="0"/>
              <a:t>“</a:t>
            </a:r>
            <a:r>
              <a:rPr lang="en-US" dirty="0" smtClean="0"/>
              <a:t>Do </a:t>
            </a:r>
            <a:r>
              <a:rPr lang="en-US" dirty="0"/>
              <a:t>your best to present yourself to God as one approved, a worker who does not need to be ashamed and who correctly handles the word of </a:t>
            </a:r>
            <a:r>
              <a:rPr lang="en-US" dirty="0" smtClean="0"/>
              <a:t>truth</a:t>
            </a:r>
            <a:r>
              <a:rPr lang="es-419" dirty="0" smtClean="0"/>
              <a:t>”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9219" name="Picture 3" descr="C:\Users\Epinoza Home\Documents\Dubai Daily\Adventurers &amp; Pathfinders Club SDA\Adventurers pictures\Aventureiros 11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620000" y="1021307"/>
            <a:ext cx="1295400" cy="3093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428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gles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978</TotalTime>
  <Words>1071</Words>
  <Application>Microsoft Office PowerPoint</Application>
  <PresentationFormat>On-screen Show (4:3)</PresentationFormat>
  <Paragraphs>150</Paragraphs>
  <Slides>25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Angles</vt:lpstr>
      <vt:lpstr>BREAD OF LIFE</vt:lpstr>
      <vt:lpstr>Multi/level Adventurer Award</vt:lpstr>
      <vt:lpstr>About me</vt:lpstr>
      <vt:lpstr>Things you will need </vt:lpstr>
      <vt:lpstr>#1 Find, read, and write Matthew 4:4. Discuss its importance with an adult. Write what you learned.  </vt:lpstr>
      <vt:lpstr>#1 Find, read, and write Matthew 4:4. Discuss its importance with an adult. Write what you learned.  </vt:lpstr>
      <vt:lpstr>#1  Find, read, and write Matthew 4:4. Discuss its importance with an adult. Write what you learned.  </vt:lpstr>
      <vt:lpstr>#2 Discuss with an adult the importance of reading God’s word every day. Write down your conclusions  </vt:lpstr>
      <vt:lpstr>#3 Find and read: 2 Timothy 2:15, Psalm 119:11, and Psalm 119:105 NIV. Why do we study the Bible?  </vt:lpstr>
      <vt:lpstr>#3 Find and read: 2 Timothy 2:15, Psalm 119:11, and Psalm 119:105 NIV. Why do we study the Bible?  </vt:lpstr>
      <vt:lpstr>#3 Find and read 2 Timothy 2:15, Psalm 119:11, and Psalm 119:105 NIV. Why do we study the Bible?  </vt:lpstr>
      <vt:lpstr>#3 Find and read 2 Timothy 2:15, Psalm 119:11, and Psalm 119:105 NIV. Why do we study the Bible?  </vt:lpstr>
      <vt:lpstr>#4 Talk about how to prepare yourself for reading God’s Word. Write down four Bible study habits. </vt:lpstr>
      <vt:lpstr>#5  Read one of the following Bible stories: </vt:lpstr>
      <vt:lpstr>Resource:</vt:lpstr>
      <vt:lpstr>#6 Make a bookmark to use while you study your Bible</vt:lpstr>
      <vt:lpstr>#6 Make a bookmark to use while you study your Bible</vt:lpstr>
      <vt:lpstr>#6 Make a bookmark to use while you study your Bible</vt:lpstr>
      <vt:lpstr>#7 Regularly spend time reading your Bible </vt:lpstr>
      <vt:lpstr>#7 Regularly spend time reading your Bible </vt:lpstr>
      <vt:lpstr>#7 Regularly spend time reading your Bible </vt:lpstr>
      <vt:lpstr>#7 Regularly spend time reading your Bible </vt:lpstr>
      <vt:lpstr>#7 Regularly spend time reading your Bible </vt:lpstr>
      <vt:lpstr>Remember :   </vt:lpstr>
      <vt:lpstr>Thanks !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BREAD OF LIFE</dc:title>
  <dc:creator>Daily de Espinoza</dc:creator>
  <cp:lastModifiedBy>Daily de Espinoza</cp:lastModifiedBy>
  <cp:revision>132</cp:revision>
  <cp:lastPrinted>2021-05-07T14:49:18Z</cp:lastPrinted>
  <dcterms:created xsi:type="dcterms:W3CDTF">2006-08-16T00:00:00Z</dcterms:created>
  <dcterms:modified xsi:type="dcterms:W3CDTF">2021-05-07T14:56:15Z</dcterms:modified>
</cp:coreProperties>
</file>