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25"/>
  </p:notesMasterIdLst>
  <p:sldIdLst>
    <p:sldId id="256" r:id="rId2"/>
    <p:sldId id="257" r:id="rId3"/>
    <p:sldId id="258" r:id="rId4"/>
    <p:sldId id="259" r:id="rId5"/>
    <p:sldId id="260" r:id="rId6"/>
    <p:sldId id="261" r:id="rId7"/>
    <p:sldId id="262" r:id="rId8"/>
    <p:sldId id="263" r:id="rId9"/>
    <p:sldId id="274" r:id="rId10"/>
    <p:sldId id="275" r:id="rId11"/>
    <p:sldId id="276" r:id="rId12"/>
    <p:sldId id="279" r:id="rId13"/>
    <p:sldId id="277" r:id="rId14"/>
    <p:sldId id="264" r:id="rId15"/>
    <p:sldId id="265" r:id="rId16"/>
    <p:sldId id="266" r:id="rId17"/>
    <p:sldId id="267" r:id="rId18"/>
    <p:sldId id="268" r:id="rId19"/>
    <p:sldId id="269" r:id="rId20"/>
    <p:sldId id="270" r:id="rId21"/>
    <p:sldId id="271" r:id="rId22"/>
    <p:sldId id="272" r:id="rId23"/>
    <p:sldId id="273" r:id="rId2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1"/>
    <p:restoredTop sz="95940"/>
  </p:normalViewPr>
  <p:slideViewPr>
    <p:cSldViewPr snapToGrid="0" snapToObjects="1">
      <p:cViewPr varScale="1">
        <p:scale>
          <a:sx n="87" d="100"/>
          <a:sy n="87" d="100"/>
        </p:scale>
        <p:origin x="66" y="4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42D3A59-5462-43D1-A433-5CC4D83C32B5}" type="doc">
      <dgm:prSet loTypeId="urn:microsoft.com/office/officeart/2005/8/layout/default" loCatId="list" qsTypeId="urn:microsoft.com/office/officeart/2005/8/quickstyle/simple4" qsCatId="simple" csTypeId="urn:microsoft.com/office/officeart/2005/8/colors/accent0_3" csCatId="mainScheme"/>
      <dgm:spPr/>
      <dgm:t>
        <a:bodyPr/>
        <a:lstStyle/>
        <a:p>
          <a:endParaRPr lang="en-US"/>
        </a:p>
      </dgm:t>
    </dgm:pt>
    <dgm:pt modelId="{0EE65C9B-C787-4267-9931-A1C33E675FE3}">
      <dgm:prSet/>
      <dgm:spPr/>
      <dgm:t>
        <a:bodyPr/>
        <a:lstStyle/>
        <a:p>
          <a:r>
            <a:rPr lang="en-GB"/>
            <a:t>Main characters</a:t>
          </a:r>
          <a:endParaRPr lang="en-US"/>
        </a:p>
      </dgm:t>
    </dgm:pt>
    <dgm:pt modelId="{606F68C8-AE3E-4D59-A76A-B8665030A1EB}" type="parTrans" cxnId="{5BD31851-322D-4877-ABA1-69AF0216D910}">
      <dgm:prSet/>
      <dgm:spPr/>
      <dgm:t>
        <a:bodyPr/>
        <a:lstStyle/>
        <a:p>
          <a:endParaRPr lang="en-US"/>
        </a:p>
      </dgm:t>
    </dgm:pt>
    <dgm:pt modelId="{CB9883C3-3823-469D-8AC3-5C030D5E1B49}" type="sibTrans" cxnId="{5BD31851-322D-4877-ABA1-69AF0216D910}">
      <dgm:prSet/>
      <dgm:spPr/>
      <dgm:t>
        <a:bodyPr/>
        <a:lstStyle/>
        <a:p>
          <a:endParaRPr lang="en-US"/>
        </a:p>
      </dgm:t>
    </dgm:pt>
    <dgm:pt modelId="{2674966E-321A-4D9A-A206-A06B712A0254}">
      <dgm:prSet/>
      <dgm:spPr/>
      <dgm:t>
        <a:bodyPr/>
        <a:lstStyle/>
        <a:p>
          <a:r>
            <a:rPr lang="en-GB"/>
            <a:t>Setting</a:t>
          </a:r>
          <a:endParaRPr lang="en-US"/>
        </a:p>
      </dgm:t>
    </dgm:pt>
    <dgm:pt modelId="{F36C6DE7-6149-4AE4-840A-D7BE7BDF5B70}" type="parTrans" cxnId="{6BFDDBDF-3BE6-421C-A2FD-340F9C92E72A}">
      <dgm:prSet/>
      <dgm:spPr/>
      <dgm:t>
        <a:bodyPr/>
        <a:lstStyle/>
        <a:p>
          <a:endParaRPr lang="en-US"/>
        </a:p>
      </dgm:t>
    </dgm:pt>
    <dgm:pt modelId="{0DB3E110-2F1B-4081-967A-98AAAB7BBD87}" type="sibTrans" cxnId="{6BFDDBDF-3BE6-421C-A2FD-340F9C92E72A}">
      <dgm:prSet/>
      <dgm:spPr/>
      <dgm:t>
        <a:bodyPr/>
        <a:lstStyle/>
        <a:p>
          <a:endParaRPr lang="en-US"/>
        </a:p>
      </dgm:t>
    </dgm:pt>
    <dgm:pt modelId="{814DDD83-07A8-40BA-8684-4C2A3482B3A7}">
      <dgm:prSet/>
      <dgm:spPr/>
      <dgm:t>
        <a:bodyPr/>
        <a:lstStyle/>
        <a:p>
          <a:r>
            <a:rPr lang="en-GB"/>
            <a:t>Plot</a:t>
          </a:r>
          <a:endParaRPr lang="en-US"/>
        </a:p>
      </dgm:t>
    </dgm:pt>
    <dgm:pt modelId="{0CC95BE1-74C1-422C-9AAF-74C43355AF5C}" type="parTrans" cxnId="{FC07ECE4-12A3-40E1-9873-C6D71A6401BE}">
      <dgm:prSet/>
      <dgm:spPr/>
      <dgm:t>
        <a:bodyPr/>
        <a:lstStyle/>
        <a:p>
          <a:endParaRPr lang="en-US"/>
        </a:p>
      </dgm:t>
    </dgm:pt>
    <dgm:pt modelId="{4D4BB93F-203C-4CCA-A11C-5EAD6E538A27}" type="sibTrans" cxnId="{FC07ECE4-12A3-40E1-9873-C6D71A6401BE}">
      <dgm:prSet/>
      <dgm:spPr/>
      <dgm:t>
        <a:bodyPr/>
        <a:lstStyle/>
        <a:p>
          <a:endParaRPr lang="en-US"/>
        </a:p>
      </dgm:t>
    </dgm:pt>
    <dgm:pt modelId="{104331AE-ADE3-461B-9B3B-7C38F0D65178}">
      <dgm:prSet/>
      <dgm:spPr/>
      <dgm:t>
        <a:bodyPr/>
        <a:lstStyle/>
        <a:p>
          <a:r>
            <a:rPr lang="en-GB"/>
            <a:t>Conflict </a:t>
          </a:r>
          <a:endParaRPr lang="en-US"/>
        </a:p>
      </dgm:t>
    </dgm:pt>
    <dgm:pt modelId="{C4266CB3-E3AC-4049-81F6-D4BE61080FED}" type="parTrans" cxnId="{235A7BE6-B414-41C5-9942-64FBE96BE45C}">
      <dgm:prSet/>
      <dgm:spPr/>
      <dgm:t>
        <a:bodyPr/>
        <a:lstStyle/>
        <a:p>
          <a:endParaRPr lang="en-US"/>
        </a:p>
      </dgm:t>
    </dgm:pt>
    <dgm:pt modelId="{96C41BA0-04B9-4C44-83D6-A98615F37D9E}" type="sibTrans" cxnId="{235A7BE6-B414-41C5-9942-64FBE96BE45C}">
      <dgm:prSet/>
      <dgm:spPr/>
      <dgm:t>
        <a:bodyPr/>
        <a:lstStyle/>
        <a:p>
          <a:endParaRPr lang="en-US"/>
        </a:p>
      </dgm:t>
    </dgm:pt>
    <dgm:pt modelId="{8D10910D-A1A0-4D28-A90B-EA239E295380}">
      <dgm:prSet/>
      <dgm:spPr/>
      <dgm:t>
        <a:bodyPr/>
        <a:lstStyle/>
        <a:p>
          <a:r>
            <a:rPr lang="en-GB" dirty="0"/>
            <a:t>Theme </a:t>
          </a:r>
          <a:endParaRPr lang="en-US" dirty="0"/>
        </a:p>
      </dgm:t>
    </dgm:pt>
    <dgm:pt modelId="{903AB85D-F743-4A6F-AE8D-D0EA71CF6DD0}" type="parTrans" cxnId="{FC903638-E18A-4C12-BF9A-DD3807E3ED46}">
      <dgm:prSet/>
      <dgm:spPr/>
      <dgm:t>
        <a:bodyPr/>
        <a:lstStyle/>
        <a:p>
          <a:endParaRPr lang="en-US"/>
        </a:p>
      </dgm:t>
    </dgm:pt>
    <dgm:pt modelId="{BF5FCD49-6B1B-495D-A732-857AF72038E8}" type="sibTrans" cxnId="{FC903638-E18A-4C12-BF9A-DD3807E3ED46}">
      <dgm:prSet/>
      <dgm:spPr/>
      <dgm:t>
        <a:bodyPr/>
        <a:lstStyle/>
        <a:p>
          <a:endParaRPr lang="en-US"/>
        </a:p>
      </dgm:t>
    </dgm:pt>
    <dgm:pt modelId="{05AE50E6-32FE-674C-BE2D-FB4BBEC98369}" type="pres">
      <dgm:prSet presAssocID="{C42D3A59-5462-43D1-A433-5CC4D83C32B5}" presName="diagram" presStyleCnt="0">
        <dgm:presLayoutVars>
          <dgm:dir/>
          <dgm:resizeHandles val="exact"/>
        </dgm:presLayoutVars>
      </dgm:prSet>
      <dgm:spPr/>
    </dgm:pt>
    <dgm:pt modelId="{A3BD5F2A-1A36-4742-A28E-57C67AEC6D17}" type="pres">
      <dgm:prSet presAssocID="{0EE65C9B-C787-4267-9931-A1C33E675FE3}" presName="node" presStyleLbl="node1" presStyleIdx="0" presStyleCnt="5">
        <dgm:presLayoutVars>
          <dgm:bulletEnabled val="1"/>
        </dgm:presLayoutVars>
      </dgm:prSet>
      <dgm:spPr/>
    </dgm:pt>
    <dgm:pt modelId="{D35723AA-3989-844F-ADCF-57C620DF3E04}" type="pres">
      <dgm:prSet presAssocID="{CB9883C3-3823-469D-8AC3-5C030D5E1B49}" presName="sibTrans" presStyleCnt="0"/>
      <dgm:spPr/>
    </dgm:pt>
    <dgm:pt modelId="{7BCBD9A0-E73A-6849-A764-0EDA8FA10024}" type="pres">
      <dgm:prSet presAssocID="{2674966E-321A-4D9A-A206-A06B712A0254}" presName="node" presStyleLbl="node1" presStyleIdx="1" presStyleCnt="5">
        <dgm:presLayoutVars>
          <dgm:bulletEnabled val="1"/>
        </dgm:presLayoutVars>
      </dgm:prSet>
      <dgm:spPr/>
    </dgm:pt>
    <dgm:pt modelId="{2078ABF6-BC72-7943-B536-616194F940C0}" type="pres">
      <dgm:prSet presAssocID="{0DB3E110-2F1B-4081-967A-98AAAB7BBD87}" presName="sibTrans" presStyleCnt="0"/>
      <dgm:spPr/>
    </dgm:pt>
    <dgm:pt modelId="{EA187CB0-8908-0E43-9200-747718FDB18D}" type="pres">
      <dgm:prSet presAssocID="{814DDD83-07A8-40BA-8684-4C2A3482B3A7}" presName="node" presStyleLbl="node1" presStyleIdx="2" presStyleCnt="5">
        <dgm:presLayoutVars>
          <dgm:bulletEnabled val="1"/>
        </dgm:presLayoutVars>
      </dgm:prSet>
      <dgm:spPr/>
    </dgm:pt>
    <dgm:pt modelId="{545527EA-8E1C-684C-A85C-03EEF1D06B1C}" type="pres">
      <dgm:prSet presAssocID="{4D4BB93F-203C-4CCA-A11C-5EAD6E538A27}" presName="sibTrans" presStyleCnt="0"/>
      <dgm:spPr/>
    </dgm:pt>
    <dgm:pt modelId="{50EE016D-6FF1-2040-88A2-3C6DF67980BD}" type="pres">
      <dgm:prSet presAssocID="{104331AE-ADE3-461B-9B3B-7C38F0D65178}" presName="node" presStyleLbl="node1" presStyleIdx="3" presStyleCnt="5">
        <dgm:presLayoutVars>
          <dgm:bulletEnabled val="1"/>
        </dgm:presLayoutVars>
      </dgm:prSet>
      <dgm:spPr/>
    </dgm:pt>
    <dgm:pt modelId="{F9C839F1-C2E9-E148-B415-D7976B217FBA}" type="pres">
      <dgm:prSet presAssocID="{96C41BA0-04B9-4C44-83D6-A98615F37D9E}" presName="sibTrans" presStyleCnt="0"/>
      <dgm:spPr/>
    </dgm:pt>
    <dgm:pt modelId="{E87CD047-6932-1549-AB3E-EF9BBBE9F612}" type="pres">
      <dgm:prSet presAssocID="{8D10910D-A1A0-4D28-A90B-EA239E295380}" presName="node" presStyleLbl="node1" presStyleIdx="4" presStyleCnt="5">
        <dgm:presLayoutVars>
          <dgm:bulletEnabled val="1"/>
        </dgm:presLayoutVars>
      </dgm:prSet>
      <dgm:spPr/>
    </dgm:pt>
  </dgm:ptLst>
  <dgm:cxnLst>
    <dgm:cxn modelId="{9699E608-55BB-C947-AC0A-1E5A73C370B3}" type="presOf" srcId="{C42D3A59-5462-43D1-A433-5CC4D83C32B5}" destId="{05AE50E6-32FE-674C-BE2D-FB4BBEC98369}" srcOrd="0" destOrd="0" presId="urn:microsoft.com/office/officeart/2005/8/layout/default"/>
    <dgm:cxn modelId="{DC3A9030-2F2E-DC40-9734-B03F47230804}" type="presOf" srcId="{2674966E-321A-4D9A-A206-A06B712A0254}" destId="{7BCBD9A0-E73A-6849-A764-0EDA8FA10024}" srcOrd="0" destOrd="0" presId="urn:microsoft.com/office/officeart/2005/8/layout/default"/>
    <dgm:cxn modelId="{FC903638-E18A-4C12-BF9A-DD3807E3ED46}" srcId="{C42D3A59-5462-43D1-A433-5CC4D83C32B5}" destId="{8D10910D-A1A0-4D28-A90B-EA239E295380}" srcOrd="4" destOrd="0" parTransId="{903AB85D-F743-4A6F-AE8D-D0EA71CF6DD0}" sibTransId="{BF5FCD49-6B1B-495D-A732-857AF72038E8}"/>
    <dgm:cxn modelId="{FFA17C6A-7696-D044-952B-2CC27A4BB3F6}" type="presOf" srcId="{0EE65C9B-C787-4267-9931-A1C33E675FE3}" destId="{A3BD5F2A-1A36-4742-A28E-57C67AEC6D17}" srcOrd="0" destOrd="0" presId="urn:microsoft.com/office/officeart/2005/8/layout/default"/>
    <dgm:cxn modelId="{5BD31851-322D-4877-ABA1-69AF0216D910}" srcId="{C42D3A59-5462-43D1-A433-5CC4D83C32B5}" destId="{0EE65C9B-C787-4267-9931-A1C33E675FE3}" srcOrd="0" destOrd="0" parTransId="{606F68C8-AE3E-4D59-A76A-B8665030A1EB}" sibTransId="{CB9883C3-3823-469D-8AC3-5C030D5E1B49}"/>
    <dgm:cxn modelId="{7D3DB69D-6EEA-6148-AEF9-61739E7A10E0}" type="presOf" srcId="{814DDD83-07A8-40BA-8684-4C2A3482B3A7}" destId="{EA187CB0-8908-0E43-9200-747718FDB18D}" srcOrd="0" destOrd="0" presId="urn:microsoft.com/office/officeart/2005/8/layout/default"/>
    <dgm:cxn modelId="{038CD5C8-2DC7-A740-A89C-659C0BA88DD5}" type="presOf" srcId="{8D10910D-A1A0-4D28-A90B-EA239E295380}" destId="{E87CD047-6932-1549-AB3E-EF9BBBE9F612}" srcOrd="0" destOrd="0" presId="urn:microsoft.com/office/officeart/2005/8/layout/default"/>
    <dgm:cxn modelId="{37BE89D6-4A4A-DC40-B076-C781B2A65403}" type="presOf" srcId="{104331AE-ADE3-461B-9B3B-7C38F0D65178}" destId="{50EE016D-6FF1-2040-88A2-3C6DF67980BD}" srcOrd="0" destOrd="0" presId="urn:microsoft.com/office/officeart/2005/8/layout/default"/>
    <dgm:cxn modelId="{6BFDDBDF-3BE6-421C-A2FD-340F9C92E72A}" srcId="{C42D3A59-5462-43D1-A433-5CC4D83C32B5}" destId="{2674966E-321A-4D9A-A206-A06B712A0254}" srcOrd="1" destOrd="0" parTransId="{F36C6DE7-6149-4AE4-840A-D7BE7BDF5B70}" sibTransId="{0DB3E110-2F1B-4081-967A-98AAAB7BBD87}"/>
    <dgm:cxn modelId="{FC07ECE4-12A3-40E1-9873-C6D71A6401BE}" srcId="{C42D3A59-5462-43D1-A433-5CC4D83C32B5}" destId="{814DDD83-07A8-40BA-8684-4C2A3482B3A7}" srcOrd="2" destOrd="0" parTransId="{0CC95BE1-74C1-422C-9AAF-74C43355AF5C}" sibTransId="{4D4BB93F-203C-4CCA-A11C-5EAD6E538A27}"/>
    <dgm:cxn modelId="{235A7BE6-B414-41C5-9942-64FBE96BE45C}" srcId="{C42D3A59-5462-43D1-A433-5CC4D83C32B5}" destId="{104331AE-ADE3-461B-9B3B-7C38F0D65178}" srcOrd="3" destOrd="0" parTransId="{C4266CB3-E3AC-4049-81F6-D4BE61080FED}" sibTransId="{96C41BA0-04B9-4C44-83D6-A98615F37D9E}"/>
    <dgm:cxn modelId="{E9B4AE2B-624B-8749-879C-8B5AB6F6E31E}" type="presParOf" srcId="{05AE50E6-32FE-674C-BE2D-FB4BBEC98369}" destId="{A3BD5F2A-1A36-4742-A28E-57C67AEC6D17}" srcOrd="0" destOrd="0" presId="urn:microsoft.com/office/officeart/2005/8/layout/default"/>
    <dgm:cxn modelId="{F49EDEA1-EBBF-B048-9D3C-A9430FAEDD17}" type="presParOf" srcId="{05AE50E6-32FE-674C-BE2D-FB4BBEC98369}" destId="{D35723AA-3989-844F-ADCF-57C620DF3E04}" srcOrd="1" destOrd="0" presId="urn:microsoft.com/office/officeart/2005/8/layout/default"/>
    <dgm:cxn modelId="{64ABDFEE-7DEF-8F4E-B07C-15087185172A}" type="presParOf" srcId="{05AE50E6-32FE-674C-BE2D-FB4BBEC98369}" destId="{7BCBD9A0-E73A-6849-A764-0EDA8FA10024}" srcOrd="2" destOrd="0" presId="urn:microsoft.com/office/officeart/2005/8/layout/default"/>
    <dgm:cxn modelId="{D45CFACA-753E-9149-A619-AE78A8751DD1}" type="presParOf" srcId="{05AE50E6-32FE-674C-BE2D-FB4BBEC98369}" destId="{2078ABF6-BC72-7943-B536-616194F940C0}" srcOrd="3" destOrd="0" presId="urn:microsoft.com/office/officeart/2005/8/layout/default"/>
    <dgm:cxn modelId="{CDB6FA8C-B6B1-3848-A59C-88ADD96142C9}" type="presParOf" srcId="{05AE50E6-32FE-674C-BE2D-FB4BBEC98369}" destId="{EA187CB0-8908-0E43-9200-747718FDB18D}" srcOrd="4" destOrd="0" presId="urn:microsoft.com/office/officeart/2005/8/layout/default"/>
    <dgm:cxn modelId="{DF419297-DB96-5049-AE34-5A2B16614DF4}" type="presParOf" srcId="{05AE50E6-32FE-674C-BE2D-FB4BBEC98369}" destId="{545527EA-8E1C-684C-A85C-03EEF1D06B1C}" srcOrd="5" destOrd="0" presId="urn:microsoft.com/office/officeart/2005/8/layout/default"/>
    <dgm:cxn modelId="{BF927B58-6E4E-2B47-9319-2C28CC34E9D4}" type="presParOf" srcId="{05AE50E6-32FE-674C-BE2D-FB4BBEC98369}" destId="{50EE016D-6FF1-2040-88A2-3C6DF67980BD}" srcOrd="6" destOrd="0" presId="urn:microsoft.com/office/officeart/2005/8/layout/default"/>
    <dgm:cxn modelId="{3F7DBCF2-6369-AA48-A5C3-5E926A2E0D28}" type="presParOf" srcId="{05AE50E6-32FE-674C-BE2D-FB4BBEC98369}" destId="{F9C839F1-C2E9-E148-B415-D7976B217FBA}" srcOrd="7" destOrd="0" presId="urn:microsoft.com/office/officeart/2005/8/layout/default"/>
    <dgm:cxn modelId="{08BC1706-76D5-E846-A74C-94E53683C81F}" type="presParOf" srcId="{05AE50E6-32FE-674C-BE2D-FB4BBEC98369}" destId="{E87CD047-6932-1549-AB3E-EF9BBBE9F612}" srcOrd="8"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BD5F2A-1A36-4742-A28E-57C67AEC6D17}">
      <dsp:nvSpPr>
        <dsp:cNvPr id="0" name=""/>
        <dsp:cNvSpPr/>
      </dsp:nvSpPr>
      <dsp:spPr>
        <a:xfrm>
          <a:off x="0" y="488106"/>
          <a:ext cx="2233083" cy="1339850"/>
        </a:xfrm>
        <a:prstGeom prst="rect">
          <a:avLst/>
        </a:prstGeom>
        <a:gradFill rotWithShape="0">
          <a:gsLst>
            <a:gs pos="0">
              <a:schemeClr val="dk2">
                <a:hueOff val="0"/>
                <a:satOff val="0"/>
                <a:lumOff val="0"/>
                <a:alphaOff val="0"/>
                <a:tint val="96000"/>
                <a:lumMod val="104000"/>
              </a:schemeClr>
            </a:gs>
            <a:gs pos="100000">
              <a:schemeClr val="dk2">
                <a:hueOff val="0"/>
                <a:satOff val="0"/>
                <a:lumOff val="0"/>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GB" sz="3000" kern="1200"/>
            <a:t>Main characters</a:t>
          </a:r>
          <a:endParaRPr lang="en-US" sz="3000" kern="1200"/>
        </a:p>
      </dsp:txBody>
      <dsp:txXfrm>
        <a:off x="0" y="488106"/>
        <a:ext cx="2233083" cy="1339850"/>
      </dsp:txXfrm>
    </dsp:sp>
    <dsp:sp modelId="{7BCBD9A0-E73A-6849-A764-0EDA8FA10024}">
      <dsp:nvSpPr>
        <dsp:cNvPr id="0" name=""/>
        <dsp:cNvSpPr/>
      </dsp:nvSpPr>
      <dsp:spPr>
        <a:xfrm>
          <a:off x="2456391" y="488106"/>
          <a:ext cx="2233083" cy="1339850"/>
        </a:xfrm>
        <a:prstGeom prst="rect">
          <a:avLst/>
        </a:prstGeom>
        <a:gradFill rotWithShape="0">
          <a:gsLst>
            <a:gs pos="0">
              <a:schemeClr val="dk2">
                <a:hueOff val="0"/>
                <a:satOff val="0"/>
                <a:lumOff val="0"/>
                <a:alphaOff val="0"/>
                <a:tint val="96000"/>
                <a:lumMod val="104000"/>
              </a:schemeClr>
            </a:gs>
            <a:gs pos="100000">
              <a:schemeClr val="dk2">
                <a:hueOff val="0"/>
                <a:satOff val="0"/>
                <a:lumOff val="0"/>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GB" sz="3000" kern="1200"/>
            <a:t>Setting</a:t>
          </a:r>
          <a:endParaRPr lang="en-US" sz="3000" kern="1200"/>
        </a:p>
      </dsp:txBody>
      <dsp:txXfrm>
        <a:off x="2456391" y="488106"/>
        <a:ext cx="2233083" cy="1339850"/>
      </dsp:txXfrm>
    </dsp:sp>
    <dsp:sp modelId="{EA187CB0-8908-0E43-9200-747718FDB18D}">
      <dsp:nvSpPr>
        <dsp:cNvPr id="0" name=""/>
        <dsp:cNvSpPr/>
      </dsp:nvSpPr>
      <dsp:spPr>
        <a:xfrm>
          <a:off x="4912783" y="488106"/>
          <a:ext cx="2233083" cy="1339850"/>
        </a:xfrm>
        <a:prstGeom prst="rect">
          <a:avLst/>
        </a:prstGeom>
        <a:gradFill rotWithShape="0">
          <a:gsLst>
            <a:gs pos="0">
              <a:schemeClr val="dk2">
                <a:hueOff val="0"/>
                <a:satOff val="0"/>
                <a:lumOff val="0"/>
                <a:alphaOff val="0"/>
                <a:tint val="96000"/>
                <a:lumMod val="104000"/>
              </a:schemeClr>
            </a:gs>
            <a:gs pos="100000">
              <a:schemeClr val="dk2">
                <a:hueOff val="0"/>
                <a:satOff val="0"/>
                <a:lumOff val="0"/>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GB" sz="3000" kern="1200"/>
            <a:t>Plot</a:t>
          </a:r>
          <a:endParaRPr lang="en-US" sz="3000" kern="1200"/>
        </a:p>
      </dsp:txBody>
      <dsp:txXfrm>
        <a:off x="4912783" y="488106"/>
        <a:ext cx="2233083" cy="1339850"/>
      </dsp:txXfrm>
    </dsp:sp>
    <dsp:sp modelId="{50EE016D-6FF1-2040-88A2-3C6DF67980BD}">
      <dsp:nvSpPr>
        <dsp:cNvPr id="0" name=""/>
        <dsp:cNvSpPr/>
      </dsp:nvSpPr>
      <dsp:spPr>
        <a:xfrm>
          <a:off x="1228195" y="2051265"/>
          <a:ext cx="2233083" cy="1339850"/>
        </a:xfrm>
        <a:prstGeom prst="rect">
          <a:avLst/>
        </a:prstGeom>
        <a:gradFill rotWithShape="0">
          <a:gsLst>
            <a:gs pos="0">
              <a:schemeClr val="dk2">
                <a:hueOff val="0"/>
                <a:satOff val="0"/>
                <a:lumOff val="0"/>
                <a:alphaOff val="0"/>
                <a:tint val="96000"/>
                <a:lumMod val="104000"/>
              </a:schemeClr>
            </a:gs>
            <a:gs pos="100000">
              <a:schemeClr val="dk2">
                <a:hueOff val="0"/>
                <a:satOff val="0"/>
                <a:lumOff val="0"/>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GB" sz="3000" kern="1200"/>
            <a:t>Conflict </a:t>
          </a:r>
          <a:endParaRPr lang="en-US" sz="3000" kern="1200"/>
        </a:p>
      </dsp:txBody>
      <dsp:txXfrm>
        <a:off x="1228195" y="2051265"/>
        <a:ext cx="2233083" cy="1339850"/>
      </dsp:txXfrm>
    </dsp:sp>
    <dsp:sp modelId="{E87CD047-6932-1549-AB3E-EF9BBBE9F612}">
      <dsp:nvSpPr>
        <dsp:cNvPr id="0" name=""/>
        <dsp:cNvSpPr/>
      </dsp:nvSpPr>
      <dsp:spPr>
        <a:xfrm>
          <a:off x="3684587" y="2051265"/>
          <a:ext cx="2233083" cy="1339850"/>
        </a:xfrm>
        <a:prstGeom prst="rect">
          <a:avLst/>
        </a:prstGeom>
        <a:gradFill rotWithShape="0">
          <a:gsLst>
            <a:gs pos="0">
              <a:schemeClr val="dk2">
                <a:hueOff val="0"/>
                <a:satOff val="0"/>
                <a:lumOff val="0"/>
                <a:alphaOff val="0"/>
                <a:tint val="96000"/>
                <a:lumMod val="104000"/>
              </a:schemeClr>
            </a:gs>
            <a:gs pos="100000">
              <a:schemeClr val="dk2">
                <a:hueOff val="0"/>
                <a:satOff val="0"/>
                <a:lumOff val="0"/>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GB" sz="3000" kern="1200" dirty="0"/>
            <a:t>Theme </a:t>
          </a:r>
          <a:endParaRPr lang="en-US" sz="3000" kern="1200" dirty="0"/>
        </a:p>
      </dsp:txBody>
      <dsp:txXfrm>
        <a:off x="3684587" y="2051265"/>
        <a:ext cx="2233083" cy="1339850"/>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EA7FF11-B77A-AC47-AC22-A87240FDA364}" type="datetimeFigureOut">
              <a:rPr lang="en-GB" smtClean="0"/>
              <a:t>04/06/2021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4D86B1F-761B-954C-93D3-17786BFF8679}" type="slidenum">
              <a:rPr lang="en-GB" smtClean="0"/>
              <a:t>‹#›</a:t>
            </a:fld>
            <a:endParaRPr lang="en-GB"/>
          </a:p>
        </p:txBody>
      </p:sp>
    </p:spTree>
    <p:extLst>
      <p:ext uri="{BB962C8B-B14F-4D97-AF65-F5344CB8AC3E}">
        <p14:creationId xmlns:p14="http://schemas.microsoft.com/office/powerpoint/2010/main" val="22706282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GB"/>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6/4/2021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GB"/>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6/4/2021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GB"/>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Click to 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6/4/2021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GB"/>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GB"/>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6/4/2021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GB"/>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GB"/>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6/4/2021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GB"/>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GB"/>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6/4/2021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6/4/2021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GB"/>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6/4/2021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GB"/>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GB"/>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6/4/2021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6/4/2021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GB"/>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6/4/2021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6/4/2021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6/4/2021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GB"/>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6/4/2021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GB"/>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GB"/>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6/4/2021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https://cdn.shopify.com/s/files/1/0424/2355/0116/products/img_4861_1.jpg?v=1594364548" TargetMode="Externa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GB"/>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6/4/2021</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57F1E4F-1CFF-5643-939E-217C01CDF565}" type="slidenum">
              <a:rPr lang="en-US" dirty="0"/>
              <a:pPr/>
              <a:t>‹#›</a:t>
            </a:fld>
            <a:endParaRPr lang="en-US" dirty="0"/>
          </a:p>
        </p:txBody>
      </p:sp>
      <p:pic>
        <p:nvPicPr>
          <p:cNvPr id="36" name="Picture 2" descr="Zoom image">
            <a:extLst>
              <a:ext uri="{FF2B5EF4-FFF2-40B4-BE49-F238E27FC236}">
                <a16:creationId xmlns:a16="http://schemas.microsoft.com/office/drawing/2014/main" id="{F26F169B-1145-5045-8E29-BBB6D5304B11}"/>
              </a:ext>
            </a:extLst>
          </p:cNvPr>
          <p:cNvPicPr>
            <a:picLocks noChangeArrowheads="1"/>
          </p:cNvPicPr>
          <p:nvPr userDrawn="1"/>
        </p:nvPicPr>
        <p:blipFill>
          <a:blip r:embed="rId18" r:link="rId19">
            <a:extLst>
              <a:ext uri="{28A0092B-C50C-407E-A947-70E740481C1C}">
                <a14:useLocalDpi xmlns:a14="http://schemas.microsoft.com/office/drawing/2010/main" val="0"/>
              </a:ext>
            </a:extLst>
          </a:blip>
          <a:stretch>
            <a:fillRect/>
          </a:stretch>
        </p:blipFill>
        <p:spPr bwMode="auto">
          <a:xfrm>
            <a:off x="2620897" y="5167692"/>
            <a:ext cx="1099245" cy="790751"/>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2" r:id="rId12"/>
    <p:sldLayoutId id="2147483663" r:id="rId13"/>
    <p:sldLayoutId id="2147483664" r:id="rId14"/>
    <p:sldLayoutId id="2147483658" r:id="rId15"/>
    <p:sldLayoutId id="2147483659"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https://cdn.shopify.com/s/files/1/0424/2355/0116/products/img_4861_1.jpg?v=1594364548" TargetMode="External"/><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1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14.jpeg"/><Relationship Id="rId1" Type="http://schemas.openxmlformats.org/officeDocument/2006/relationships/slideLayout" Target="../slideLayouts/slideLayout2.xml"/><Relationship Id="rId4" Type="http://schemas.openxmlformats.org/officeDocument/2006/relationships/image" Target="https://cdn.shopify.com/s/files/1/0424/2355/0116/products/img_4861_1.jpg?v=1594364548"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https://cdn.shopify.com/s/files/1/0424/2355/0116/products/img_4861_1.jpg?v=1594364548" TargetMode="External"/><Relationship Id="rId2" Type="http://schemas.openxmlformats.org/officeDocument/2006/relationships/image" Target="../media/image1.jpeg"/><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8.jpg"/><Relationship Id="rId1" Type="http://schemas.openxmlformats.org/officeDocument/2006/relationships/slideLayout" Target="../slideLayouts/slideLayout2.xml"/><Relationship Id="rId4" Type="http://schemas.openxmlformats.org/officeDocument/2006/relationships/image" Target="https://cdn.shopify.com/s/files/1/0424/2355/0116/products/img_4861_1.jpg?v=1594364548"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https://cdn.shopify.com/s/files/1/0424/2355/0116/products/img_4861_1.jpg?v=1594364548" TargetMode="External"/><Relationship Id="rId7" Type="http://schemas.openxmlformats.org/officeDocument/2006/relationships/diagramColors" Target="../diagrams/colors1.xml"/><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7.jpe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70" name="Rectangle 69">
            <a:extLst>
              <a:ext uri="{FF2B5EF4-FFF2-40B4-BE49-F238E27FC236}">
                <a16:creationId xmlns:a16="http://schemas.microsoft.com/office/drawing/2014/main" id="{A692209D-B607-46C3-8560-07AF722916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a:extLst>
              <a:ext uri="{FF2B5EF4-FFF2-40B4-BE49-F238E27FC236}">
                <a16:creationId xmlns:a16="http://schemas.microsoft.com/office/drawing/2014/main" id="{94874638-CF15-4908-BC4B-4908744D0B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4639734" cy="6858000"/>
          </a:xfrm>
          <a:prstGeom prst="rect">
            <a:avLst/>
          </a:prstGeom>
          <a:solidFill>
            <a:schemeClr val="tx2">
              <a:lumMod val="50000"/>
              <a:alpha val="9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CF615F00-E0BC-CE47-973E-26EB5BA7F329}"/>
              </a:ext>
            </a:extLst>
          </p:cNvPr>
          <p:cNvSpPr>
            <a:spLocks noGrp="1"/>
          </p:cNvSpPr>
          <p:nvPr>
            <p:ph type="ctrTitle"/>
          </p:nvPr>
        </p:nvSpPr>
        <p:spPr>
          <a:xfrm>
            <a:off x="357188" y="967417"/>
            <a:ext cx="3961961" cy="3943250"/>
          </a:xfrm>
        </p:spPr>
        <p:txBody>
          <a:bodyPr>
            <a:normAutofit/>
          </a:bodyPr>
          <a:lstStyle/>
          <a:p>
            <a:r>
              <a:rPr lang="en-GB" sz="4000" dirty="0">
                <a:solidFill>
                  <a:srgbClr val="FEFFFF"/>
                </a:solidFill>
              </a:rPr>
              <a:t>Floods &amp; Fossils Adventurer Award </a:t>
            </a:r>
          </a:p>
        </p:txBody>
      </p:sp>
      <p:sp>
        <p:nvSpPr>
          <p:cNvPr id="74" name="Freeform 5">
            <a:extLst>
              <a:ext uri="{FF2B5EF4-FFF2-40B4-BE49-F238E27FC236}">
                <a16:creationId xmlns:a16="http://schemas.microsoft.com/office/drawing/2014/main" id="{5F1B8348-CD6E-4561-A704-C232D9A267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5033007"/>
            <a:ext cx="5404022" cy="857047"/>
          </a:xfrm>
          <a:custGeom>
            <a:avLst/>
            <a:gdLst>
              <a:gd name="T0" fmla="*/ 1114 w 1117"/>
              <a:gd name="T1" fmla="*/ 77 h 163"/>
              <a:gd name="T2" fmla="*/ 1040 w 1117"/>
              <a:gd name="T3" fmla="*/ 3 h 163"/>
              <a:gd name="T4" fmla="*/ 1039 w 1117"/>
              <a:gd name="T5" fmla="*/ 2 h 163"/>
              <a:gd name="T6" fmla="*/ 1034 w 1117"/>
              <a:gd name="T7" fmla="*/ 0 h 163"/>
              <a:gd name="T8" fmla="*/ 578 w 1117"/>
              <a:gd name="T9" fmla="*/ 0 h 163"/>
              <a:gd name="T10" fmla="*/ 562 w 1117"/>
              <a:gd name="T11" fmla="*/ 0 h 163"/>
              <a:gd name="T12" fmla="*/ 440 w 1117"/>
              <a:gd name="T13" fmla="*/ 0 h 163"/>
              <a:gd name="T14" fmla="*/ 106 w 1117"/>
              <a:gd name="T15" fmla="*/ 0 h 163"/>
              <a:gd name="T16" fmla="*/ 0 w 1117"/>
              <a:gd name="T17" fmla="*/ 0 h 163"/>
              <a:gd name="T18" fmla="*/ 0 w 1117"/>
              <a:gd name="T19" fmla="*/ 163 h 163"/>
              <a:gd name="T20" fmla="*/ 106 w 1117"/>
              <a:gd name="T21" fmla="*/ 163 h 163"/>
              <a:gd name="T22" fmla="*/ 440 w 1117"/>
              <a:gd name="T23" fmla="*/ 163 h 163"/>
              <a:gd name="T24" fmla="*/ 562 w 1117"/>
              <a:gd name="T25" fmla="*/ 163 h 163"/>
              <a:gd name="T26" fmla="*/ 578 w 1117"/>
              <a:gd name="T27" fmla="*/ 163 h 163"/>
              <a:gd name="T28" fmla="*/ 1034 w 1117"/>
              <a:gd name="T29" fmla="*/ 163 h 163"/>
              <a:gd name="T30" fmla="*/ 1039 w 1117"/>
              <a:gd name="T31" fmla="*/ 161 h 163"/>
              <a:gd name="T32" fmla="*/ 1040 w 1117"/>
              <a:gd name="T33" fmla="*/ 160 h 163"/>
              <a:gd name="T34" fmla="*/ 1114 w 1117"/>
              <a:gd name="T35" fmla="*/ 86 h 163"/>
              <a:gd name="T36" fmla="*/ 1114 w 1117"/>
              <a:gd name="T37"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17" h="163">
                <a:moveTo>
                  <a:pt x="1114" y="77"/>
                </a:moveTo>
                <a:cubicBezTo>
                  <a:pt x="1040" y="3"/>
                  <a:pt x="1040" y="3"/>
                  <a:pt x="1040" y="3"/>
                </a:cubicBezTo>
                <a:cubicBezTo>
                  <a:pt x="1040" y="2"/>
                  <a:pt x="1039" y="2"/>
                  <a:pt x="1039" y="2"/>
                </a:cubicBezTo>
                <a:cubicBezTo>
                  <a:pt x="1038" y="1"/>
                  <a:pt x="1036" y="0"/>
                  <a:pt x="1034" y="0"/>
                </a:cubicBezTo>
                <a:cubicBezTo>
                  <a:pt x="578" y="0"/>
                  <a:pt x="578" y="0"/>
                  <a:pt x="578" y="0"/>
                </a:cubicBezTo>
                <a:cubicBezTo>
                  <a:pt x="562" y="0"/>
                  <a:pt x="562" y="0"/>
                  <a:pt x="562" y="0"/>
                </a:cubicBezTo>
                <a:cubicBezTo>
                  <a:pt x="440" y="0"/>
                  <a:pt x="440" y="0"/>
                  <a:pt x="440" y="0"/>
                </a:cubicBezTo>
                <a:cubicBezTo>
                  <a:pt x="106" y="0"/>
                  <a:pt x="106" y="0"/>
                  <a:pt x="106" y="0"/>
                </a:cubicBezTo>
                <a:cubicBezTo>
                  <a:pt x="0" y="0"/>
                  <a:pt x="0" y="0"/>
                  <a:pt x="0" y="0"/>
                </a:cubicBezTo>
                <a:cubicBezTo>
                  <a:pt x="0" y="163"/>
                  <a:pt x="0" y="163"/>
                  <a:pt x="0" y="163"/>
                </a:cubicBezTo>
                <a:cubicBezTo>
                  <a:pt x="106" y="163"/>
                  <a:pt x="106" y="163"/>
                  <a:pt x="106" y="163"/>
                </a:cubicBezTo>
                <a:cubicBezTo>
                  <a:pt x="440" y="163"/>
                  <a:pt x="440" y="163"/>
                  <a:pt x="440" y="163"/>
                </a:cubicBezTo>
                <a:cubicBezTo>
                  <a:pt x="562" y="163"/>
                  <a:pt x="562" y="163"/>
                  <a:pt x="562" y="163"/>
                </a:cubicBezTo>
                <a:cubicBezTo>
                  <a:pt x="578" y="163"/>
                  <a:pt x="578" y="163"/>
                  <a:pt x="578" y="163"/>
                </a:cubicBezTo>
                <a:cubicBezTo>
                  <a:pt x="1034" y="163"/>
                  <a:pt x="1034" y="163"/>
                  <a:pt x="1034" y="163"/>
                </a:cubicBezTo>
                <a:cubicBezTo>
                  <a:pt x="1036" y="163"/>
                  <a:pt x="1038" y="162"/>
                  <a:pt x="1039" y="161"/>
                </a:cubicBezTo>
                <a:cubicBezTo>
                  <a:pt x="1039" y="160"/>
                  <a:pt x="1040" y="160"/>
                  <a:pt x="1040" y="160"/>
                </a:cubicBezTo>
                <a:cubicBezTo>
                  <a:pt x="1114" y="86"/>
                  <a:pt x="1114" y="86"/>
                  <a:pt x="1114" y="86"/>
                </a:cubicBezTo>
                <a:cubicBezTo>
                  <a:pt x="1117" y="83"/>
                  <a:pt x="1117" y="79"/>
                  <a:pt x="1114"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3" name="Subtitle 2">
            <a:extLst>
              <a:ext uri="{FF2B5EF4-FFF2-40B4-BE49-F238E27FC236}">
                <a16:creationId xmlns:a16="http://schemas.microsoft.com/office/drawing/2014/main" id="{41585BA9-9651-9245-85AF-6090CE0A2504}"/>
              </a:ext>
            </a:extLst>
          </p:cNvPr>
          <p:cNvSpPr>
            <a:spLocks noGrp="1"/>
          </p:cNvSpPr>
          <p:nvPr>
            <p:ph type="subTitle" idx="1"/>
          </p:nvPr>
        </p:nvSpPr>
        <p:spPr>
          <a:xfrm>
            <a:off x="540278" y="5189400"/>
            <a:ext cx="4084211" cy="544260"/>
          </a:xfrm>
        </p:spPr>
        <p:txBody>
          <a:bodyPr anchor="ctr">
            <a:normAutofit/>
          </a:bodyPr>
          <a:lstStyle/>
          <a:p>
            <a:r>
              <a:rPr lang="en-GB" sz="1600" dirty="0">
                <a:solidFill>
                  <a:srgbClr val="FEFFFF"/>
                </a:solidFill>
              </a:rPr>
              <a:t>Vernon Noel – SEC Area Coordinator</a:t>
            </a:r>
          </a:p>
        </p:txBody>
      </p:sp>
      <p:pic>
        <p:nvPicPr>
          <p:cNvPr id="1025" name="Picture 2" descr="Zoom image">
            <a:extLst>
              <a:ext uri="{FF2B5EF4-FFF2-40B4-BE49-F238E27FC236}">
                <a16:creationId xmlns:a16="http://schemas.microsoft.com/office/drawing/2014/main" id="{E5FC6465-0D24-E448-8182-728D21EB3E9A}"/>
              </a:ext>
            </a:extLst>
          </p:cNvPr>
          <p:cNvPicPr>
            <a:picLocks noChangeArrowheads="1"/>
          </p:cNvPicPr>
          <p:nvPr/>
        </p:nvPicPr>
        <p:blipFill>
          <a:blip r:embed="rId2" r:link="rId3">
            <a:extLst>
              <a:ext uri="{28A0092B-C50C-407E-A947-70E740481C1C}">
                <a14:useLocalDpi xmlns:a14="http://schemas.microsoft.com/office/drawing/2010/main" val="0"/>
              </a:ext>
            </a:extLst>
          </a:blip>
          <a:stretch>
            <a:fillRect/>
          </a:stretch>
        </p:blipFill>
        <p:spPr bwMode="auto">
          <a:xfrm>
            <a:off x="5587994" y="1105943"/>
            <a:ext cx="5640502" cy="465341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AE6380C6-8270-3546-84FD-9635CA42275C}"/>
              </a:ext>
            </a:extLst>
          </p:cNvPr>
          <p:cNvSpPr>
            <a:spLocks noChangeArrowheads="1"/>
          </p:cNvSpPr>
          <p:nvPr/>
        </p:nvSpPr>
        <p:spPr bwMode="auto">
          <a:xfrm>
            <a:off x="8342506" y="31153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Tree>
    <p:extLst>
      <p:ext uri="{BB962C8B-B14F-4D97-AF65-F5344CB8AC3E}">
        <p14:creationId xmlns:p14="http://schemas.microsoft.com/office/powerpoint/2010/main" val="22363052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47FC16-9D26-C64E-A9B9-7765C4488FDF}"/>
              </a:ext>
            </a:extLst>
          </p:cNvPr>
          <p:cNvSpPr>
            <a:spLocks noGrp="1"/>
          </p:cNvSpPr>
          <p:nvPr>
            <p:ph type="title"/>
          </p:nvPr>
        </p:nvSpPr>
        <p:spPr/>
        <p:txBody>
          <a:bodyPr/>
          <a:lstStyle/>
          <a:p>
            <a:r>
              <a:rPr lang="en-GB" b="1" dirty="0"/>
              <a:t>Animals by alphabet</a:t>
            </a:r>
          </a:p>
        </p:txBody>
      </p:sp>
      <p:sp>
        <p:nvSpPr>
          <p:cNvPr id="3" name="Content Placeholder 2">
            <a:extLst>
              <a:ext uri="{FF2B5EF4-FFF2-40B4-BE49-F238E27FC236}">
                <a16:creationId xmlns:a16="http://schemas.microsoft.com/office/drawing/2014/main" id="{B057B78D-E18E-0046-BD34-36EA219D0395}"/>
              </a:ext>
            </a:extLst>
          </p:cNvPr>
          <p:cNvSpPr>
            <a:spLocks noGrp="1"/>
          </p:cNvSpPr>
          <p:nvPr>
            <p:ph idx="1"/>
          </p:nvPr>
        </p:nvSpPr>
        <p:spPr>
          <a:xfrm>
            <a:off x="2589212" y="1676400"/>
            <a:ext cx="8915400" cy="3777622"/>
          </a:xfrm>
        </p:spPr>
        <p:txBody>
          <a:bodyPr>
            <a:normAutofit/>
          </a:bodyPr>
          <a:lstStyle/>
          <a:p>
            <a:r>
              <a:rPr lang="en-GB" dirty="0"/>
              <a:t>J – Jackal, Jaguar, Jellyfish, Jack Russell, Japanese Macaque</a:t>
            </a:r>
          </a:p>
          <a:p>
            <a:r>
              <a:rPr lang="en-GB" dirty="0"/>
              <a:t>K – Kiwi, Koala, </a:t>
            </a:r>
            <a:r>
              <a:rPr lang="en-GB" dirty="0">
                <a:solidFill>
                  <a:srgbClr val="FF0000"/>
                </a:solidFill>
              </a:rPr>
              <a:t>King Crab</a:t>
            </a:r>
            <a:r>
              <a:rPr lang="en-GB" dirty="0"/>
              <a:t>, Killer Whale, Kingfisher</a:t>
            </a:r>
          </a:p>
          <a:p>
            <a:r>
              <a:rPr lang="en-GB" dirty="0"/>
              <a:t>L – Lemur, Lynx, Ladybug, Lobster, Locust</a:t>
            </a:r>
          </a:p>
          <a:p>
            <a:r>
              <a:rPr lang="en-GB" dirty="0"/>
              <a:t>M – Mink, Mongoose, Meerkat, Magpie, Moth</a:t>
            </a:r>
          </a:p>
          <a:p>
            <a:r>
              <a:rPr lang="en-GB" dirty="0"/>
              <a:t>N – Newt, Nightingale, </a:t>
            </a:r>
            <a:r>
              <a:rPr lang="en-GB" dirty="0">
                <a:solidFill>
                  <a:srgbClr val="FF0000"/>
                </a:solidFill>
              </a:rPr>
              <a:t>Numbat</a:t>
            </a:r>
            <a:r>
              <a:rPr lang="en-GB" dirty="0"/>
              <a:t>, Nurse Shark, Norfolk Terrier</a:t>
            </a:r>
          </a:p>
          <a:p>
            <a:r>
              <a:rPr lang="en-GB" dirty="0"/>
              <a:t>O – Ocelot, Octopus, Otter, Ostrich, Oyster</a:t>
            </a:r>
          </a:p>
          <a:p>
            <a:r>
              <a:rPr lang="en-GB" dirty="0"/>
              <a:t>P – Parrot, Peacock, Porcupine, Platypus, Piranha</a:t>
            </a:r>
          </a:p>
          <a:p>
            <a:r>
              <a:rPr lang="en-GB" dirty="0"/>
              <a:t>Q – Quail, Quoll, Quetzal, </a:t>
            </a:r>
            <a:r>
              <a:rPr lang="en-GB" dirty="0">
                <a:solidFill>
                  <a:srgbClr val="FF0000"/>
                </a:solidFill>
              </a:rPr>
              <a:t>Quokka</a:t>
            </a:r>
          </a:p>
          <a:p>
            <a:r>
              <a:rPr lang="en-GB" dirty="0"/>
              <a:t>R – Raccoon, Rottweiler, Red Squirrel, Robin, Rock Hyrax</a:t>
            </a:r>
          </a:p>
          <a:p>
            <a:endParaRPr lang="en-GB" dirty="0"/>
          </a:p>
          <a:p>
            <a:endParaRPr lang="en-GB" dirty="0"/>
          </a:p>
        </p:txBody>
      </p:sp>
      <p:pic>
        <p:nvPicPr>
          <p:cNvPr id="18434" name="Picture 2">
            <a:extLst>
              <a:ext uri="{FF2B5EF4-FFF2-40B4-BE49-F238E27FC236}">
                <a16:creationId xmlns:a16="http://schemas.microsoft.com/office/drawing/2014/main" id="{D8DCCD1A-29C8-7341-A4E7-0A6376F7BF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2824" y="4461271"/>
            <a:ext cx="1601788" cy="1201341"/>
          </a:xfrm>
          <a:prstGeom prst="rect">
            <a:avLst/>
          </a:prstGeom>
          <a:noFill/>
          <a:extLst>
            <a:ext uri="{909E8E84-426E-40DD-AFC4-6F175D3DCCD1}">
              <a14:hiddenFill xmlns:a14="http://schemas.microsoft.com/office/drawing/2010/main">
                <a:solidFill>
                  <a:srgbClr val="FFFFFF"/>
                </a:solidFill>
              </a14:hiddenFill>
            </a:ext>
          </a:extLst>
        </p:spPr>
      </p:pic>
      <p:pic>
        <p:nvPicPr>
          <p:cNvPr id="18436" name="Picture 4">
            <a:extLst>
              <a:ext uri="{FF2B5EF4-FFF2-40B4-BE49-F238E27FC236}">
                <a16:creationId xmlns:a16="http://schemas.microsoft.com/office/drawing/2014/main" id="{34CD450D-85B7-0F4B-968D-A9BA7FB76E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28237" y="2148109"/>
            <a:ext cx="1707855" cy="1280891"/>
          </a:xfrm>
          <a:prstGeom prst="rect">
            <a:avLst/>
          </a:prstGeom>
          <a:noFill/>
          <a:extLst>
            <a:ext uri="{909E8E84-426E-40DD-AFC4-6F175D3DCCD1}">
              <a14:hiddenFill xmlns:a14="http://schemas.microsoft.com/office/drawing/2010/main">
                <a:solidFill>
                  <a:srgbClr val="FFFFFF"/>
                </a:solidFill>
              </a14:hiddenFill>
            </a:ext>
          </a:extLst>
        </p:spPr>
      </p:pic>
      <p:pic>
        <p:nvPicPr>
          <p:cNvPr id="18438" name="Picture 6">
            <a:extLst>
              <a:ext uri="{FF2B5EF4-FFF2-40B4-BE49-F238E27FC236}">
                <a16:creationId xmlns:a16="http://schemas.microsoft.com/office/drawing/2014/main" id="{FFCAAEB1-E16F-0445-B91F-5641863DC18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5611" y="1905000"/>
            <a:ext cx="1601789" cy="12013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093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blinds(horizontal)">
                                      <p:cBhvr>
                                        <p:cTn id="11" dur="500"/>
                                        <p:tgtEl>
                                          <p:spTgt spid="3">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nodeType="click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dissolve">
                                      <p:cBhvr>
                                        <p:cTn id="16" dur="500"/>
                                        <p:tgtEl>
                                          <p:spTgt spid="3">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additive="base">
                                        <p:cTn id="2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Effect transition="in" filter="dissolve">
                                      <p:cBhvr>
                                        <p:cTn id="31" dur="500"/>
                                        <p:tgtEl>
                                          <p:spTgt spid="3">
                                            <p:txEl>
                                              <p:pRg st="5" end="5"/>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3" presetClass="entr" presetSubtype="10" fill="hold" nodeType="clickEffect">
                                  <p:stCondLst>
                                    <p:cond delay="0"/>
                                  </p:stCondLst>
                                  <p:childTnLst>
                                    <p:set>
                                      <p:cBhvr>
                                        <p:cTn id="35" dur="1" fill="hold">
                                          <p:stCondLst>
                                            <p:cond delay="0"/>
                                          </p:stCondLst>
                                        </p:cTn>
                                        <p:tgtEl>
                                          <p:spTgt spid="3">
                                            <p:txEl>
                                              <p:pRg st="6" end="6"/>
                                            </p:txEl>
                                          </p:spTgt>
                                        </p:tgtEl>
                                        <p:attrNameLst>
                                          <p:attrName>style.visibility</p:attrName>
                                        </p:attrNameLst>
                                      </p:cBhvr>
                                      <p:to>
                                        <p:strVal val="visible"/>
                                      </p:to>
                                    </p:set>
                                    <p:animEffect transition="in" filter="blinds(horizontal)">
                                      <p:cBhvr>
                                        <p:cTn id="36" dur="500"/>
                                        <p:tgtEl>
                                          <p:spTgt spid="3">
                                            <p:txEl>
                                              <p:pRg st="6" end="6"/>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8" presetClass="entr" presetSubtype="12" fill="hold" nodeType="clickEffect">
                                  <p:stCondLst>
                                    <p:cond delay="0"/>
                                  </p:stCondLst>
                                  <p:childTnLst>
                                    <p:set>
                                      <p:cBhvr>
                                        <p:cTn id="40" dur="1" fill="hold">
                                          <p:stCondLst>
                                            <p:cond delay="0"/>
                                          </p:stCondLst>
                                        </p:cTn>
                                        <p:tgtEl>
                                          <p:spTgt spid="3">
                                            <p:txEl>
                                              <p:pRg st="7" end="7"/>
                                            </p:txEl>
                                          </p:spTgt>
                                        </p:tgtEl>
                                        <p:attrNameLst>
                                          <p:attrName>style.visibility</p:attrName>
                                        </p:attrNameLst>
                                      </p:cBhvr>
                                      <p:to>
                                        <p:strVal val="visible"/>
                                      </p:to>
                                    </p:set>
                                    <p:animEffect transition="in" filter="strips(downLeft)">
                                      <p:cBhvr>
                                        <p:cTn id="41" dur="500"/>
                                        <p:tgtEl>
                                          <p:spTgt spid="3">
                                            <p:txEl>
                                              <p:pRg st="7" end="7"/>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nodeType="clickEffect">
                                  <p:stCondLst>
                                    <p:cond delay="0"/>
                                  </p:stCondLst>
                                  <p:childTnLst>
                                    <p:set>
                                      <p:cBhvr>
                                        <p:cTn id="45" dur="1" fill="hold">
                                          <p:stCondLst>
                                            <p:cond delay="0"/>
                                          </p:stCondLst>
                                        </p:cTn>
                                        <p:tgtEl>
                                          <p:spTgt spid="3">
                                            <p:txEl>
                                              <p:pRg st="8" end="8"/>
                                            </p:txEl>
                                          </p:spTgt>
                                        </p:tgtEl>
                                        <p:attrNameLst>
                                          <p:attrName>style.visibility</p:attrName>
                                        </p:attrNameLst>
                                      </p:cBhvr>
                                      <p:to>
                                        <p:strVal val="visible"/>
                                      </p:to>
                                    </p:set>
                                    <p:animEffect transition="in" filter="wipe(down)">
                                      <p:cBhvr>
                                        <p:cTn id="46"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47FC16-9D26-C64E-A9B9-7765C4488FDF}"/>
              </a:ext>
            </a:extLst>
          </p:cNvPr>
          <p:cNvSpPr>
            <a:spLocks noGrp="1"/>
          </p:cNvSpPr>
          <p:nvPr>
            <p:ph type="title"/>
          </p:nvPr>
        </p:nvSpPr>
        <p:spPr/>
        <p:txBody>
          <a:bodyPr/>
          <a:lstStyle/>
          <a:p>
            <a:r>
              <a:rPr lang="en-GB" b="1" dirty="0"/>
              <a:t>Animals by alphabet</a:t>
            </a:r>
          </a:p>
        </p:txBody>
      </p:sp>
      <p:sp>
        <p:nvSpPr>
          <p:cNvPr id="3" name="Content Placeholder 2">
            <a:extLst>
              <a:ext uri="{FF2B5EF4-FFF2-40B4-BE49-F238E27FC236}">
                <a16:creationId xmlns:a16="http://schemas.microsoft.com/office/drawing/2014/main" id="{B057B78D-E18E-0046-BD34-36EA219D0395}"/>
              </a:ext>
            </a:extLst>
          </p:cNvPr>
          <p:cNvSpPr>
            <a:spLocks noGrp="1"/>
          </p:cNvSpPr>
          <p:nvPr>
            <p:ph idx="1"/>
          </p:nvPr>
        </p:nvSpPr>
        <p:spPr>
          <a:xfrm>
            <a:off x="2589212" y="1676400"/>
            <a:ext cx="8915400" cy="3777622"/>
          </a:xfrm>
        </p:spPr>
        <p:txBody>
          <a:bodyPr>
            <a:normAutofit/>
          </a:bodyPr>
          <a:lstStyle/>
          <a:p>
            <a:r>
              <a:rPr lang="en-GB" dirty="0"/>
              <a:t>S – Scorpion, Sardine, Siberian Tiger, Skunk, Squid</a:t>
            </a:r>
          </a:p>
          <a:p>
            <a:r>
              <a:rPr lang="en-GB" dirty="0"/>
              <a:t>T – Tortoise, Termite, Tasmanian Devil, Toucan, Tawny Owl</a:t>
            </a:r>
          </a:p>
          <a:p>
            <a:r>
              <a:rPr lang="en-GB" dirty="0"/>
              <a:t>U – Umbrella bird, </a:t>
            </a:r>
            <a:r>
              <a:rPr lang="en-GB" dirty="0" err="1"/>
              <a:t>Uguisu</a:t>
            </a:r>
            <a:r>
              <a:rPr lang="en-GB" dirty="0"/>
              <a:t>, </a:t>
            </a:r>
            <a:r>
              <a:rPr lang="en-GB" dirty="0">
                <a:solidFill>
                  <a:srgbClr val="FF0000"/>
                </a:solidFill>
              </a:rPr>
              <a:t>Uakari</a:t>
            </a:r>
            <a:r>
              <a:rPr lang="en-GB" dirty="0"/>
              <a:t>, Utonagan</a:t>
            </a:r>
          </a:p>
          <a:p>
            <a:r>
              <a:rPr lang="en-GB" dirty="0"/>
              <a:t>V – Vampire Bat, Vampire Squid, Vulture, Vervet Monkey, Vaquita</a:t>
            </a:r>
          </a:p>
          <a:p>
            <a:r>
              <a:rPr lang="en-GB" dirty="0"/>
              <a:t>W – Wombat, Whippet, Wasp, Walrus, Woodpecker</a:t>
            </a:r>
          </a:p>
          <a:p>
            <a:r>
              <a:rPr lang="en-GB" dirty="0"/>
              <a:t>X – X-Ray Tetra, </a:t>
            </a:r>
            <a:r>
              <a:rPr lang="en-GB" dirty="0">
                <a:solidFill>
                  <a:srgbClr val="FF0000"/>
                </a:solidFill>
              </a:rPr>
              <a:t>Xerus</a:t>
            </a:r>
          </a:p>
          <a:p>
            <a:r>
              <a:rPr lang="en-GB" dirty="0"/>
              <a:t>Y – Yak, Yorkshire Terrier, Yellowfin Tuna, Yorkie Bichon, Yellow-Eyed Penguin</a:t>
            </a:r>
          </a:p>
          <a:p>
            <a:r>
              <a:rPr lang="en-GB" dirty="0"/>
              <a:t>Z - Zebra, Zebra Shark, </a:t>
            </a:r>
            <a:r>
              <a:rPr lang="en-GB" dirty="0">
                <a:solidFill>
                  <a:srgbClr val="FF0000"/>
                </a:solidFill>
              </a:rPr>
              <a:t>Zebu</a:t>
            </a:r>
            <a:r>
              <a:rPr lang="en-GB" dirty="0"/>
              <a:t>, Zonkey, </a:t>
            </a:r>
            <a:r>
              <a:rPr lang="en-GB" dirty="0" err="1"/>
              <a:t>Zorse</a:t>
            </a:r>
            <a:endParaRPr lang="en-GB" dirty="0"/>
          </a:p>
          <a:p>
            <a:endParaRPr lang="en-GB" dirty="0"/>
          </a:p>
          <a:p>
            <a:endParaRPr lang="en-GB" dirty="0"/>
          </a:p>
        </p:txBody>
      </p:sp>
      <p:pic>
        <p:nvPicPr>
          <p:cNvPr id="17410" name="Picture 2">
            <a:extLst>
              <a:ext uri="{FF2B5EF4-FFF2-40B4-BE49-F238E27FC236}">
                <a16:creationId xmlns:a16="http://schemas.microsoft.com/office/drawing/2014/main" id="{11DEAC21-3E5A-5E40-B42E-C8848048D2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13938" y="1359694"/>
            <a:ext cx="1454149" cy="1090612"/>
          </a:xfrm>
          <a:prstGeom prst="rect">
            <a:avLst/>
          </a:prstGeom>
          <a:noFill/>
          <a:extLst>
            <a:ext uri="{909E8E84-426E-40DD-AFC4-6F175D3DCCD1}">
              <a14:hiddenFill xmlns:a14="http://schemas.microsoft.com/office/drawing/2010/main">
                <a:solidFill>
                  <a:srgbClr val="FFFFFF"/>
                </a:solidFill>
              </a14:hiddenFill>
            </a:ext>
          </a:extLst>
        </p:spPr>
      </p:pic>
      <p:pic>
        <p:nvPicPr>
          <p:cNvPr id="17412" name="Picture 4">
            <a:extLst>
              <a:ext uri="{FF2B5EF4-FFF2-40B4-BE49-F238E27FC236}">
                <a16:creationId xmlns:a16="http://schemas.microsoft.com/office/drawing/2014/main" id="{7762B336-B2C9-8B41-854F-FFBE8B0CB8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13937" y="4636294"/>
            <a:ext cx="1454149" cy="1090612"/>
          </a:xfrm>
          <a:prstGeom prst="rect">
            <a:avLst/>
          </a:prstGeom>
          <a:noFill/>
          <a:extLst>
            <a:ext uri="{909E8E84-426E-40DD-AFC4-6F175D3DCCD1}">
              <a14:hiddenFill xmlns:a14="http://schemas.microsoft.com/office/drawing/2010/main">
                <a:solidFill>
                  <a:srgbClr val="FFFFFF"/>
                </a:solidFill>
              </a14:hiddenFill>
            </a:ext>
          </a:extLst>
        </p:spPr>
      </p:pic>
      <p:pic>
        <p:nvPicPr>
          <p:cNvPr id="17414" name="Picture 6">
            <a:extLst>
              <a:ext uri="{FF2B5EF4-FFF2-40B4-BE49-F238E27FC236}">
                <a16:creationId xmlns:a16="http://schemas.microsoft.com/office/drawing/2014/main" id="{AF9D1C69-2E02-9E42-BAFC-3D6D99E4913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6132" y="1393031"/>
            <a:ext cx="1454149" cy="10906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7664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edge">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p:tgtEl>
                                          <p:spTgt spid="3">
                                            <p:txEl>
                                              <p:pRg st="2" end="2"/>
                                            </p:txEl>
                                          </p:spTgt>
                                        </p:tgtEl>
                                        <p:attrNameLst>
                                          <p:attrName>ppt_y</p:attrName>
                                        </p:attrNameLst>
                                      </p:cBhvr>
                                      <p:tavLst>
                                        <p:tav tm="0">
                                          <p:val>
                                            <p:strVal val="#ppt_y+#ppt_h*1.125000"/>
                                          </p:val>
                                        </p:tav>
                                        <p:tav tm="100000">
                                          <p:val>
                                            <p:strVal val="#ppt_y"/>
                                          </p:val>
                                        </p:tav>
                                      </p:tavLst>
                                    </p:anim>
                                    <p:animEffect transition="in" filter="wipe(up)">
                                      <p:cBhvr>
                                        <p:cTn id="18" dur="500"/>
                                        <p:tgtEl>
                                          <p:spTgt spid="3">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linds(horizont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dissolv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calcmode="lin" valueType="num">
                                      <p:cBhvr additive="base">
                                        <p:cTn id="3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3" presetClass="entr" presetSubtype="10" fill="hold" nodeType="clickEffect">
                                  <p:stCondLst>
                                    <p:cond delay="0"/>
                                  </p:stCondLst>
                                  <p:childTnLst>
                                    <p:set>
                                      <p:cBhvr>
                                        <p:cTn id="42" dur="1" fill="hold">
                                          <p:stCondLst>
                                            <p:cond delay="0"/>
                                          </p:stCondLst>
                                        </p:cTn>
                                        <p:tgtEl>
                                          <p:spTgt spid="3">
                                            <p:txEl>
                                              <p:pRg st="7" end="7"/>
                                            </p:txEl>
                                          </p:spTgt>
                                        </p:tgtEl>
                                        <p:attrNameLst>
                                          <p:attrName>style.visibility</p:attrName>
                                        </p:attrNameLst>
                                      </p:cBhvr>
                                      <p:to>
                                        <p:strVal val="visible"/>
                                      </p:to>
                                    </p:set>
                                    <p:animEffect transition="in" filter="blinds(horizontal)">
                                      <p:cBhvr>
                                        <p:cTn id="43"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7398C59F-5A18-487B-91D6-B955AACF2E5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0" name="Freeform 11">
              <a:extLst>
                <a:ext uri="{FF2B5EF4-FFF2-40B4-BE49-F238E27FC236}">
                  <a16:creationId xmlns:a16="http://schemas.microsoft.com/office/drawing/2014/main" id="{0557FAFE-C7C3-47EC-A4F5-9B21663192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6" name="Freeform 12">
              <a:extLst>
                <a:ext uri="{FF2B5EF4-FFF2-40B4-BE49-F238E27FC236}">
                  <a16:creationId xmlns:a16="http://schemas.microsoft.com/office/drawing/2014/main" id="{95BC28FB-3882-4674-9D79-EA58BEB7CE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2" name="Freeform 13">
              <a:extLst>
                <a:ext uri="{FF2B5EF4-FFF2-40B4-BE49-F238E27FC236}">
                  <a16:creationId xmlns:a16="http://schemas.microsoft.com/office/drawing/2014/main" id="{9C6EC892-83F9-402F-8552-0AD7C0556E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7" name="Freeform 14">
              <a:extLst>
                <a:ext uri="{FF2B5EF4-FFF2-40B4-BE49-F238E27FC236}">
                  <a16:creationId xmlns:a16="http://schemas.microsoft.com/office/drawing/2014/main" id="{18387766-037C-4EF0-8471-D19CBF2A43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4" name="Freeform 15">
              <a:extLst>
                <a:ext uri="{FF2B5EF4-FFF2-40B4-BE49-F238E27FC236}">
                  <a16:creationId xmlns:a16="http://schemas.microsoft.com/office/drawing/2014/main" id="{1E364F38-6F3A-476A-93E6-962EA817C4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2" name="Freeform 16">
              <a:extLst>
                <a:ext uri="{FF2B5EF4-FFF2-40B4-BE49-F238E27FC236}">
                  <a16:creationId xmlns:a16="http://schemas.microsoft.com/office/drawing/2014/main" id="{35C335A4-1E67-4293-8BE2-DFB085D4FB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16" name="Freeform 17">
              <a:extLst>
                <a:ext uri="{FF2B5EF4-FFF2-40B4-BE49-F238E27FC236}">
                  <a16:creationId xmlns:a16="http://schemas.microsoft.com/office/drawing/2014/main" id="{9A8A0F10-2C98-4297-9F92-5D95533927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17" name="Freeform 18">
              <a:extLst>
                <a:ext uri="{FF2B5EF4-FFF2-40B4-BE49-F238E27FC236}">
                  <a16:creationId xmlns:a16="http://schemas.microsoft.com/office/drawing/2014/main" id="{C3B112A3-006E-4008-A778-DB5F6A09D5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18" name="Freeform 19">
              <a:extLst>
                <a:ext uri="{FF2B5EF4-FFF2-40B4-BE49-F238E27FC236}">
                  <a16:creationId xmlns:a16="http://schemas.microsoft.com/office/drawing/2014/main" id="{E5E62767-5C25-4C49-9568-432433A3C5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19" name="Freeform 20">
              <a:extLst>
                <a:ext uri="{FF2B5EF4-FFF2-40B4-BE49-F238E27FC236}">
                  <a16:creationId xmlns:a16="http://schemas.microsoft.com/office/drawing/2014/main" id="{598EC006-77B1-42BA-B815-66CCB9B170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20" name="Freeform 21">
              <a:extLst>
                <a:ext uri="{FF2B5EF4-FFF2-40B4-BE49-F238E27FC236}">
                  <a16:creationId xmlns:a16="http://schemas.microsoft.com/office/drawing/2014/main" id="{A144ED09-DA06-491D-95A8-AB3DED4329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21" name="Freeform 22">
              <a:extLst>
                <a:ext uri="{FF2B5EF4-FFF2-40B4-BE49-F238E27FC236}">
                  <a16:creationId xmlns:a16="http://schemas.microsoft.com/office/drawing/2014/main" id="{1CB00BD2-11CD-4A38-8F38-02B0D1105E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23" name="Group 22">
            <a:extLst>
              <a:ext uri="{FF2B5EF4-FFF2-40B4-BE49-F238E27FC236}">
                <a16:creationId xmlns:a16="http://schemas.microsoft.com/office/drawing/2014/main" id="{520234FB-542E-4550-9C2F-1B56FD41A1C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24" name="Freeform 27">
              <a:extLst>
                <a:ext uri="{FF2B5EF4-FFF2-40B4-BE49-F238E27FC236}">
                  <a16:creationId xmlns:a16="http://schemas.microsoft.com/office/drawing/2014/main" id="{41FCE1F3-DEB3-47CD-90FF-7DABB4AF45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25" name="Freeform 28">
              <a:extLst>
                <a:ext uri="{FF2B5EF4-FFF2-40B4-BE49-F238E27FC236}">
                  <a16:creationId xmlns:a16="http://schemas.microsoft.com/office/drawing/2014/main" id="{5708E488-C19B-452C-B197-6F1C34F6E7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26" name="Freeform 29">
              <a:extLst>
                <a:ext uri="{FF2B5EF4-FFF2-40B4-BE49-F238E27FC236}">
                  <a16:creationId xmlns:a16="http://schemas.microsoft.com/office/drawing/2014/main" id="{89D3FD25-890E-4981-A71D-EE796873D7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27" name="Freeform 30">
              <a:extLst>
                <a:ext uri="{FF2B5EF4-FFF2-40B4-BE49-F238E27FC236}">
                  <a16:creationId xmlns:a16="http://schemas.microsoft.com/office/drawing/2014/main" id="{51B5414C-556A-47CB-8EE2-974A85A7A4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28" name="Freeform 31">
              <a:extLst>
                <a:ext uri="{FF2B5EF4-FFF2-40B4-BE49-F238E27FC236}">
                  <a16:creationId xmlns:a16="http://schemas.microsoft.com/office/drawing/2014/main" id="{1C02B20C-2B27-4B75-8AEE-A5D2E2674B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29" name="Freeform 32">
              <a:extLst>
                <a:ext uri="{FF2B5EF4-FFF2-40B4-BE49-F238E27FC236}">
                  <a16:creationId xmlns:a16="http://schemas.microsoft.com/office/drawing/2014/main" id="{54427714-F9AA-4F93-BD1D-400F1EA93F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30" name="Freeform 33">
              <a:extLst>
                <a:ext uri="{FF2B5EF4-FFF2-40B4-BE49-F238E27FC236}">
                  <a16:creationId xmlns:a16="http://schemas.microsoft.com/office/drawing/2014/main" id="{28A77D6A-9E81-497F-ABCC-2695BB5ADD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31" name="Freeform 34">
              <a:extLst>
                <a:ext uri="{FF2B5EF4-FFF2-40B4-BE49-F238E27FC236}">
                  <a16:creationId xmlns:a16="http://schemas.microsoft.com/office/drawing/2014/main" id="{2A1533BA-1478-4F7C-8E24-3F3E905050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32" name="Freeform 35">
              <a:extLst>
                <a:ext uri="{FF2B5EF4-FFF2-40B4-BE49-F238E27FC236}">
                  <a16:creationId xmlns:a16="http://schemas.microsoft.com/office/drawing/2014/main" id="{39686201-E633-40FD-A80A-1E28AD52E3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33" name="Freeform 36">
              <a:extLst>
                <a:ext uri="{FF2B5EF4-FFF2-40B4-BE49-F238E27FC236}">
                  <a16:creationId xmlns:a16="http://schemas.microsoft.com/office/drawing/2014/main" id="{76A215C2-F590-4938-810B-F8A79366CE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34" name="Freeform 37">
              <a:extLst>
                <a:ext uri="{FF2B5EF4-FFF2-40B4-BE49-F238E27FC236}">
                  <a16:creationId xmlns:a16="http://schemas.microsoft.com/office/drawing/2014/main" id="{85F418E7-330D-4002-8EC8-33C1A897FF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35" name="Freeform 38">
              <a:extLst>
                <a:ext uri="{FF2B5EF4-FFF2-40B4-BE49-F238E27FC236}">
                  <a16:creationId xmlns:a16="http://schemas.microsoft.com/office/drawing/2014/main" id="{8FFE669A-54C9-4436-9566-C5A90F16DB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37" name="Rectangle 36">
            <a:extLst>
              <a:ext uri="{FF2B5EF4-FFF2-40B4-BE49-F238E27FC236}">
                <a16:creationId xmlns:a16="http://schemas.microsoft.com/office/drawing/2014/main" id="{DE91395A-2D18-4AF6-A0AC-AAA7189FE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39" name="Freeform 6">
            <a:extLst>
              <a:ext uri="{FF2B5EF4-FFF2-40B4-BE49-F238E27FC236}">
                <a16:creationId xmlns:a16="http://schemas.microsoft.com/office/drawing/2014/main" id="{7BD08880-457D-4C62-A3B5-6A9B0878C7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useBgFill="1">
        <p:nvSpPr>
          <p:cNvPr id="41" name="Rectangle 40">
            <a:extLst>
              <a:ext uri="{FF2B5EF4-FFF2-40B4-BE49-F238E27FC236}">
                <a16:creationId xmlns:a16="http://schemas.microsoft.com/office/drawing/2014/main" id="{95FFA5E0-4C70-431D-A19D-18415F6C40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2" descr="How to Tell If a Bird Is Male or Female">
            <a:extLst>
              <a:ext uri="{FF2B5EF4-FFF2-40B4-BE49-F238E27FC236}">
                <a16:creationId xmlns:a16="http://schemas.microsoft.com/office/drawing/2014/main" id="{328E7D23-5336-634A-B63E-377143DAAFD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367" r="-1" b="10257"/>
          <a:stretch/>
        </p:blipFill>
        <p:spPr bwMode="auto">
          <a:xfrm>
            <a:off x="20" y="5485"/>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43" name="Freeform: Shape 42">
            <a:extLst>
              <a:ext uri="{FF2B5EF4-FFF2-40B4-BE49-F238E27FC236}">
                <a16:creationId xmlns:a16="http://schemas.microsoft.com/office/drawing/2014/main" id="{BBE55C11-4C41-45E4-A00F-83DEE6BB5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3632297"/>
            <a:ext cx="7527616" cy="2170389"/>
          </a:xfrm>
          <a:custGeom>
            <a:avLst/>
            <a:gdLst>
              <a:gd name="connsiteX0" fmla="*/ 0 w 7527616"/>
              <a:gd name="connsiteY0" fmla="*/ 0 h 2170389"/>
              <a:gd name="connsiteX1" fmla="*/ 85411 w 7527616"/>
              <a:gd name="connsiteY1" fmla="*/ 0 h 2170389"/>
              <a:gd name="connsiteX2" fmla="*/ 926533 w 7527616"/>
              <a:gd name="connsiteY2" fmla="*/ 0 h 2170389"/>
              <a:gd name="connsiteX3" fmla="*/ 1114264 w 7527616"/>
              <a:gd name="connsiteY3" fmla="*/ 0 h 2170389"/>
              <a:gd name="connsiteX4" fmla="*/ 6544376 w 7527616"/>
              <a:gd name="connsiteY4" fmla="*/ 0 h 2170389"/>
              <a:gd name="connsiteX5" fmla="*/ 6610082 w 7527616"/>
              <a:gd name="connsiteY5" fmla="*/ 26276 h 2170389"/>
              <a:gd name="connsiteX6" fmla="*/ 6619468 w 7527616"/>
              <a:gd name="connsiteY6" fmla="*/ 36786 h 2170389"/>
              <a:gd name="connsiteX7" fmla="*/ 7506496 w 7527616"/>
              <a:gd name="connsiteY7" fmla="*/ 1024760 h 2170389"/>
              <a:gd name="connsiteX8" fmla="*/ 7506496 w 7527616"/>
              <a:gd name="connsiteY8" fmla="*/ 1140374 h 2170389"/>
              <a:gd name="connsiteX9" fmla="*/ 6619468 w 7527616"/>
              <a:gd name="connsiteY9" fmla="*/ 2133603 h 2170389"/>
              <a:gd name="connsiteX10" fmla="*/ 6610082 w 7527616"/>
              <a:gd name="connsiteY10" fmla="*/ 2144113 h 2170389"/>
              <a:gd name="connsiteX11" fmla="*/ 6544376 w 7527616"/>
              <a:gd name="connsiteY11" fmla="*/ 2170389 h 2170389"/>
              <a:gd name="connsiteX12" fmla="*/ 1114264 w 7527616"/>
              <a:gd name="connsiteY12" fmla="*/ 2170389 h 2170389"/>
              <a:gd name="connsiteX13" fmla="*/ 926533 w 7527616"/>
              <a:gd name="connsiteY13" fmla="*/ 2170389 h 2170389"/>
              <a:gd name="connsiteX14" fmla="*/ 146150 w 7527616"/>
              <a:gd name="connsiteY14" fmla="*/ 2170389 h 2170389"/>
              <a:gd name="connsiteX15" fmla="*/ 0 w 7527616"/>
              <a:gd name="connsiteY15" fmla="*/ 2170389 h 2170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527616" h="2170389">
                <a:moveTo>
                  <a:pt x="0" y="0"/>
                </a:moveTo>
                <a:lnTo>
                  <a:pt x="85411" y="0"/>
                </a:lnTo>
                <a:cubicBezTo>
                  <a:pt x="290008" y="0"/>
                  <a:pt x="562804" y="0"/>
                  <a:pt x="926533" y="0"/>
                </a:cubicBezTo>
                <a:cubicBezTo>
                  <a:pt x="926533" y="0"/>
                  <a:pt x="926533" y="0"/>
                  <a:pt x="1114264" y="0"/>
                </a:cubicBezTo>
                <a:cubicBezTo>
                  <a:pt x="1114264" y="0"/>
                  <a:pt x="1114264" y="0"/>
                  <a:pt x="6544376" y="0"/>
                </a:cubicBezTo>
                <a:cubicBezTo>
                  <a:pt x="6567842" y="0"/>
                  <a:pt x="6591309" y="10510"/>
                  <a:pt x="6610082" y="26276"/>
                </a:cubicBezTo>
                <a:cubicBezTo>
                  <a:pt x="6614775" y="26276"/>
                  <a:pt x="6619468" y="31531"/>
                  <a:pt x="6619468" y="36786"/>
                </a:cubicBezTo>
                <a:cubicBezTo>
                  <a:pt x="6619468" y="36786"/>
                  <a:pt x="6619468" y="36786"/>
                  <a:pt x="7506496" y="1024760"/>
                </a:cubicBezTo>
                <a:cubicBezTo>
                  <a:pt x="7534656" y="1056291"/>
                  <a:pt x="7534656" y="1108843"/>
                  <a:pt x="7506496" y="1140374"/>
                </a:cubicBezTo>
                <a:cubicBezTo>
                  <a:pt x="7506496" y="1140374"/>
                  <a:pt x="7506496" y="1140374"/>
                  <a:pt x="6619468" y="2133603"/>
                </a:cubicBezTo>
                <a:cubicBezTo>
                  <a:pt x="6619468" y="2133603"/>
                  <a:pt x="6614775" y="2138858"/>
                  <a:pt x="6610082" y="2144113"/>
                </a:cubicBezTo>
                <a:cubicBezTo>
                  <a:pt x="6591309" y="2159879"/>
                  <a:pt x="6567842" y="2170389"/>
                  <a:pt x="6544376" y="2170389"/>
                </a:cubicBezTo>
                <a:cubicBezTo>
                  <a:pt x="6544376" y="2170389"/>
                  <a:pt x="6544376" y="2170389"/>
                  <a:pt x="1114264" y="2170389"/>
                </a:cubicBezTo>
                <a:cubicBezTo>
                  <a:pt x="1114264" y="2170389"/>
                  <a:pt x="1114264" y="2170389"/>
                  <a:pt x="926533" y="2170389"/>
                </a:cubicBezTo>
                <a:cubicBezTo>
                  <a:pt x="926533" y="2170389"/>
                  <a:pt x="926533" y="2170389"/>
                  <a:pt x="146150" y="2170389"/>
                </a:cubicBezTo>
                <a:lnTo>
                  <a:pt x="0" y="2170389"/>
                </a:lnTo>
                <a:close/>
              </a:path>
            </a:pathLst>
          </a:custGeom>
          <a:solidFill>
            <a:srgbClr val="66433A">
              <a:alpha val="87843"/>
            </a:srgbClr>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2" name="Title 1">
            <a:extLst>
              <a:ext uri="{FF2B5EF4-FFF2-40B4-BE49-F238E27FC236}">
                <a16:creationId xmlns:a16="http://schemas.microsoft.com/office/drawing/2014/main" id="{FBE560A3-E945-3B43-9131-45613B4B69E4}"/>
              </a:ext>
            </a:extLst>
          </p:cNvPr>
          <p:cNvSpPr>
            <a:spLocks noGrp="1"/>
          </p:cNvSpPr>
          <p:nvPr>
            <p:ph type="title"/>
          </p:nvPr>
        </p:nvSpPr>
        <p:spPr>
          <a:xfrm>
            <a:off x="1083733" y="3889218"/>
            <a:ext cx="5478432" cy="1032094"/>
          </a:xfrm>
        </p:spPr>
        <p:txBody>
          <a:bodyPr vert="horz" lIns="91440" tIns="45720" rIns="91440" bIns="45720" rtlCol="0" anchor="b">
            <a:normAutofit/>
          </a:bodyPr>
          <a:lstStyle/>
          <a:p>
            <a:r>
              <a:rPr lang="en-US" sz="3700" b="1" dirty="0">
                <a:solidFill>
                  <a:srgbClr val="FEFFFF"/>
                </a:solidFill>
              </a:rPr>
              <a:t>Male and Female Quiz</a:t>
            </a:r>
            <a:endParaRPr lang="en-US" sz="3700" dirty="0">
              <a:solidFill>
                <a:srgbClr val="FEFFFF"/>
              </a:solidFill>
            </a:endParaRPr>
          </a:p>
        </p:txBody>
      </p:sp>
      <p:pic>
        <p:nvPicPr>
          <p:cNvPr id="40" name="Picture 2" descr="Zoom image">
            <a:extLst>
              <a:ext uri="{FF2B5EF4-FFF2-40B4-BE49-F238E27FC236}">
                <a16:creationId xmlns:a16="http://schemas.microsoft.com/office/drawing/2014/main" id="{5C030E7C-662D-F049-B4AC-EA48B6247400}"/>
              </a:ext>
            </a:extLst>
          </p:cNvPr>
          <p:cNvPicPr>
            <a:picLocks noChangeArrowheads="1"/>
          </p:cNvPicPr>
          <p:nvPr/>
        </p:nvPicPr>
        <p:blipFill>
          <a:blip r:embed="rId3" r:link="rId4">
            <a:extLst>
              <a:ext uri="{28A0092B-C50C-407E-A947-70E740481C1C}">
                <a14:useLocalDpi xmlns:a14="http://schemas.microsoft.com/office/drawing/2010/main" val="0"/>
              </a:ext>
            </a:extLst>
          </a:blip>
          <a:stretch>
            <a:fillRect/>
          </a:stretch>
        </p:blipFill>
        <p:spPr bwMode="auto">
          <a:xfrm>
            <a:off x="499126" y="218020"/>
            <a:ext cx="1148463" cy="9677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2865667"/>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B4F734-98D1-9243-862D-2E52BD5A59BE}"/>
              </a:ext>
            </a:extLst>
          </p:cNvPr>
          <p:cNvSpPr>
            <a:spLocks noGrp="1"/>
          </p:cNvSpPr>
          <p:nvPr>
            <p:ph type="title"/>
          </p:nvPr>
        </p:nvSpPr>
        <p:spPr/>
        <p:txBody>
          <a:bodyPr/>
          <a:lstStyle/>
          <a:p>
            <a:r>
              <a:rPr lang="en-GB" b="1" dirty="0"/>
              <a:t>Clean vs Unclean Animals</a:t>
            </a:r>
          </a:p>
        </p:txBody>
      </p:sp>
      <p:sp>
        <p:nvSpPr>
          <p:cNvPr id="3" name="Text Placeholder 2">
            <a:extLst>
              <a:ext uri="{FF2B5EF4-FFF2-40B4-BE49-F238E27FC236}">
                <a16:creationId xmlns:a16="http://schemas.microsoft.com/office/drawing/2014/main" id="{CAF5FC3E-FA01-3740-B439-F5B908687978}"/>
              </a:ext>
            </a:extLst>
          </p:cNvPr>
          <p:cNvSpPr>
            <a:spLocks noGrp="1"/>
          </p:cNvSpPr>
          <p:nvPr>
            <p:ph type="body" idx="1"/>
          </p:nvPr>
        </p:nvSpPr>
        <p:spPr/>
        <p:txBody>
          <a:bodyPr/>
          <a:lstStyle/>
          <a:p>
            <a:r>
              <a:rPr lang="en-GB" i="1" u="sng" dirty="0"/>
              <a:t>Clean	</a:t>
            </a:r>
          </a:p>
        </p:txBody>
      </p:sp>
      <p:sp>
        <p:nvSpPr>
          <p:cNvPr id="4" name="Content Placeholder 3">
            <a:extLst>
              <a:ext uri="{FF2B5EF4-FFF2-40B4-BE49-F238E27FC236}">
                <a16:creationId xmlns:a16="http://schemas.microsoft.com/office/drawing/2014/main" id="{8E2556B6-C17E-9241-B8A1-925D0669414A}"/>
              </a:ext>
            </a:extLst>
          </p:cNvPr>
          <p:cNvSpPr>
            <a:spLocks noGrp="1"/>
          </p:cNvSpPr>
          <p:nvPr>
            <p:ph sz="half" idx="2"/>
          </p:nvPr>
        </p:nvSpPr>
        <p:spPr/>
        <p:txBody>
          <a:bodyPr/>
          <a:lstStyle/>
          <a:p>
            <a:r>
              <a:rPr lang="en-GB" dirty="0"/>
              <a:t>7 pairs of each</a:t>
            </a:r>
          </a:p>
          <a:p>
            <a:pPr lvl="1"/>
            <a:r>
              <a:rPr lang="en-GB" dirty="0"/>
              <a:t>Sheep </a:t>
            </a:r>
          </a:p>
          <a:p>
            <a:pPr lvl="1"/>
            <a:r>
              <a:rPr lang="en-GB" dirty="0"/>
              <a:t>Goats</a:t>
            </a:r>
          </a:p>
          <a:p>
            <a:pPr lvl="1"/>
            <a:r>
              <a:rPr lang="en-GB" dirty="0"/>
              <a:t>Deer</a:t>
            </a:r>
          </a:p>
          <a:p>
            <a:pPr lvl="1"/>
            <a:endParaRPr lang="en-GB" dirty="0"/>
          </a:p>
          <a:p>
            <a:pPr lvl="1"/>
            <a:endParaRPr lang="en-GB" dirty="0"/>
          </a:p>
          <a:p>
            <a:endParaRPr lang="en-GB" dirty="0"/>
          </a:p>
        </p:txBody>
      </p:sp>
      <p:sp>
        <p:nvSpPr>
          <p:cNvPr id="5" name="Text Placeholder 4">
            <a:extLst>
              <a:ext uri="{FF2B5EF4-FFF2-40B4-BE49-F238E27FC236}">
                <a16:creationId xmlns:a16="http://schemas.microsoft.com/office/drawing/2014/main" id="{EFE2E28B-1C38-7B4C-B699-81B260CC19AB}"/>
              </a:ext>
            </a:extLst>
          </p:cNvPr>
          <p:cNvSpPr>
            <a:spLocks noGrp="1"/>
          </p:cNvSpPr>
          <p:nvPr>
            <p:ph type="body" sz="quarter" idx="3"/>
          </p:nvPr>
        </p:nvSpPr>
        <p:spPr/>
        <p:txBody>
          <a:bodyPr/>
          <a:lstStyle/>
          <a:p>
            <a:r>
              <a:rPr lang="en-GB" i="1" u="sng" dirty="0"/>
              <a:t>Unclean</a:t>
            </a:r>
          </a:p>
        </p:txBody>
      </p:sp>
      <p:sp>
        <p:nvSpPr>
          <p:cNvPr id="6" name="Content Placeholder 5">
            <a:extLst>
              <a:ext uri="{FF2B5EF4-FFF2-40B4-BE49-F238E27FC236}">
                <a16:creationId xmlns:a16="http://schemas.microsoft.com/office/drawing/2014/main" id="{2F136633-1742-514E-BA88-6E8639FF8DBB}"/>
              </a:ext>
            </a:extLst>
          </p:cNvPr>
          <p:cNvSpPr>
            <a:spLocks noGrp="1"/>
          </p:cNvSpPr>
          <p:nvPr>
            <p:ph sz="quarter" idx="4"/>
          </p:nvPr>
        </p:nvSpPr>
        <p:spPr/>
        <p:txBody>
          <a:bodyPr/>
          <a:lstStyle/>
          <a:p>
            <a:r>
              <a:rPr lang="en-GB" dirty="0"/>
              <a:t>1 pair of each</a:t>
            </a:r>
          </a:p>
          <a:p>
            <a:pPr lvl="1"/>
            <a:r>
              <a:rPr lang="en-GB" dirty="0"/>
              <a:t>Rabbits</a:t>
            </a:r>
          </a:p>
          <a:p>
            <a:pPr lvl="1"/>
            <a:r>
              <a:rPr lang="en-GB" dirty="0"/>
              <a:t>Rats</a:t>
            </a:r>
          </a:p>
          <a:p>
            <a:pPr lvl="1"/>
            <a:r>
              <a:rPr lang="en-GB" dirty="0"/>
              <a:t>Crocodiles </a:t>
            </a:r>
          </a:p>
        </p:txBody>
      </p:sp>
    </p:spTree>
    <p:extLst>
      <p:ext uri="{BB962C8B-B14F-4D97-AF65-F5344CB8AC3E}">
        <p14:creationId xmlns:p14="http://schemas.microsoft.com/office/powerpoint/2010/main" val="1334885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Effect transition="in" filter="blinds(horizontal)">
                                      <p:cBhvr>
                                        <p:cTn id="11" dur="500"/>
                                        <p:tgtEl>
                                          <p:spTgt spid="4">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nodeType="clickEffect">
                                  <p:stCondLst>
                                    <p:cond delay="0"/>
                                  </p:stCondLst>
                                  <p:childTnLst>
                                    <p:set>
                                      <p:cBhvr>
                                        <p:cTn id="15" dur="1" fill="hold">
                                          <p:stCondLst>
                                            <p:cond delay="0"/>
                                          </p:stCondLst>
                                        </p:cTn>
                                        <p:tgtEl>
                                          <p:spTgt spid="4">
                                            <p:txEl>
                                              <p:pRg st="2" end="2"/>
                                            </p:txEl>
                                          </p:spTgt>
                                        </p:tgtEl>
                                        <p:attrNameLst>
                                          <p:attrName>style.visibility</p:attrName>
                                        </p:attrNameLst>
                                      </p:cBhvr>
                                      <p:to>
                                        <p:strVal val="visible"/>
                                      </p:to>
                                    </p:set>
                                    <p:animEffect transition="in" filter="blinds(horizontal)">
                                      <p:cBhvr>
                                        <p:cTn id="16" dur="500"/>
                                        <p:tgtEl>
                                          <p:spTgt spid="4">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nodeType="clickEffect">
                                  <p:stCondLst>
                                    <p:cond delay="0"/>
                                  </p:stCondLst>
                                  <p:childTnLst>
                                    <p:set>
                                      <p:cBhvr>
                                        <p:cTn id="20" dur="1" fill="hold">
                                          <p:stCondLst>
                                            <p:cond delay="0"/>
                                          </p:stCondLst>
                                        </p:cTn>
                                        <p:tgtEl>
                                          <p:spTgt spid="4">
                                            <p:txEl>
                                              <p:pRg st="3" end="3"/>
                                            </p:txEl>
                                          </p:spTgt>
                                        </p:tgtEl>
                                        <p:attrNameLst>
                                          <p:attrName>style.visibility</p:attrName>
                                        </p:attrNameLst>
                                      </p:cBhvr>
                                      <p:to>
                                        <p:strVal val="visible"/>
                                      </p:to>
                                    </p:set>
                                    <p:animEffect transition="in" filter="blinds(horizontal)">
                                      <p:cBhvr>
                                        <p:cTn id="21" dur="500"/>
                                        <p:tgtEl>
                                          <p:spTgt spid="4">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nodeType="clickEffect">
                                  <p:stCondLst>
                                    <p:cond delay="0"/>
                                  </p:stCondLst>
                                  <p:childTnLst>
                                    <p:set>
                                      <p:cBhvr>
                                        <p:cTn id="29" dur="1" fill="hold">
                                          <p:stCondLst>
                                            <p:cond delay="0"/>
                                          </p:stCondLst>
                                        </p:cTn>
                                        <p:tgtEl>
                                          <p:spTgt spid="6">
                                            <p:txEl>
                                              <p:pRg st="1" end="1"/>
                                            </p:txEl>
                                          </p:spTgt>
                                        </p:tgtEl>
                                        <p:attrNameLst>
                                          <p:attrName>style.visibility</p:attrName>
                                        </p:attrNameLst>
                                      </p:cBhvr>
                                      <p:to>
                                        <p:strVal val="visible"/>
                                      </p:to>
                                    </p:set>
                                    <p:animEffect transition="in" filter="blinds(horizontal)">
                                      <p:cBhvr>
                                        <p:cTn id="30" dur="500"/>
                                        <p:tgtEl>
                                          <p:spTgt spid="6">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nodeType="clickEffect">
                                  <p:stCondLst>
                                    <p:cond delay="0"/>
                                  </p:stCondLst>
                                  <p:childTnLst>
                                    <p:set>
                                      <p:cBhvr>
                                        <p:cTn id="34" dur="1" fill="hold">
                                          <p:stCondLst>
                                            <p:cond delay="0"/>
                                          </p:stCondLst>
                                        </p:cTn>
                                        <p:tgtEl>
                                          <p:spTgt spid="6">
                                            <p:txEl>
                                              <p:pRg st="2" end="2"/>
                                            </p:txEl>
                                          </p:spTgt>
                                        </p:tgtEl>
                                        <p:attrNameLst>
                                          <p:attrName>style.visibility</p:attrName>
                                        </p:attrNameLst>
                                      </p:cBhvr>
                                      <p:to>
                                        <p:strVal val="visible"/>
                                      </p:to>
                                    </p:set>
                                    <p:animEffect transition="in" filter="blinds(horizontal)">
                                      <p:cBhvr>
                                        <p:cTn id="35" dur="500"/>
                                        <p:tgtEl>
                                          <p:spTgt spid="6">
                                            <p:txEl>
                                              <p:pRg st="2" end="2"/>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3" presetClass="entr" presetSubtype="10" fill="hold" nodeType="clickEffect">
                                  <p:stCondLst>
                                    <p:cond delay="0"/>
                                  </p:stCondLst>
                                  <p:childTnLst>
                                    <p:set>
                                      <p:cBhvr>
                                        <p:cTn id="39" dur="1" fill="hold">
                                          <p:stCondLst>
                                            <p:cond delay="0"/>
                                          </p:stCondLst>
                                        </p:cTn>
                                        <p:tgtEl>
                                          <p:spTgt spid="6">
                                            <p:txEl>
                                              <p:pRg st="3" end="3"/>
                                            </p:txEl>
                                          </p:spTgt>
                                        </p:tgtEl>
                                        <p:attrNameLst>
                                          <p:attrName>style.visibility</p:attrName>
                                        </p:attrNameLst>
                                      </p:cBhvr>
                                      <p:to>
                                        <p:strVal val="visible"/>
                                      </p:to>
                                    </p:set>
                                    <p:animEffect transition="in" filter="blinds(horizontal)">
                                      <p:cBhvr>
                                        <p:cTn id="40"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64218E-BE57-F541-9765-236BEA552E60}"/>
              </a:ext>
            </a:extLst>
          </p:cNvPr>
          <p:cNvSpPr>
            <a:spLocks noGrp="1"/>
          </p:cNvSpPr>
          <p:nvPr>
            <p:ph type="title"/>
          </p:nvPr>
        </p:nvSpPr>
        <p:spPr>
          <a:xfrm>
            <a:off x="1687670" y="624110"/>
            <a:ext cx="4038876" cy="1280890"/>
          </a:xfrm>
        </p:spPr>
        <p:txBody>
          <a:bodyPr>
            <a:normAutofit/>
          </a:bodyPr>
          <a:lstStyle/>
          <a:p>
            <a:r>
              <a:rPr lang="en-GB" sz="3200" b="1" dirty="0"/>
              <a:t>What did the ark really look like?</a:t>
            </a:r>
          </a:p>
        </p:txBody>
      </p:sp>
      <p:sp>
        <p:nvSpPr>
          <p:cNvPr id="6157" name="Content Placeholder 6151">
            <a:extLst>
              <a:ext uri="{FF2B5EF4-FFF2-40B4-BE49-F238E27FC236}">
                <a16:creationId xmlns:a16="http://schemas.microsoft.com/office/drawing/2014/main" id="{71259F40-8192-45DF-9A72-4FAF0179DE17}"/>
              </a:ext>
            </a:extLst>
          </p:cNvPr>
          <p:cNvSpPr>
            <a:spLocks noGrp="1"/>
          </p:cNvSpPr>
          <p:nvPr>
            <p:ph idx="1"/>
          </p:nvPr>
        </p:nvSpPr>
        <p:spPr>
          <a:xfrm>
            <a:off x="1205213" y="1905000"/>
            <a:ext cx="4042589" cy="3777622"/>
          </a:xfrm>
        </p:spPr>
        <p:txBody>
          <a:bodyPr>
            <a:normAutofit/>
          </a:bodyPr>
          <a:lstStyle/>
          <a:p>
            <a:r>
              <a:rPr lang="en-GB" sz="2400" dirty="0"/>
              <a:t>Make an ark out of sand (or modelling clay). When finished, take a picture and paste it in your worksheet.</a:t>
            </a:r>
          </a:p>
          <a:p>
            <a:endParaRPr lang="en-US" sz="1600" dirty="0">
              <a:solidFill>
                <a:schemeClr val="tx1"/>
              </a:solidFill>
            </a:endParaRPr>
          </a:p>
        </p:txBody>
      </p:sp>
      <p:pic>
        <p:nvPicPr>
          <p:cNvPr id="6146" name="Picture 2" descr="Noah&amp;#39;s Ark - Fairy tale or Fact - Gareth Davie - Rivers of Life Community  Church">
            <a:extLst>
              <a:ext uri="{FF2B5EF4-FFF2-40B4-BE49-F238E27FC236}">
                <a16:creationId xmlns:a16="http://schemas.microsoft.com/office/drawing/2014/main" id="{9144A6E3-A060-D947-A9A5-78D9D5BBFD3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4" b="4784"/>
          <a:stretch/>
        </p:blipFill>
        <p:spPr bwMode="auto">
          <a:xfrm>
            <a:off x="5221775" y="822060"/>
            <a:ext cx="3245019" cy="239448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Life-Size Noah&amp;#39;s Ark Opens to the Public | The Takeaway | WNYC Studios">
            <a:extLst>
              <a:ext uri="{FF2B5EF4-FFF2-40B4-BE49-F238E27FC236}">
                <a16:creationId xmlns:a16="http://schemas.microsoft.com/office/drawing/2014/main" id="{B2AF9B35-E4FB-E04B-B398-899C7AD0713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614" r="-4" b="-4"/>
          <a:stretch/>
        </p:blipFill>
        <p:spPr bwMode="auto">
          <a:xfrm>
            <a:off x="8618917" y="2577628"/>
            <a:ext cx="3381982" cy="249555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8" descr="Dutchman Builds Life-Size Noah&amp;#39;s Ark And Opens Its Doors To The Public">
            <a:extLst>
              <a:ext uri="{FF2B5EF4-FFF2-40B4-BE49-F238E27FC236}">
                <a16:creationId xmlns:a16="http://schemas.microsoft.com/office/drawing/2014/main" id="{C9CBFEED-A266-A64B-8C77-E3C491F4C0D7}"/>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4093436" y="3641461"/>
            <a:ext cx="4005127" cy="26634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23061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0CADFC-28EE-774D-9EF1-01B17D619889}"/>
              </a:ext>
            </a:extLst>
          </p:cNvPr>
          <p:cNvSpPr>
            <a:spLocks noGrp="1"/>
          </p:cNvSpPr>
          <p:nvPr>
            <p:ph type="title"/>
          </p:nvPr>
        </p:nvSpPr>
        <p:spPr>
          <a:xfrm>
            <a:off x="2592926" y="624110"/>
            <a:ext cx="4790008" cy="1280890"/>
          </a:xfrm>
        </p:spPr>
        <p:txBody>
          <a:bodyPr>
            <a:normAutofit/>
          </a:bodyPr>
          <a:lstStyle/>
          <a:p>
            <a:pPr>
              <a:lnSpc>
                <a:spcPct val="90000"/>
              </a:lnSpc>
            </a:pPr>
            <a:r>
              <a:rPr lang="en-GB" sz="3100" b="1" dirty="0"/>
              <a:t>Which 2 birds did Noah send out of the ark?</a:t>
            </a:r>
          </a:p>
        </p:txBody>
      </p:sp>
      <p:sp>
        <p:nvSpPr>
          <p:cNvPr id="7180" name="Content Placeholder 7175">
            <a:extLst>
              <a:ext uri="{FF2B5EF4-FFF2-40B4-BE49-F238E27FC236}">
                <a16:creationId xmlns:a16="http://schemas.microsoft.com/office/drawing/2014/main" id="{2F6AA616-119E-4C1A-9BC1-D1A3218A70E0}"/>
              </a:ext>
            </a:extLst>
          </p:cNvPr>
          <p:cNvSpPr>
            <a:spLocks noGrp="1"/>
          </p:cNvSpPr>
          <p:nvPr>
            <p:ph idx="1"/>
          </p:nvPr>
        </p:nvSpPr>
        <p:spPr>
          <a:xfrm>
            <a:off x="2589213" y="2040467"/>
            <a:ext cx="4802188" cy="3870755"/>
          </a:xfrm>
        </p:spPr>
        <p:txBody>
          <a:bodyPr>
            <a:normAutofit/>
          </a:bodyPr>
          <a:lstStyle/>
          <a:p>
            <a:r>
              <a:rPr lang="en-US" sz="2400" dirty="0"/>
              <a:t>Do you know what they sound like?</a:t>
            </a:r>
          </a:p>
        </p:txBody>
      </p:sp>
      <p:pic>
        <p:nvPicPr>
          <p:cNvPr id="7172" name="Picture 4" descr="120 White Doves of Peace... ideas | white doves, beautiful birds, birds">
            <a:extLst>
              <a:ext uri="{FF2B5EF4-FFF2-40B4-BE49-F238E27FC236}">
                <a16:creationId xmlns:a16="http://schemas.microsoft.com/office/drawing/2014/main" id="{7B852D91-7412-E840-8913-A2ED97A9ED8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1147" b="32374"/>
          <a:stretch/>
        </p:blipFill>
        <p:spPr bwMode="auto">
          <a:xfrm>
            <a:off x="7736146" y="624111"/>
            <a:ext cx="3768466" cy="2627322"/>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Common Raven - eBird">
            <a:extLst>
              <a:ext uri="{FF2B5EF4-FFF2-40B4-BE49-F238E27FC236}">
                <a16:creationId xmlns:a16="http://schemas.microsoft.com/office/drawing/2014/main" id="{62D3E8F3-D047-0446-B5D4-AA83F98C438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 b="7040"/>
          <a:stretch/>
        </p:blipFill>
        <p:spPr bwMode="auto">
          <a:xfrm>
            <a:off x="7736146" y="3416024"/>
            <a:ext cx="3768466" cy="26273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7973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D8559C-EEEA-C84A-A695-33282A969A80}"/>
              </a:ext>
            </a:extLst>
          </p:cNvPr>
          <p:cNvSpPr>
            <a:spLocks noGrp="1"/>
          </p:cNvSpPr>
          <p:nvPr>
            <p:ph type="title"/>
          </p:nvPr>
        </p:nvSpPr>
        <p:spPr>
          <a:xfrm>
            <a:off x="2592926" y="624110"/>
            <a:ext cx="4790008" cy="1280890"/>
          </a:xfrm>
        </p:spPr>
        <p:txBody>
          <a:bodyPr>
            <a:normAutofit/>
          </a:bodyPr>
          <a:lstStyle/>
          <a:p>
            <a:r>
              <a:rPr lang="en-GB" b="1" dirty="0"/>
              <a:t>What does an olive taste like?</a:t>
            </a:r>
          </a:p>
        </p:txBody>
      </p:sp>
      <p:sp>
        <p:nvSpPr>
          <p:cNvPr id="8200" name="Content Placeholder 8199">
            <a:extLst>
              <a:ext uri="{FF2B5EF4-FFF2-40B4-BE49-F238E27FC236}">
                <a16:creationId xmlns:a16="http://schemas.microsoft.com/office/drawing/2014/main" id="{20C827E0-B69D-4391-9FB8-4801EB3347F9}"/>
              </a:ext>
            </a:extLst>
          </p:cNvPr>
          <p:cNvSpPr>
            <a:spLocks noGrp="1"/>
          </p:cNvSpPr>
          <p:nvPr>
            <p:ph idx="1"/>
          </p:nvPr>
        </p:nvSpPr>
        <p:spPr>
          <a:xfrm>
            <a:off x="2589213" y="2040467"/>
            <a:ext cx="4802188" cy="3870755"/>
          </a:xfrm>
        </p:spPr>
        <p:txBody>
          <a:bodyPr>
            <a:normAutofit/>
          </a:bodyPr>
          <a:lstStyle/>
          <a:p>
            <a:r>
              <a:rPr lang="en-US" sz="2400" dirty="0"/>
              <a:t>What can you make from olives?</a:t>
            </a:r>
          </a:p>
          <a:p>
            <a:pPr lvl="1"/>
            <a:r>
              <a:rPr lang="en-US" sz="2400" dirty="0"/>
              <a:t>Oils</a:t>
            </a:r>
          </a:p>
          <a:p>
            <a:pPr lvl="1"/>
            <a:r>
              <a:rPr lang="en-US" sz="2400" dirty="0"/>
              <a:t>Breads</a:t>
            </a:r>
          </a:p>
          <a:p>
            <a:pPr lvl="1"/>
            <a:r>
              <a:rPr lang="en-US" sz="2400" dirty="0"/>
              <a:t>Pickles</a:t>
            </a:r>
          </a:p>
        </p:txBody>
      </p:sp>
      <p:pic>
        <p:nvPicPr>
          <p:cNvPr id="8194" name="Picture 2" descr="Learn How to Grow Olive Trees in the Home Landscape | Gardener's Path">
            <a:extLst>
              <a:ext uri="{FF2B5EF4-FFF2-40B4-BE49-F238E27FC236}">
                <a16:creationId xmlns:a16="http://schemas.microsoft.com/office/drawing/2014/main" id="{514C9EC9-0AB7-B748-B7D3-9AA502C5BA3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551"/>
          <a:stretch/>
        </p:blipFill>
        <p:spPr bwMode="auto">
          <a:xfrm>
            <a:off x="7736146" y="624111"/>
            <a:ext cx="3768466" cy="2627322"/>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Olive | University of Redlands">
            <a:extLst>
              <a:ext uri="{FF2B5EF4-FFF2-40B4-BE49-F238E27FC236}">
                <a16:creationId xmlns:a16="http://schemas.microsoft.com/office/drawing/2014/main" id="{90AB6C67-A798-B34E-B9C5-299902F9216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1946" r="2" b="8336"/>
          <a:stretch/>
        </p:blipFill>
        <p:spPr bwMode="auto">
          <a:xfrm>
            <a:off x="7382934" y="3416024"/>
            <a:ext cx="4121678" cy="28735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78464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EDF434-3337-7740-B37A-A41BF9B41782}"/>
              </a:ext>
            </a:extLst>
          </p:cNvPr>
          <p:cNvSpPr>
            <a:spLocks noGrp="1"/>
          </p:cNvSpPr>
          <p:nvPr>
            <p:ph type="title"/>
          </p:nvPr>
        </p:nvSpPr>
        <p:spPr>
          <a:xfrm>
            <a:off x="2578235" y="458494"/>
            <a:ext cx="4790008" cy="1280890"/>
          </a:xfrm>
        </p:spPr>
        <p:txBody>
          <a:bodyPr>
            <a:normAutofit/>
          </a:bodyPr>
          <a:lstStyle/>
          <a:p>
            <a:r>
              <a:rPr lang="en-GB" sz="3300" b="1" dirty="0"/>
              <a:t>3 Important rules when hunting for fossils</a:t>
            </a:r>
          </a:p>
        </p:txBody>
      </p:sp>
      <p:sp>
        <p:nvSpPr>
          <p:cNvPr id="3" name="Content Placeholder 2">
            <a:extLst>
              <a:ext uri="{FF2B5EF4-FFF2-40B4-BE49-F238E27FC236}">
                <a16:creationId xmlns:a16="http://schemas.microsoft.com/office/drawing/2014/main" id="{C555DF3A-4349-5940-A31C-FEAD911C33B5}"/>
              </a:ext>
            </a:extLst>
          </p:cNvPr>
          <p:cNvSpPr>
            <a:spLocks noGrp="1"/>
          </p:cNvSpPr>
          <p:nvPr>
            <p:ph idx="1"/>
          </p:nvPr>
        </p:nvSpPr>
        <p:spPr>
          <a:xfrm>
            <a:off x="2592926" y="1739384"/>
            <a:ext cx="4802188" cy="3870755"/>
          </a:xfrm>
        </p:spPr>
        <p:txBody>
          <a:bodyPr>
            <a:normAutofit/>
          </a:bodyPr>
          <a:lstStyle/>
          <a:p>
            <a:r>
              <a:rPr lang="en-GB" sz="2400" dirty="0"/>
              <a:t>Plan</a:t>
            </a:r>
          </a:p>
          <a:p>
            <a:r>
              <a:rPr lang="en-GB" sz="2400" dirty="0"/>
              <a:t>Be safe </a:t>
            </a:r>
          </a:p>
          <a:p>
            <a:r>
              <a:rPr lang="en-GB" sz="2400" dirty="0"/>
              <a:t>Be patient</a:t>
            </a:r>
          </a:p>
          <a:p>
            <a:r>
              <a:rPr lang="en-GB" sz="2400" dirty="0"/>
              <a:t>Respect your environment</a:t>
            </a:r>
          </a:p>
          <a:p>
            <a:r>
              <a:rPr lang="en-GB" sz="2400" dirty="0"/>
              <a:t>Report finds</a:t>
            </a:r>
          </a:p>
          <a:p>
            <a:r>
              <a:rPr lang="en-GB" sz="2400" dirty="0"/>
              <a:t>Protect your fossils</a:t>
            </a:r>
          </a:p>
          <a:p>
            <a:r>
              <a:rPr lang="en-GB" sz="2400" dirty="0"/>
              <a:t>Leave if possible</a:t>
            </a:r>
          </a:p>
          <a:p>
            <a:endParaRPr lang="en-GB" dirty="0"/>
          </a:p>
        </p:txBody>
      </p:sp>
      <p:pic>
        <p:nvPicPr>
          <p:cNvPr id="9218" name="Picture 2" descr="The best places in the world to go fossil hunting | Booking.com">
            <a:extLst>
              <a:ext uri="{FF2B5EF4-FFF2-40B4-BE49-F238E27FC236}">
                <a16:creationId xmlns:a16="http://schemas.microsoft.com/office/drawing/2014/main" id="{594879A2-DF7D-9B43-9FDC-4E40E64F116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042" r="-2" b="-2"/>
          <a:stretch/>
        </p:blipFill>
        <p:spPr bwMode="auto">
          <a:xfrm>
            <a:off x="7736146" y="624111"/>
            <a:ext cx="3768466" cy="2627322"/>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Fossil Hunting Guide | Discovering Fossils">
            <a:extLst>
              <a:ext uri="{FF2B5EF4-FFF2-40B4-BE49-F238E27FC236}">
                <a16:creationId xmlns:a16="http://schemas.microsoft.com/office/drawing/2014/main" id="{1FC54B86-83E9-1444-9693-D6332EA5634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 b="7040"/>
          <a:stretch/>
        </p:blipFill>
        <p:spPr bwMode="auto">
          <a:xfrm>
            <a:off x="7736146" y="3416024"/>
            <a:ext cx="3768466" cy="26273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58755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9A2ED5-8B0E-7E44-A93C-23F1A084D08F}"/>
              </a:ext>
            </a:extLst>
          </p:cNvPr>
          <p:cNvSpPr>
            <a:spLocks noGrp="1"/>
          </p:cNvSpPr>
          <p:nvPr>
            <p:ph type="title"/>
          </p:nvPr>
        </p:nvSpPr>
        <p:spPr/>
        <p:txBody>
          <a:bodyPr/>
          <a:lstStyle/>
          <a:p>
            <a:r>
              <a:rPr lang="en-GB" b="1" dirty="0"/>
              <a:t>3 different fossils</a:t>
            </a:r>
          </a:p>
        </p:txBody>
      </p:sp>
      <p:pic>
        <p:nvPicPr>
          <p:cNvPr id="13316" name="Picture 4" descr="Fossils">
            <a:extLst>
              <a:ext uri="{FF2B5EF4-FFF2-40B4-BE49-F238E27FC236}">
                <a16:creationId xmlns:a16="http://schemas.microsoft.com/office/drawing/2014/main" id="{F53BE5EB-B519-744F-B662-FCD4AB66840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667250" y="1396976"/>
            <a:ext cx="6837362" cy="51226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74386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9A2ED5-8B0E-7E44-A93C-23F1A084D08F}"/>
              </a:ext>
            </a:extLst>
          </p:cNvPr>
          <p:cNvSpPr>
            <a:spLocks noGrp="1"/>
          </p:cNvSpPr>
          <p:nvPr>
            <p:ph type="title"/>
          </p:nvPr>
        </p:nvSpPr>
        <p:spPr>
          <a:xfrm>
            <a:off x="2592926" y="624110"/>
            <a:ext cx="4633466" cy="1280890"/>
          </a:xfrm>
        </p:spPr>
        <p:txBody>
          <a:bodyPr>
            <a:normAutofit/>
          </a:bodyPr>
          <a:lstStyle/>
          <a:p>
            <a:r>
              <a:rPr lang="en-GB" b="1" dirty="0"/>
              <a:t>3 different rocks</a:t>
            </a:r>
          </a:p>
        </p:txBody>
      </p:sp>
      <p:sp>
        <p:nvSpPr>
          <p:cNvPr id="14342" name="Content Placeholder 14341">
            <a:extLst>
              <a:ext uri="{FF2B5EF4-FFF2-40B4-BE49-F238E27FC236}">
                <a16:creationId xmlns:a16="http://schemas.microsoft.com/office/drawing/2014/main" id="{DB05C15F-D1D0-43BB-AE05-5CFE73C52219}"/>
              </a:ext>
            </a:extLst>
          </p:cNvPr>
          <p:cNvSpPr>
            <a:spLocks noGrp="1"/>
          </p:cNvSpPr>
          <p:nvPr>
            <p:ph idx="1"/>
          </p:nvPr>
        </p:nvSpPr>
        <p:spPr>
          <a:xfrm>
            <a:off x="2589213" y="2040467"/>
            <a:ext cx="4637179" cy="3870755"/>
          </a:xfrm>
        </p:spPr>
        <p:txBody>
          <a:bodyPr>
            <a:normAutofit/>
          </a:bodyPr>
          <a:lstStyle/>
          <a:p>
            <a:endParaRPr lang="en-US"/>
          </a:p>
        </p:txBody>
      </p:sp>
      <p:pic>
        <p:nvPicPr>
          <p:cNvPr id="14340" name="Picture 4" descr="ROCKS!! – Fourth grade">
            <a:extLst>
              <a:ext uri="{FF2B5EF4-FFF2-40B4-BE49-F238E27FC236}">
                <a16:creationId xmlns:a16="http://schemas.microsoft.com/office/drawing/2014/main" id="{8D463188-E9D0-804D-879F-DE55FEE8A7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26392" y="376237"/>
            <a:ext cx="4500562" cy="6429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9342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8CD25866-F15D-40A4-AEC5-47C044637AB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9" name="Freeform 11">
              <a:extLst>
                <a:ext uri="{FF2B5EF4-FFF2-40B4-BE49-F238E27FC236}">
                  <a16:creationId xmlns:a16="http://schemas.microsoft.com/office/drawing/2014/main" id="{DCB8E995-36E8-40B6-82D4-F52DE2987B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0" name="Freeform 12">
              <a:extLst>
                <a:ext uri="{FF2B5EF4-FFF2-40B4-BE49-F238E27FC236}">
                  <a16:creationId xmlns:a16="http://schemas.microsoft.com/office/drawing/2014/main" id="{DF54AEB5-68B5-46AE-B8F0-EEBE5DFED8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1" name="Freeform 13">
              <a:extLst>
                <a:ext uri="{FF2B5EF4-FFF2-40B4-BE49-F238E27FC236}">
                  <a16:creationId xmlns:a16="http://schemas.microsoft.com/office/drawing/2014/main" id="{E3F708CB-F094-4EE7-8AD5-A462F1DF8B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2" name="Freeform 14">
              <a:extLst>
                <a:ext uri="{FF2B5EF4-FFF2-40B4-BE49-F238E27FC236}">
                  <a16:creationId xmlns:a16="http://schemas.microsoft.com/office/drawing/2014/main" id="{ECFCFB22-E8B5-4FAC-A354-E7E0CE6F2B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3" name="Freeform 15">
              <a:extLst>
                <a:ext uri="{FF2B5EF4-FFF2-40B4-BE49-F238E27FC236}">
                  <a16:creationId xmlns:a16="http://schemas.microsoft.com/office/drawing/2014/main" id="{ED1DB3B4-A6DC-476F-986E-DF361EE842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14" name="Freeform 16">
              <a:extLst>
                <a:ext uri="{FF2B5EF4-FFF2-40B4-BE49-F238E27FC236}">
                  <a16:creationId xmlns:a16="http://schemas.microsoft.com/office/drawing/2014/main" id="{4EE13DFA-3489-4DE6-9154-34D9CB4005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15" name="Freeform 17">
              <a:extLst>
                <a:ext uri="{FF2B5EF4-FFF2-40B4-BE49-F238E27FC236}">
                  <a16:creationId xmlns:a16="http://schemas.microsoft.com/office/drawing/2014/main" id="{5CD12D51-F9A8-4CC9-B9C9-206EAFD8C1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16" name="Freeform 18">
              <a:extLst>
                <a:ext uri="{FF2B5EF4-FFF2-40B4-BE49-F238E27FC236}">
                  <a16:creationId xmlns:a16="http://schemas.microsoft.com/office/drawing/2014/main" id="{266B326C-1178-40F9-A265-6067D363B4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17" name="Freeform 19">
              <a:extLst>
                <a:ext uri="{FF2B5EF4-FFF2-40B4-BE49-F238E27FC236}">
                  <a16:creationId xmlns:a16="http://schemas.microsoft.com/office/drawing/2014/main" id="{12F3B319-F00B-4755-BC54-95511E21DB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18" name="Freeform 20">
              <a:extLst>
                <a:ext uri="{FF2B5EF4-FFF2-40B4-BE49-F238E27FC236}">
                  <a16:creationId xmlns:a16="http://schemas.microsoft.com/office/drawing/2014/main" id="{3079D7BD-8A3F-47F6-8407-D9DA96FF35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19" name="Freeform 21">
              <a:extLst>
                <a:ext uri="{FF2B5EF4-FFF2-40B4-BE49-F238E27FC236}">
                  <a16:creationId xmlns:a16="http://schemas.microsoft.com/office/drawing/2014/main" id="{1F97C31C-8585-43FB-924B-8ADD651233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20" name="Freeform 22">
              <a:extLst>
                <a:ext uri="{FF2B5EF4-FFF2-40B4-BE49-F238E27FC236}">
                  <a16:creationId xmlns:a16="http://schemas.microsoft.com/office/drawing/2014/main" id="{A33E1C89-7E74-49BF-A5D1-9A352ED03E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22" name="Group 21">
            <a:extLst>
              <a:ext uri="{FF2B5EF4-FFF2-40B4-BE49-F238E27FC236}">
                <a16:creationId xmlns:a16="http://schemas.microsoft.com/office/drawing/2014/main" id="{0C4A17ED-96AA-44A6-A050-E1A7A1CDD9E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23" name="Freeform 27">
              <a:extLst>
                <a:ext uri="{FF2B5EF4-FFF2-40B4-BE49-F238E27FC236}">
                  <a16:creationId xmlns:a16="http://schemas.microsoft.com/office/drawing/2014/main" id="{FBB2A87E-3E24-4A6F-9FD8-0F1436D4D3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24" name="Freeform 28">
              <a:extLst>
                <a:ext uri="{FF2B5EF4-FFF2-40B4-BE49-F238E27FC236}">
                  <a16:creationId xmlns:a16="http://schemas.microsoft.com/office/drawing/2014/main" id="{257F945B-2AA3-4328-BFF5-20DE64011B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25" name="Freeform 29">
              <a:extLst>
                <a:ext uri="{FF2B5EF4-FFF2-40B4-BE49-F238E27FC236}">
                  <a16:creationId xmlns:a16="http://schemas.microsoft.com/office/drawing/2014/main" id="{E1A7230F-6A6F-403C-9D83-7176E28525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26" name="Freeform 30">
              <a:extLst>
                <a:ext uri="{FF2B5EF4-FFF2-40B4-BE49-F238E27FC236}">
                  <a16:creationId xmlns:a16="http://schemas.microsoft.com/office/drawing/2014/main" id="{E33E315A-9CB0-460E-A8B7-0A064BBFA0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27" name="Freeform 31">
              <a:extLst>
                <a:ext uri="{FF2B5EF4-FFF2-40B4-BE49-F238E27FC236}">
                  <a16:creationId xmlns:a16="http://schemas.microsoft.com/office/drawing/2014/main" id="{22CAAD33-CFAD-4E61-82AE-0C6F838530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28" name="Freeform 32">
              <a:extLst>
                <a:ext uri="{FF2B5EF4-FFF2-40B4-BE49-F238E27FC236}">
                  <a16:creationId xmlns:a16="http://schemas.microsoft.com/office/drawing/2014/main" id="{1A20E13C-2540-4000-A13B-8F781100E3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29" name="Freeform 33">
              <a:extLst>
                <a:ext uri="{FF2B5EF4-FFF2-40B4-BE49-F238E27FC236}">
                  <a16:creationId xmlns:a16="http://schemas.microsoft.com/office/drawing/2014/main" id="{51EF0A01-E03D-448B-B12E-D5BFC6D0D2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30" name="Freeform 34">
              <a:extLst>
                <a:ext uri="{FF2B5EF4-FFF2-40B4-BE49-F238E27FC236}">
                  <a16:creationId xmlns:a16="http://schemas.microsoft.com/office/drawing/2014/main" id="{58286A03-168E-477B-8876-2C53E4950D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31" name="Freeform 35">
              <a:extLst>
                <a:ext uri="{FF2B5EF4-FFF2-40B4-BE49-F238E27FC236}">
                  <a16:creationId xmlns:a16="http://schemas.microsoft.com/office/drawing/2014/main" id="{3DFFC705-1899-4E4C-AE76-F85BAF2F66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32" name="Freeform 36">
              <a:extLst>
                <a:ext uri="{FF2B5EF4-FFF2-40B4-BE49-F238E27FC236}">
                  <a16:creationId xmlns:a16="http://schemas.microsoft.com/office/drawing/2014/main" id="{01C9598D-BDF6-4A24-83B6-4DCA4D1349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33" name="Freeform 37">
              <a:extLst>
                <a:ext uri="{FF2B5EF4-FFF2-40B4-BE49-F238E27FC236}">
                  <a16:creationId xmlns:a16="http://schemas.microsoft.com/office/drawing/2014/main" id="{950C8213-67CD-4DEF-AA44-8BB3101392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34" name="Freeform 38">
              <a:extLst>
                <a:ext uri="{FF2B5EF4-FFF2-40B4-BE49-F238E27FC236}">
                  <a16:creationId xmlns:a16="http://schemas.microsoft.com/office/drawing/2014/main" id="{2016FE1D-E3EB-4CF6-809B-159872CC78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36" name="Rectangle 35">
            <a:extLst>
              <a:ext uri="{FF2B5EF4-FFF2-40B4-BE49-F238E27FC236}">
                <a16:creationId xmlns:a16="http://schemas.microsoft.com/office/drawing/2014/main" id="{CE6C63DC-BAE4-42B6-8FDF-F6467C2D23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38" name="Freeform 11">
            <a:extLst>
              <a:ext uri="{FF2B5EF4-FFF2-40B4-BE49-F238E27FC236}">
                <a16:creationId xmlns:a16="http://schemas.microsoft.com/office/drawing/2014/main" id="{BFE4781A-41C7-4F27-8792-A74EFB8E5C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useBgFill="1">
        <p:nvSpPr>
          <p:cNvPr id="40" name="Rectangle 39">
            <a:extLst>
              <a:ext uri="{FF2B5EF4-FFF2-40B4-BE49-F238E27FC236}">
                <a16:creationId xmlns:a16="http://schemas.microsoft.com/office/drawing/2014/main" id="{0A46F010-D160-4609-8979-FFD8C1EA6C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99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6C25E76-7318-4D4D-BD97-AF9567CBD824}"/>
              </a:ext>
            </a:extLst>
          </p:cNvPr>
          <p:cNvSpPr>
            <a:spLocks noGrp="1"/>
          </p:cNvSpPr>
          <p:nvPr>
            <p:ph type="title"/>
          </p:nvPr>
        </p:nvSpPr>
        <p:spPr>
          <a:xfrm>
            <a:off x="3373062" y="624110"/>
            <a:ext cx="8491836" cy="1280890"/>
          </a:xfrm>
        </p:spPr>
        <p:txBody>
          <a:bodyPr vert="horz" lIns="91440" tIns="45720" rIns="91440" bIns="45720" rtlCol="0" anchor="t">
            <a:normAutofit/>
          </a:bodyPr>
          <a:lstStyle/>
          <a:p>
            <a:pPr>
              <a:lnSpc>
                <a:spcPct val="90000"/>
              </a:lnSpc>
            </a:pPr>
            <a:r>
              <a:rPr lang="en-US" sz="2800" b="1" dirty="0"/>
              <a:t>Introduction to Flood &amp; Fossils Adventurer Award</a:t>
            </a:r>
            <a:br>
              <a:rPr lang="en-US" sz="2800" b="1" dirty="0"/>
            </a:br>
            <a:endParaRPr lang="en-US" sz="2800" dirty="0"/>
          </a:p>
        </p:txBody>
      </p:sp>
      <p:sp>
        <p:nvSpPr>
          <p:cNvPr id="42" name="Rectangle 41">
            <a:extLst>
              <a:ext uri="{FF2B5EF4-FFF2-40B4-BE49-F238E27FC236}">
                <a16:creationId xmlns:a16="http://schemas.microsoft.com/office/drawing/2014/main" id="{81B8C4F6-C3AC-4C94-8EC7-E4F7B7E9CD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2851515"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4" name="Group 43">
            <a:extLst>
              <a:ext uri="{FF2B5EF4-FFF2-40B4-BE49-F238E27FC236}">
                <a16:creationId xmlns:a16="http://schemas.microsoft.com/office/drawing/2014/main" id="{0B789310-9859-4942-98C8-3D2F12AAAE7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a:solidFill>
            <a:schemeClr val="tx2">
              <a:lumMod val="60000"/>
              <a:lumOff val="40000"/>
              <a:alpha val="40000"/>
            </a:schemeClr>
          </a:solidFill>
        </p:grpSpPr>
        <p:sp>
          <p:nvSpPr>
            <p:cNvPr id="45" name="Freeform 11">
              <a:extLst>
                <a:ext uri="{FF2B5EF4-FFF2-40B4-BE49-F238E27FC236}">
                  <a16:creationId xmlns:a16="http://schemas.microsoft.com/office/drawing/2014/main" id="{FE9E5460-2AA9-4786-B69C-23DBEF3568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grpFill/>
            <a:ln>
              <a:noFill/>
            </a:ln>
          </p:spPr>
        </p:sp>
        <p:sp>
          <p:nvSpPr>
            <p:cNvPr id="46" name="Freeform 12">
              <a:extLst>
                <a:ext uri="{FF2B5EF4-FFF2-40B4-BE49-F238E27FC236}">
                  <a16:creationId xmlns:a16="http://schemas.microsoft.com/office/drawing/2014/main" id="{E344A2AF-3860-4427-B13E-98021C17AB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grpFill/>
            <a:ln>
              <a:noFill/>
            </a:ln>
          </p:spPr>
        </p:sp>
        <p:sp>
          <p:nvSpPr>
            <p:cNvPr id="47" name="Freeform 13">
              <a:extLst>
                <a:ext uri="{FF2B5EF4-FFF2-40B4-BE49-F238E27FC236}">
                  <a16:creationId xmlns:a16="http://schemas.microsoft.com/office/drawing/2014/main" id="{DDBDD44E-1DC0-48AB-8FEC-E098D91974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grpFill/>
            <a:ln>
              <a:noFill/>
            </a:ln>
          </p:spPr>
        </p:sp>
        <p:sp>
          <p:nvSpPr>
            <p:cNvPr id="48" name="Freeform 14">
              <a:extLst>
                <a:ext uri="{FF2B5EF4-FFF2-40B4-BE49-F238E27FC236}">
                  <a16:creationId xmlns:a16="http://schemas.microsoft.com/office/drawing/2014/main" id="{3151FF3E-5E3F-4D82-A684-0003BACEA8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grpFill/>
            <a:ln>
              <a:noFill/>
            </a:ln>
          </p:spPr>
        </p:sp>
        <p:sp>
          <p:nvSpPr>
            <p:cNvPr id="49" name="Freeform 15">
              <a:extLst>
                <a:ext uri="{FF2B5EF4-FFF2-40B4-BE49-F238E27FC236}">
                  <a16:creationId xmlns:a16="http://schemas.microsoft.com/office/drawing/2014/main" id="{C6CBF27E-7F0C-4489-95A7-82DE1C0460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grpFill/>
            <a:ln>
              <a:noFill/>
            </a:ln>
          </p:spPr>
        </p:sp>
        <p:sp>
          <p:nvSpPr>
            <p:cNvPr id="50" name="Freeform 16">
              <a:extLst>
                <a:ext uri="{FF2B5EF4-FFF2-40B4-BE49-F238E27FC236}">
                  <a16:creationId xmlns:a16="http://schemas.microsoft.com/office/drawing/2014/main" id="{233BE304-221E-425E-A484-4B2E5F405B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grpFill/>
            <a:ln>
              <a:noFill/>
            </a:ln>
          </p:spPr>
        </p:sp>
        <p:sp>
          <p:nvSpPr>
            <p:cNvPr id="51" name="Freeform 17">
              <a:extLst>
                <a:ext uri="{FF2B5EF4-FFF2-40B4-BE49-F238E27FC236}">
                  <a16:creationId xmlns:a16="http://schemas.microsoft.com/office/drawing/2014/main" id="{10D5734E-EAEA-4A08-86A9-39BD5563EC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grpFill/>
            <a:ln>
              <a:noFill/>
            </a:ln>
          </p:spPr>
        </p:sp>
        <p:sp>
          <p:nvSpPr>
            <p:cNvPr id="52" name="Freeform 18">
              <a:extLst>
                <a:ext uri="{FF2B5EF4-FFF2-40B4-BE49-F238E27FC236}">
                  <a16:creationId xmlns:a16="http://schemas.microsoft.com/office/drawing/2014/main" id="{4D47FE86-98D1-4E35-86E4-16E9A19A64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grpFill/>
            <a:ln>
              <a:noFill/>
            </a:ln>
          </p:spPr>
        </p:sp>
        <p:sp>
          <p:nvSpPr>
            <p:cNvPr id="53" name="Freeform 19">
              <a:extLst>
                <a:ext uri="{FF2B5EF4-FFF2-40B4-BE49-F238E27FC236}">
                  <a16:creationId xmlns:a16="http://schemas.microsoft.com/office/drawing/2014/main" id="{F00661F9-B224-4DB1-8EFB-ABF9402BDE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grpFill/>
            <a:ln>
              <a:noFill/>
            </a:ln>
          </p:spPr>
        </p:sp>
        <p:sp>
          <p:nvSpPr>
            <p:cNvPr id="54" name="Freeform 20">
              <a:extLst>
                <a:ext uri="{FF2B5EF4-FFF2-40B4-BE49-F238E27FC236}">
                  <a16:creationId xmlns:a16="http://schemas.microsoft.com/office/drawing/2014/main" id="{679DCB4E-8D36-4B7A-AF0C-8399F113AE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grpFill/>
            <a:ln>
              <a:noFill/>
            </a:ln>
          </p:spPr>
        </p:sp>
        <p:sp>
          <p:nvSpPr>
            <p:cNvPr id="55" name="Freeform 21">
              <a:extLst>
                <a:ext uri="{FF2B5EF4-FFF2-40B4-BE49-F238E27FC236}">
                  <a16:creationId xmlns:a16="http://schemas.microsoft.com/office/drawing/2014/main" id="{4FAD51F6-D24C-4FD6-BEAE-41F0E5A825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grpFill/>
            <a:ln>
              <a:noFill/>
            </a:ln>
          </p:spPr>
        </p:sp>
        <p:sp>
          <p:nvSpPr>
            <p:cNvPr id="56" name="Freeform 22">
              <a:extLst>
                <a:ext uri="{FF2B5EF4-FFF2-40B4-BE49-F238E27FC236}">
                  <a16:creationId xmlns:a16="http://schemas.microsoft.com/office/drawing/2014/main" id="{87AC773F-6D31-458A-9DD7-76566C8A9C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grpFill/>
            <a:ln>
              <a:noFill/>
            </a:ln>
          </p:spPr>
        </p:sp>
      </p:grpSp>
      <p:grpSp>
        <p:nvGrpSpPr>
          <p:cNvPr id="58" name="Group 57">
            <a:extLst>
              <a:ext uri="{FF2B5EF4-FFF2-40B4-BE49-F238E27FC236}">
                <a16:creationId xmlns:a16="http://schemas.microsoft.com/office/drawing/2014/main" id="{6F1CEC7A-E419-4950-AA57-B00546C29CA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a:solidFill>
            <a:schemeClr val="tx2">
              <a:lumMod val="75000"/>
              <a:alpha val="70000"/>
            </a:schemeClr>
          </a:solidFill>
        </p:grpSpPr>
        <p:sp>
          <p:nvSpPr>
            <p:cNvPr id="59" name="Freeform 27">
              <a:extLst>
                <a:ext uri="{FF2B5EF4-FFF2-40B4-BE49-F238E27FC236}">
                  <a16:creationId xmlns:a16="http://schemas.microsoft.com/office/drawing/2014/main" id="{7AE7DCD1-5235-45E8-B229-15A3E3962E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grpFill/>
            <a:ln>
              <a:noFill/>
            </a:ln>
          </p:spPr>
        </p:sp>
        <p:sp>
          <p:nvSpPr>
            <p:cNvPr id="60" name="Freeform 28">
              <a:extLst>
                <a:ext uri="{FF2B5EF4-FFF2-40B4-BE49-F238E27FC236}">
                  <a16:creationId xmlns:a16="http://schemas.microsoft.com/office/drawing/2014/main" id="{C82E58C3-65A5-4079-BF94-E675AA410C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grpFill/>
            <a:ln>
              <a:noFill/>
            </a:ln>
          </p:spPr>
        </p:sp>
        <p:sp>
          <p:nvSpPr>
            <p:cNvPr id="61" name="Freeform 29">
              <a:extLst>
                <a:ext uri="{FF2B5EF4-FFF2-40B4-BE49-F238E27FC236}">
                  <a16:creationId xmlns:a16="http://schemas.microsoft.com/office/drawing/2014/main" id="{7AABE1FA-6DC8-4A47-AC5C-F05B9C111C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grpFill/>
            <a:ln>
              <a:noFill/>
            </a:ln>
          </p:spPr>
        </p:sp>
        <p:sp>
          <p:nvSpPr>
            <p:cNvPr id="62" name="Freeform 30">
              <a:extLst>
                <a:ext uri="{FF2B5EF4-FFF2-40B4-BE49-F238E27FC236}">
                  <a16:creationId xmlns:a16="http://schemas.microsoft.com/office/drawing/2014/main" id="{17BB7298-8900-4C67-B800-BD241F0199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grpFill/>
            <a:ln>
              <a:noFill/>
            </a:ln>
          </p:spPr>
        </p:sp>
        <p:sp>
          <p:nvSpPr>
            <p:cNvPr id="63" name="Freeform 31">
              <a:extLst>
                <a:ext uri="{FF2B5EF4-FFF2-40B4-BE49-F238E27FC236}">
                  <a16:creationId xmlns:a16="http://schemas.microsoft.com/office/drawing/2014/main" id="{EE3442F8-53C2-490C-94EF-E423ECB957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grpFill/>
            <a:ln>
              <a:noFill/>
            </a:ln>
          </p:spPr>
        </p:sp>
        <p:sp>
          <p:nvSpPr>
            <p:cNvPr id="64" name="Freeform 32">
              <a:extLst>
                <a:ext uri="{FF2B5EF4-FFF2-40B4-BE49-F238E27FC236}">
                  <a16:creationId xmlns:a16="http://schemas.microsoft.com/office/drawing/2014/main" id="{3DBEA916-8B10-493A-8CBF-9B5FA2A4A0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grpFill/>
            <a:ln>
              <a:noFill/>
            </a:ln>
          </p:spPr>
        </p:sp>
        <p:sp>
          <p:nvSpPr>
            <p:cNvPr id="65" name="Freeform 33">
              <a:extLst>
                <a:ext uri="{FF2B5EF4-FFF2-40B4-BE49-F238E27FC236}">
                  <a16:creationId xmlns:a16="http://schemas.microsoft.com/office/drawing/2014/main" id="{248DB27B-F9EA-4F81-A746-7D57B768E0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grpFill/>
            <a:ln>
              <a:noFill/>
            </a:ln>
          </p:spPr>
        </p:sp>
        <p:sp>
          <p:nvSpPr>
            <p:cNvPr id="66" name="Freeform 34">
              <a:extLst>
                <a:ext uri="{FF2B5EF4-FFF2-40B4-BE49-F238E27FC236}">
                  <a16:creationId xmlns:a16="http://schemas.microsoft.com/office/drawing/2014/main" id="{998E5C90-2A81-4013-AE09-2023B4407C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grpFill/>
            <a:ln>
              <a:noFill/>
            </a:ln>
          </p:spPr>
        </p:sp>
        <p:sp>
          <p:nvSpPr>
            <p:cNvPr id="67" name="Freeform 35">
              <a:extLst>
                <a:ext uri="{FF2B5EF4-FFF2-40B4-BE49-F238E27FC236}">
                  <a16:creationId xmlns:a16="http://schemas.microsoft.com/office/drawing/2014/main" id="{86A8318B-7607-4519-8EEB-C7DD509653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grpFill/>
            <a:ln>
              <a:noFill/>
            </a:ln>
          </p:spPr>
        </p:sp>
        <p:sp>
          <p:nvSpPr>
            <p:cNvPr id="68" name="Freeform 36">
              <a:extLst>
                <a:ext uri="{FF2B5EF4-FFF2-40B4-BE49-F238E27FC236}">
                  <a16:creationId xmlns:a16="http://schemas.microsoft.com/office/drawing/2014/main" id="{5009FB1B-4865-45DB-8727-F012E3ACA5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grpFill/>
            <a:ln>
              <a:noFill/>
            </a:ln>
          </p:spPr>
        </p:sp>
        <p:sp>
          <p:nvSpPr>
            <p:cNvPr id="69" name="Freeform 37">
              <a:extLst>
                <a:ext uri="{FF2B5EF4-FFF2-40B4-BE49-F238E27FC236}">
                  <a16:creationId xmlns:a16="http://schemas.microsoft.com/office/drawing/2014/main" id="{5B209B64-3A98-4B1A-857A-2368AFED67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grpFill/>
            <a:ln>
              <a:noFill/>
            </a:ln>
          </p:spPr>
        </p:sp>
        <p:sp>
          <p:nvSpPr>
            <p:cNvPr id="70" name="Freeform 38">
              <a:extLst>
                <a:ext uri="{FF2B5EF4-FFF2-40B4-BE49-F238E27FC236}">
                  <a16:creationId xmlns:a16="http://schemas.microsoft.com/office/drawing/2014/main" id="{EB3B5D03-7AE3-411C-A820-6844E7D0C6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grpFill/>
            <a:ln>
              <a:noFill/>
            </a:ln>
          </p:spPr>
        </p:sp>
      </p:grpSp>
      <p:sp>
        <p:nvSpPr>
          <p:cNvPr id="72" name="Freeform 11">
            <a:extLst>
              <a:ext uri="{FF2B5EF4-FFF2-40B4-BE49-F238E27FC236}">
                <a16:creationId xmlns:a16="http://schemas.microsoft.com/office/drawing/2014/main" id="{91328346-8BAD-4616-B50B-5CFDA5648D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59" y="3411452"/>
            <a:ext cx="1098194" cy="514066"/>
          </a:xfrm>
          <a:custGeom>
            <a:avLst/>
            <a:gdLst>
              <a:gd name="connsiteX0" fmla="*/ 10000 w 10044"/>
              <a:gd name="connsiteY0" fmla="*/ 4701 h 9966"/>
              <a:gd name="connsiteX1" fmla="*/ 8559 w 10044"/>
              <a:gd name="connsiteY1" fmla="*/ 188 h 9966"/>
              <a:gd name="connsiteX2" fmla="*/ 8527 w 10044"/>
              <a:gd name="connsiteY2" fmla="*/ 94 h 9966"/>
              <a:gd name="connsiteX3" fmla="*/ 8438 w 10044"/>
              <a:gd name="connsiteY3" fmla="*/ 0 h 9966"/>
              <a:gd name="connsiteX4" fmla="*/ 7867 w 10044"/>
              <a:gd name="connsiteY4" fmla="*/ 0 h 9966"/>
              <a:gd name="connsiteX5" fmla="*/ 0 w 10044"/>
              <a:gd name="connsiteY5" fmla="*/ 70 h 9966"/>
              <a:gd name="connsiteX6" fmla="*/ 3132 w 10044"/>
              <a:gd name="connsiteY6" fmla="*/ 9763 h 9966"/>
              <a:gd name="connsiteX7" fmla="*/ 7867 w 10044"/>
              <a:gd name="connsiteY7" fmla="*/ 9966 h 9966"/>
              <a:gd name="connsiteX8" fmla="*/ 8438 w 10044"/>
              <a:gd name="connsiteY8" fmla="*/ 9966 h 9966"/>
              <a:gd name="connsiteX9" fmla="*/ 8527 w 10044"/>
              <a:gd name="connsiteY9" fmla="*/ 9872 h 9966"/>
              <a:gd name="connsiteX10" fmla="*/ 8559 w 10044"/>
              <a:gd name="connsiteY10" fmla="*/ 9778 h 9966"/>
              <a:gd name="connsiteX11" fmla="*/ 10000 w 10044"/>
              <a:gd name="connsiteY11" fmla="*/ 5265 h 9966"/>
              <a:gd name="connsiteX12" fmla="*/ 10000 w 10044"/>
              <a:gd name="connsiteY12" fmla="*/ 4701 h 9966"/>
              <a:gd name="connsiteX0" fmla="*/ 6839 w 6883"/>
              <a:gd name="connsiteY0" fmla="*/ 4885 h 10168"/>
              <a:gd name="connsiteX1" fmla="*/ 5405 w 6883"/>
              <a:gd name="connsiteY1" fmla="*/ 357 h 10168"/>
              <a:gd name="connsiteX2" fmla="*/ 5373 w 6883"/>
              <a:gd name="connsiteY2" fmla="*/ 262 h 10168"/>
              <a:gd name="connsiteX3" fmla="*/ 5284 w 6883"/>
              <a:gd name="connsiteY3" fmla="*/ 168 h 10168"/>
              <a:gd name="connsiteX4" fmla="*/ 4716 w 6883"/>
              <a:gd name="connsiteY4" fmla="*/ 168 h 10168"/>
              <a:gd name="connsiteX5" fmla="*/ 50 w 6883"/>
              <a:gd name="connsiteY5" fmla="*/ 0 h 10168"/>
              <a:gd name="connsiteX6" fmla="*/ 1 w 6883"/>
              <a:gd name="connsiteY6" fmla="*/ 9964 h 10168"/>
              <a:gd name="connsiteX7" fmla="*/ 4716 w 6883"/>
              <a:gd name="connsiteY7" fmla="*/ 10168 h 10168"/>
              <a:gd name="connsiteX8" fmla="*/ 5284 w 6883"/>
              <a:gd name="connsiteY8" fmla="*/ 10168 h 10168"/>
              <a:gd name="connsiteX9" fmla="*/ 5373 w 6883"/>
              <a:gd name="connsiteY9" fmla="*/ 10074 h 10168"/>
              <a:gd name="connsiteX10" fmla="*/ 5405 w 6883"/>
              <a:gd name="connsiteY10" fmla="*/ 9979 h 10168"/>
              <a:gd name="connsiteX11" fmla="*/ 6839 w 6883"/>
              <a:gd name="connsiteY11" fmla="*/ 5451 h 10168"/>
              <a:gd name="connsiteX12" fmla="*/ 6839 w 6883"/>
              <a:gd name="connsiteY12" fmla="*/ 4885 h 1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3" h="10168">
                <a:moveTo>
                  <a:pt x="6839" y="4885"/>
                </a:moveTo>
                <a:lnTo>
                  <a:pt x="5405" y="357"/>
                </a:lnTo>
                <a:cubicBezTo>
                  <a:pt x="5395" y="325"/>
                  <a:pt x="5383" y="294"/>
                  <a:pt x="5373" y="262"/>
                </a:cubicBezTo>
                <a:cubicBezTo>
                  <a:pt x="5344" y="168"/>
                  <a:pt x="5314" y="168"/>
                  <a:pt x="5284" y="168"/>
                </a:cubicBezTo>
                <a:lnTo>
                  <a:pt x="4716" y="168"/>
                </a:lnTo>
                <a:lnTo>
                  <a:pt x="50" y="0"/>
                </a:lnTo>
                <a:cubicBezTo>
                  <a:pt x="59" y="3322"/>
                  <a:pt x="-8" y="6643"/>
                  <a:pt x="1" y="9964"/>
                </a:cubicBezTo>
                <a:lnTo>
                  <a:pt x="4716" y="10168"/>
                </a:lnTo>
                <a:lnTo>
                  <a:pt x="5284" y="10168"/>
                </a:lnTo>
                <a:cubicBezTo>
                  <a:pt x="5314" y="10168"/>
                  <a:pt x="5344" y="10074"/>
                  <a:pt x="5373" y="10074"/>
                </a:cubicBezTo>
                <a:cubicBezTo>
                  <a:pt x="5373" y="9979"/>
                  <a:pt x="5405" y="9979"/>
                  <a:pt x="5405" y="9979"/>
                </a:cubicBezTo>
                <a:lnTo>
                  <a:pt x="6839" y="5451"/>
                </a:lnTo>
                <a:cubicBezTo>
                  <a:pt x="6898" y="5262"/>
                  <a:pt x="6898" y="5074"/>
                  <a:pt x="6839" y="4885"/>
                </a:cubicBezTo>
                <a:close/>
              </a:path>
            </a:pathLst>
          </a:custGeom>
          <a:solidFill>
            <a:schemeClr val="accent1"/>
          </a:solidFill>
          <a:ln>
            <a:noFill/>
          </a:ln>
        </p:spPr>
      </p:sp>
      <p:sp>
        <p:nvSpPr>
          <p:cNvPr id="3" name="Text Placeholder 2">
            <a:extLst>
              <a:ext uri="{FF2B5EF4-FFF2-40B4-BE49-F238E27FC236}">
                <a16:creationId xmlns:a16="http://schemas.microsoft.com/office/drawing/2014/main" id="{9752CBD2-270A-8245-B95A-72D457A77942}"/>
              </a:ext>
            </a:extLst>
          </p:cNvPr>
          <p:cNvSpPr>
            <a:spLocks noGrp="1"/>
          </p:cNvSpPr>
          <p:nvPr>
            <p:ph type="body" idx="1"/>
          </p:nvPr>
        </p:nvSpPr>
        <p:spPr>
          <a:xfrm>
            <a:off x="3285125" y="1302196"/>
            <a:ext cx="8131550" cy="3777622"/>
          </a:xfrm>
        </p:spPr>
        <p:txBody>
          <a:bodyPr vert="horz" lIns="91440" tIns="45720" rIns="91440" bIns="45720" rtlCol="0">
            <a:normAutofit/>
          </a:bodyPr>
          <a:lstStyle/>
          <a:p>
            <a:pPr>
              <a:buFont typeface="Wingdings 3" charset="2"/>
              <a:buChar char=""/>
            </a:pPr>
            <a:r>
              <a:rPr lang="en-US" sz="2400" i="1" dirty="0">
                <a:solidFill>
                  <a:schemeClr val="tx1">
                    <a:lumMod val="75000"/>
                    <a:lumOff val="25000"/>
                  </a:schemeClr>
                </a:solidFill>
              </a:rPr>
              <a:t>Welcome to this exciting Adventurer Award that was especially created for an Adventurer Camporee held on the Jurassic Coast in 2010 with the assistance of my daughter, </a:t>
            </a:r>
            <a:r>
              <a:rPr lang="en-US" sz="2400" i="1" dirty="0" err="1">
                <a:solidFill>
                  <a:schemeClr val="tx1">
                    <a:lumMod val="75000"/>
                    <a:lumOff val="25000"/>
                  </a:schemeClr>
                </a:solidFill>
              </a:rPr>
              <a:t>Cielle</a:t>
            </a:r>
            <a:r>
              <a:rPr lang="en-US" sz="2400" i="1" dirty="0">
                <a:solidFill>
                  <a:schemeClr val="tx1">
                    <a:lumMod val="75000"/>
                    <a:lumOff val="25000"/>
                  </a:schemeClr>
                </a:solidFill>
              </a:rPr>
              <a:t>, who was an Adventurer at that time.</a:t>
            </a:r>
            <a:endParaRPr lang="en-US" sz="2400" dirty="0">
              <a:solidFill>
                <a:schemeClr val="tx1">
                  <a:lumMod val="75000"/>
                  <a:lumOff val="25000"/>
                </a:schemeClr>
              </a:solidFill>
            </a:endParaRPr>
          </a:p>
          <a:p>
            <a:pPr>
              <a:buFont typeface="Wingdings 3" charset="2"/>
              <a:buChar char=""/>
            </a:pPr>
            <a:endParaRPr lang="en-US" dirty="0">
              <a:solidFill>
                <a:schemeClr val="tx1">
                  <a:lumMod val="75000"/>
                  <a:lumOff val="25000"/>
                </a:schemeClr>
              </a:solidFill>
            </a:endParaRPr>
          </a:p>
        </p:txBody>
      </p:sp>
      <p:pic>
        <p:nvPicPr>
          <p:cNvPr id="71" name="Picture 2" descr="Zoom image">
            <a:extLst>
              <a:ext uri="{FF2B5EF4-FFF2-40B4-BE49-F238E27FC236}">
                <a16:creationId xmlns:a16="http://schemas.microsoft.com/office/drawing/2014/main" id="{A22B17B7-DAFF-634F-859B-757B973C1607}"/>
              </a:ext>
            </a:extLst>
          </p:cNvPr>
          <p:cNvPicPr>
            <a:picLocks noChangeArrowheads="1"/>
          </p:cNvPicPr>
          <p:nvPr/>
        </p:nvPicPr>
        <p:blipFill>
          <a:blip r:embed="rId2" r:link="rId3">
            <a:extLst>
              <a:ext uri="{28A0092B-C50C-407E-A947-70E740481C1C}">
                <a14:useLocalDpi xmlns:a14="http://schemas.microsoft.com/office/drawing/2010/main" val="0"/>
              </a:ext>
            </a:extLst>
          </a:blip>
          <a:stretch>
            <a:fillRect/>
          </a:stretch>
        </p:blipFill>
        <p:spPr bwMode="auto">
          <a:xfrm>
            <a:off x="2905429" y="5593859"/>
            <a:ext cx="1099245" cy="7907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01370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ACC0D5-3055-104E-96F5-558D57A5EE80}"/>
              </a:ext>
            </a:extLst>
          </p:cNvPr>
          <p:cNvSpPr>
            <a:spLocks noGrp="1"/>
          </p:cNvSpPr>
          <p:nvPr>
            <p:ph type="title"/>
          </p:nvPr>
        </p:nvSpPr>
        <p:spPr>
          <a:xfrm>
            <a:off x="2592926" y="624110"/>
            <a:ext cx="4790008" cy="1280890"/>
          </a:xfrm>
        </p:spPr>
        <p:txBody>
          <a:bodyPr>
            <a:normAutofit/>
          </a:bodyPr>
          <a:lstStyle/>
          <a:p>
            <a:r>
              <a:rPr lang="en-GB" b="1" dirty="0"/>
              <a:t>What does a palaeontologist do?</a:t>
            </a:r>
          </a:p>
        </p:txBody>
      </p:sp>
      <p:sp>
        <p:nvSpPr>
          <p:cNvPr id="10246" name="Content Placeholder 10245">
            <a:extLst>
              <a:ext uri="{FF2B5EF4-FFF2-40B4-BE49-F238E27FC236}">
                <a16:creationId xmlns:a16="http://schemas.microsoft.com/office/drawing/2014/main" id="{0D595C11-1EAC-44F6-8EEE-7B0B6D392945}"/>
              </a:ext>
            </a:extLst>
          </p:cNvPr>
          <p:cNvSpPr>
            <a:spLocks noGrp="1"/>
          </p:cNvSpPr>
          <p:nvPr>
            <p:ph idx="1"/>
          </p:nvPr>
        </p:nvSpPr>
        <p:spPr>
          <a:xfrm>
            <a:off x="2589213" y="2040467"/>
            <a:ext cx="4802188" cy="3870755"/>
          </a:xfrm>
        </p:spPr>
        <p:txBody>
          <a:bodyPr>
            <a:normAutofit/>
          </a:bodyPr>
          <a:lstStyle/>
          <a:p>
            <a:r>
              <a:rPr lang="en-GB" sz="2400" dirty="0"/>
              <a:t>Studies the fossilized remains of all kinds of organisms (plants, animals, fungi, bacteria and other single-celled living things), and is interested in knowing the history of organic life on earth.</a:t>
            </a:r>
            <a:endParaRPr lang="en-US" sz="2400" dirty="0"/>
          </a:p>
        </p:txBody>
      </p:sp>
      <p:pic>
        <p:nvPicPr>
          <p:cNvPr id="10242" name="Picture 2" descr="A Paleontologist Finds a Fossil. Now What? | Stops | Prehistoric Road Trip  | WTTW Chicago">
            <a:extLst>
              <a:ext uri="{FF2B5EF4-FFF2-40B4-BE49-F238E27FC236}">
                <a16:creationId xmlns:a16="http://schemas.microsoft.com/office/drawing/2014/main" id="{5EDFDC50-7599-FB48-BDD7-B5CBF632CB6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6703" r="34181" b="-2"/>
          <a:stretch/>
        </p:blipFill>
        <p:spPr bwMode="auto">
          <a:xfrm>
            <a:off x="7736146" y="711199"/>
            <a:ext cx="3768466" cy="54192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06990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10A8DE-08B6-944D-9868-1942391EBB13}"/>
              </a:ext>
            </a:extLst>
          </p:cNvPr>
          <p:cNvSpPr>
            <a:spLocks noGrp="1"/>
          </p:cNvSpPr>
          <p:nvPr>
            <p:ph type="title"/>
          </p:nvPr>
        </p:nvSpPr>
        <p:spPr>
          <a:xfrm>
            <a:off x="1627632" y="624109"/>
            <a:ext cx="4572778" cy="1318991"/>
          </a:xfrm>
        </p:spPr>
        <p:txBody>
          <a:bodyPr>
            <a:normAutofit/>
          </a:bodyPr>
          <a:lstStyle/>
          <a:p>
            <a:r>
              <a:rPr lang="en-GB" sz="3200" b="1" dirty="0"/>
              <a:t>How are fossils formed?</a:t>
            </a:r>
          </a:p>
        </p:txBody>
      </p:sp>
      <p:sp>
        <p:nvSpPr>
          <p:cNvPr id="3" name="Content Placeholder 2">
            <a:extLst>
              <a:ext uri="{FF2B5EF4-FFF2-40B4-BE49-F238E27FC236}">
                <a16:creationId xmlns:a16="http://schemas.microsoft.com/office/drawing/2014/main" id="{F057404C-B1FB-C040-8A28-7F4170BBEEC0}"/>
              </a:ext>
            </a:extLst>
          </p:cNvPr>
          <p:cNvSpPr>
            <a:spLocks noGrp="1"/>
          </p:cNvSpPr>
          <p:nvPr>
            <p:ph idx="1"/>
          </p:nvPr>
        </p:nvSpPr>
        <p:spPr>
          <a:xfrm>
            <a:off x="1627632" y="1699737"/>
            <a:ext cx="10015907" cy="1463681"/>
          </a:xfrm>
        </p:spPr>
        <p:txBody>
          <a:bodyPr>
            <a:noAutofit/>
          </a:bodyPr>
          <a:lstStyle/>
          <a:p>
            <a:r>
              <a:rPr lang="en-GB" sz="2400" dirty="0"/>
              <a:t>After an animal dies, the soft parts of its body decompose leaving the hard parts, like the skeleton, behind. This becomes buried by small particles of rock called sediment. </a:t>
            </a:r>
          </a:p>
        </p:txBody>
      </p:sp>
      <p:pic>
        <p:nvPicPr>
          <p:cNvPr id="11268" name="Picture 4" descr="GC336KY Bokkeveld fossils (Earthcache) in Western Cape, South Africa  created by Hesamati">
            <a:extLst>
              <a:ext uri="{FF2B5EF4-FFF2-40B4-BE49-F238E27FC236}">
                <a16:creationId xmlns:a16="http://schemas.microsoft.com/office/drawing/2014/main" id="{B6E3F391-6BB5-8A4D-BFA6-D7B76AFDB46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48113" y="3124052"/>
            <a:ext cx="8243887" cy="35680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54450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10A8DE-08B6-944D-9868-1942391EBB13}"/>
              </a:ext>
            </a:extLst>
          </p:cNvPr>
          <p:cNvSpPr>
            <a:spLocks noGrp="1"/>
          </p:cNvSpPr>
          <p:nvPr>
            <p:ph type="title"/>
          </p:nvPr>
        </p:nvSpPr>
        <p:spPr>
          <a:xfrm>
            <a:off x="1627632" y="624109"/>
            <a:ext cx="4572778" cy="1318991"/>
          </a:xfrm>
        </p:spPr>
        <p:txBody>
          <a:bodyPr>
            <a:normAutofit/>
          </a:bodyPr>
          <a:lstStyle/>
          <a:p>
            <a:r>
              <a:rPr lang="en-GB" sz="3200" b="1" dirty="0"/>
              <a:t>How are fossils formed?</a:t>
            </a:r>
          </a:p>
        </p:txBody>
      </p:sp>
      <p:sp>
        <p:nvSpPr>
          <p:cNvPr id="3" name="Content Placeholder 2">
            <a:extLst>
              <a:ext uri="{FF2B5EF4-FFF2-40B4-BE49-F238E27FC236}">
                <a16:creationId xmlns:a16="http://schemas.microsoft.com/office/drawing/2014/main" id="{F057404C-B1FB-C040-8A28-7F4170BBEEC0}"/>
              </a:ext>
            </a:extLst>
          </p:cNvPr>
          <p:cNvSpPr>
            <a:spLocks noGrp="1"/>
          </p:cNvSpPr>
          <p:nvPr>
            <p:ph idx="1"/>
          </p:nvPr>
        </p:nvSpPr>
        <p:spPr>
          <a:xfrm>
            <a:off x="1576778" y="1725609"/>
            <a:ext cx="10487394" cy="1989141"/>
          </a:xfrm>
        </p:spPr>
        <p:txBody>
          <a:bodyPr>
            <a:noAutofit/>
          </a:bodyPr>
          <a:lstStyle/>
          <a:p>
            <a:r>
              <a:rPr lang="en-GB" sz="2400" dirty="0"/>
              <a:t>As more layers of sediment build up on top, the sediment around the skeleton begins to compact and turn to rock. The bones then start to be dissolved by water seeping through the rock. Minerals in the water replace the bone, leaving a </a:t>
            </a:r>
            <a:r>
              <a:rPr lang="en-GB" sz="2400" b="1" dirty="0"/>
              <a:t>rock replica</a:t>
            </a:r>
            <a:r>
              <a:rPr lang="en-GB" sz="2400" dirty="0"/>
              <a:t> of the original bone called a fossil.</a:t>
            </a:r>
          </a:p>
        </p:txBody>
      </p:sp>
      <p:pic>
        <p:nvPicPr>
          <p:cNvPr id="11268" name="Picture 4" descr="GC336KY Bokkeveld fossils (Earthcache) in Western Cape, South Africa  created by Hesamati">
            <a:extLst>
              <a:ext uri="{FF2B5EF4-FFF2-40B4-BE49-F238E27FC236}">
                <a16:creationId xmlns:a16="http://schemas.microsoft.com/office/drawing/2014/main" id="{B6E3F391-6BB5-8A4D-BFA6-D7B76AFDB46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42984" y="3560149"/>
            <a:ext cx="7619583" cy="32978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95693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A9A118BC-BA81-4C93-ACF2-98CA894FA7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8" name="Rectangle 27">
            <a:extLst>
              <a:ext uri="{FF2B5EF4-FFF2-40B4-BE49-F238E27FC236}">
                <a16:creationId xmlns:a16="http://schemas.microsoft.com/office/drawing/2014/main" id="{637E1130-C53E-4FDB-8D84-8863103894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8229600" cy="6858000"/>
          </a:xfrm>
          <a:prstGeom prst="rect">
            <a:avLst/>
          </a:prstGeom>
          <a:solidFill>
            <a:schemeClr val="bg2">
              <a:lumMod val="10000"/>
              <a:alpha val="90000"/>
            </a:schemeClr>
          </a:solidFill>
          <a:ln>
            <a:noFill/>
          </a:ln>
          <a:effectLst/>
        </p:spPr>
        <p:style>
          <a:lnRef idx="1">
            <a:schemeClr val="accent1"/>
          </a:lnRef>
          <a:fillRef idx="3">
            <a:schemeClr val="accent1"/>
          </a:fillRef>
          <a:effectRef idx="2">
            <a:schemeClr val="accent1"/>
          </a:effectRef>
          <a:fontRef idx="minor">
            <a:schemeClr val="lt1"/>
          </a:fontRef>
        </p:style>
      </p:sp>
      <p:pic>
        <p:nvPicPr>
          <p:cNvPr id="5" name="Content Placeholder 4" descr="Quizzical burrowing owl looking forward">
            <a:extLst>
              <a:ext uri="{FF2B5EF4-FFF2-40B4-BE49-F238E27FC236}">
                <a16:creationId xmlns:a16="http://schemas.microsoft.com/office/drawing/2014/main" id="{8F56740D-5D1C-F941-9DDA-7BDB50597B6A}"/>
              </a:ext>
            </a:extLst>
          </p:cNvPr>
          <p:cNvPicPr>
            <a:picLocks noChangeAspect="1"/>
          </p:cNvPicPr>
          <p:nvPr/>
        </p:nvPicPr>
        <p:blipFill rotWithShape="1">
          <a:blip r:embed="rId2"/>
          <a:srcRect r="19750" b="-4"/>
          <a:stretch/>
        </p:blipFill>
        <p:spPr>
          <a:xfrm>
            <a:off x="8229598" y="-5534"/>
            <a:ext cx="3962402" cy="3431766"/>
          </a:xfrm>
          <a:prstGeom prst="rect">
            <a:avLst/>
          </a:prstGeom>
        </p:spPr>
      </p:pic>
      <p:sp>
        <p:nvSpPr>
          <p:cNvPr id="30" name="Freeform 5">
            <a:extLst>
              <a:ext uri="{FF2B5EF4-FFF2-40B4-BE49-F238E27FC236}">
                <a16:creationId xmlns:a16="http://schemas.microsoft.com/office/drawing/2014/main" id="{B6FD7DC0-5FF7-4A80-9AC3-9AA8CD0018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17A11B8A-87C2-5B43-990E-052FFD731823}"/>
              </a:ext>
            </a:extLst>
          </p:cNvPr>
          <p:cNvSpPr>
            <a:spLocks noGrp="1"/>
          </p:cNvSpPr>
          <p:nvPr>
            <p:ph type="title"/>
          </p:nvPr>
        </p:nvSpPr>
        <p:spPr>
          <a:xfrm>
            <a:off x="541867" y="787400"/>
            <a:ext cx="7145866" cy="778933"/>
          </a:xfrm>
        </p:spPr>
        <p:txBody>
          <a:bodyPr anchor="ctr">
            <a:normAutofit/>
          </a:bodyPr>
          <a:lstStyle/>
          <a:p>
            <a:r>
              <a:rPr lang="en-GB" sz="3200" b="1">
                <a:solidFill>
                  <a:srgbClr val="FEFFFF"/>
                </a:solidFill>
              </a:rPr>
              <a:t>Any Questions?</a:t>
            </a:r>
          </a:p>
        </p:txBody>
      </p:sp>
      <p:pic>
        <p:nvPicPr>
          <p:cNvPr id="8" name="Picture 2" descr="Zoom image">
            <a:extLst>
              <a:ext uri="{FF2B5EF4-FFF2-40B4-BE49-F238E27FC236}">
                <a16:creationId xmlns:a16="http://schemas.microsoft.com/office/drawing/2014/main" id="{C34FDD4B-EAE2-5141-B519-782B92C8C2E2}"/>
              </a:ext>
            </a:extLst>
          </p:cNvPr>
          <p:cNvPicPr>
            <a:picLocks noChangeArrowheads="1"/>
          </p:cNvPicPr>
          <p:nvPr/>
        </p:nvPicPr>
        <p:blipFill rotWithShape="1">
          <a:blip r:embed="rId3" r:link="rId4">
            <a:extLst>
              <a:ext uri="{28A0092B-C50C-407E-A947-70E740481C1C}">
                <a14:useLocalDpi xmlns:a14="http://schemas.microsoft.com/office/drawing/2010/main" val="0"/>
              </a:ext>
            </a:extLst>
          </a:blip>
          <a:srcRect l="1210" r="3531" b="-3"/>
          <a:stretch>
            <a:fillRect/>
          </a:stretch>
        </p:blipFill>
        <p:spPr bwMode="auto">
          <a:xfrm>
            <a:off x="8567734" y="3754361"/>
            <a:ext cx="3286127" cy="2772741"/>
          </a:xfrm>
          <a:prstGeom prst="rect">
            <a:avLst/>
          </a:prstGeom>
          <a:noFill/>
          <a:extLst>
            <a:ext uri="{909E8E84-426E-40DD-AFC4-6F175D3DCCD1}">
              <a14:hiddenFill xmlns:a14="http://schemas.microsoft.com/office/drawing/2010/main">
                <a:solidFill>
                  <a:srgbClr val="FFFFFF"/>
                </a:solidFill>
              </a14:hiddenFill>
            </a:ext>
          </a:extLst>
        </p:spPr>
      </p:pic>
      <p:cxnSp>
        <p:nvCxnSpPr>
          <p:cNvPr id="32" name="Straight Connector 31">
            <a:extLst>
              <a:ext uri="{FF2B5EF4-FFF2-40B4-BE49-F238E27FC236}">
                <a16:creationId xmlns:a16="http://schemas.microsoft.com/office/drawing/2014/main" id="{7608143B-5494-482A-BCE4-588DC477DA9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229598" y="3426234"/>
            <a:ext cx="3962401" cy="2766"/>
          </a:xfrm>
          <a:prstGeom prst="line">
            <a:avLst/>
          </a:prstGeom>
          <a:ln w="50800" cap="flat">
            <a:solidFill>
              <a:schemeClr val="bg2">
                <a:lumMod val="10000"/>
              </a:schemeClr>
            </a:solidFill>
            <a:miter lim="800000"/>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736141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5C03D3-FE48-E94B-8D40-330CF0418645}"/>
              </a:ext>
            </a:extLst>
          </p:cNvPr>
          <p:cNvSpPr>
            <a:spLocks noGrp="1"/>
          </p:cNvSpPr>
          <p:nvPr>
            <p:ph type="title"/>
          </p:nvPr>
        </p:nvSpPr>
        <p:spPr>
          <a:xfrm>
            <a:off x="2592925" y="624110"/>
            <a:ext cx="8911687" cy="1280890"/>
          </a:xfrm>
        </p:spPr>
        <p:txBody>
          <a:bodyPr>
            <a:normAutofit/>
          </a:bodyPr>
          <a:lstStyle/>
          <a:p>
            <a:r>
              <a:rPr lang="en-GB" b="1" u="sng" dirty="0"/>
              <a:t>Resources needed</a:t>
            </a:r>
            <a:r>
              <a:rPr lang="en-GB" b="1" dirty="0"/>
              <a:t> </a:t>
            </a:r>
          </a:p>
        </p:txBody>
      </p:sp>
      <p:sp>
        <p:nvSpPr>
          <p:cNvPr id="3" name="Content Placeholder 2">
            <a:extLst>
              <a:ext uri="{FF2B5EF4-FFF2-40B4-BE49-F238E27FC236}">
                <a16:creationId xmlns:a16="http://schemas.microsoft.com/office/drawing/2014/main" id="{0D3CAD55-143A-D247-ADCC-F27034E43166}"/>
              </a:ext>
            </a:extLst>
          </p:cNvPr>
          <p:cNvSpPr>
            <a:spLocks noGrp="1"/>
          </p:cNvSpPr>
          <p:nvPr>
            <p:ph idx="1"/>
          </p:nvPr>
        </p:nvSpPr>
        <p:spPr>
          <a:xfrm>
            <a:off x="2589212" y="2125362"/>
            <a:ext cx="5835121" cy="3785860"/>
          </a:xfrm>
        </p:spPr>
        <p:txBody>
          <a:bodyPr>
            <a:normAutofit/>
          </a:bodyPr>
          <a:lstStyle/>
          <a:p>
            <a:pPr lvl="0"/>
            <a:r>
              <a:rPr lang="en-GB" sz="2400" dirty="0"/>
              <a:t>Modelling sand or modelling clay</a:t>
            </a:r>
          </a:p>
          <a:p>
            <a:pPr lvl="0"/>
            <a:r>
              <a:rPr lang="en-GB" sz="2400" dirty="0"/>
              <a:t>A few olives (green or black)</a:t>
            </a:r>
          </a:p>
          <a:p>
            <a:pPr lvl="0"/>
            <a:r>
              <a:rPr lang="en-GB" sz="2400" dirty="0"/>
              <a:t>Pair of scissors, glue</a:t>
            </a:r>
          </a:p>
          <a:p>
            <a:pPr lvl="0"/>
            <a:r>
              <a:rPr lang="en-GB" sz="2400" dirty="0"/>
              <a:t>If possible, Plaster of Paris, water, lolly stick, plastic cup, dinosaur toy</a:t>
            </a:r>
          </a:p>
          <a:p>
            <a:pPr lvl="0"/>
            <a:r>
              <a:rPr lang="en-GB" sz="2400" dirty="0"/>
              <a:t>Award worksheet, pen or pencil</a:t>
            </a:r>
          </a:p>
          <a:p>
            <a:endParaRPr lang="en-GB" dirty="0"/>
          </a:p>
        </p:txBody>
      </p:sp>
      <p:pic>
        <p:nvPicPr>
          <p:cNvPr id="4" name="image20.png" descr="A picture containing invertebrate&#10;&#10;Description automatically generated">
            <a:extLst>
              <a:ext uri="{FF2B5EF4-FFF2-40B4-BE49-F238E27FC236}">
                <a16:creationId xmlns:a16="http://schemas.microsoft.com/office/drawing/2014/main" id="{5A55F4A3-E5CE-C14A-A54E-1DBD2F3D7B37}"/>
              </a:ext>
            </a:extLst>
          </p:cNvPr>
          <p:cNvPicPr/>
          <p:nvPr/>
        </p:nvPicPr>
        <p:blipFill>
          <a:blip r:embed="rId2" cstate="print"/>
          <a:stretch>
            <a:fillRect/>
          </a:stretch>
        </p:blipFill>
        <p:spPr>
          <a:xfrm>
            <a:off x="8631452" y="2290860"/>
            <a:ext cx="2873159" cy="3415266"/>
          </a:xfrm>
          <a:prstGeom prst="rect">
            <a:avLst/>
          </a:prstGeom>
        </p:spPr>
      </p:pic>
    </p:spTree>
    <p:extLst>
      <p:ext uri="{BB962C8B-B14F-4D97-AF65-F5344CB8AC3E}">
        <p14:creationId xmlns:p14="http://schemas.microsoft.com/office/powerpoint/2010/main" val="26351600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4224F1-CCE1-0741-BD7B-07470A191B84}"/>
              </a:ext>
            </a:extLst>
          </p:cNvPr>
          <p:cNvSpPr>
            <a:spLocks noGrp="1"/>
          </p:cNvSpPr>
          <p:nvPr>
            <p:ph type="title"/>
          </p:nvPr>
        </p:nvSpPr>
        <p:spPr/>
        <p:txBody>
          <a:bodyPr/>
          <a:lstStyle/>
          <a:p>
            <a:r>
              <a:rPr lang="en-GB" b="1" dirty="0"/>
              <a:t>Requirements </a:t>
            </a:r>
          </a:p>
        </p:txBody>
      </p:sp>
      <p:sp>
        <p:nvSpPr>
          <p:cNvPr id="3" name="Content Placeholder 2">
            <a:extLst>
              <a:ext uri="{FF2B5EF4-FFF2-40B4-BE49-F238E27FC236}">
                <a16:creationId xmlns:a16="http://schemas.microsoft.com/office/drawing/2014/main" id="{31A88D5C-2C94-6340-920F-8DB3E1D93744}"/>
              </a:ext>
            </a:extLst>
          </p:cNvPr>
          <p:cNvSpPr>
            <a:spLocks noGrp="1"/>
          </p:cNvSpPr>
          <p:nvPr>
            <p:ph idx="1"/>
          </p:nvPr>
        </p:nvSpPr>
        <p:spPr>
          <a:xfrm>
            <a:off x="2592925" y="1397619"/>
            <a:ext cx="8915400" cy="3777622"/>
          </a:xfrm>
        </p:spPr>
        <p:txBody>
          <a:bodyPr>
            <a:normAutofit lnSpcReduction="10000"/>
          </a:bodyPr>
          <a:lstStyle/>
          <a:p>
            <a:pPr lvl="0">
              <a:buFont typeface="+mj-lt"/>
              <a:buAutoNum type="arabicPeriod"/>
            </a:pPr>
            <a:r>
              <a:rPr lang="en-GB" sz="2400" dirty="0"/>
              <a:t>Re-tell or act out the story of The Flood as told in Genesis 6-9. Name Noah’s children.</a:t>
            </a:r>
          </a:p>
          <a:p>
            <a:pPr lvl="0">
              <a:buFont typeface="+mj-lt"/>
              <a:buAutoNum type="arabicPeriod"/>
            </a:pPr>
            <a:r>
              <a:rPr lang="en-GB" sz="2400" dirty="0"/>
              <a:t>In a group, name as many creatures as you can that entered the ark as clean animals, and as un- clean animals. Give both their male and female names.</a:t>
            </a:r>
          </a:p>
          <a:p>
            <a:pPr lvl="0">
              <a:buFont typeface="+mj-lt"/>
              <a:buAutoNum type="arabicPeriod"/>
            </a:pPr>
            <a:r>
              <a:rPr lang="en-GB" sz="2400" dirty="0"/>
              <a:t>Make an ark out of sand (or modelling clay).</a:t>
            </a:r>
          </a:p>
          <a:p>
            <a:pPr lvl="0">
              <a:buFont typeface="+mj-lt"/>
              <a:buAutoNum type="arabicPeriod"/>
            </a:pPr>
            <a:r>
              <a:rPr lang="en-GB" sz="2400" dirty="0"/>
              <a:t>Repeat the sounds the 2 birds make that Noah used before coming out of the ark.</a:t>
            </a:r>
          </a:p>
          <a:p>
            <a:pPr lvl="0">
              <a:buFont typeface="+mj-lt"/>
              <a:buAutoNum type="arabicPeriod"/>
            </a:pPr>
            <a:r>
              <a:rPr lang="en-GB" sz="2400" dirty="0"/>
              <a:t>Taste an olive.</a:t>
            </a:r>
          </a:p>
          <a:p>
            <a:endParaRPr lang="en-GB" dirty="0"/>
          </a:p>
        </p:txBody>
      </p:sp>
    </p:spTree>
    <p:extLst>
      <p:ext uri="{BB962C8B-B14F-4D97-AF65-F5344CB8AC3E}">
        <p14:creationId xmlns:p14="http://schemas.microsoft.com/office/powerpoint/2010/main" val="17262902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4224F1-CCE1-0741-BD7B-07470A191B84}"/>
              </a:ext>
            </a:extLst>
          </p:cNvPr>
          <p:cNvSpPr>
            <a:spLocks noGrp="1"/>
          </p:cNvSpPr>
          <p:nvPr>
            <p:ph type="title"/>
          </p:nvPr>
        </p:nvSpPr>
        <p:spPr/>
        <p:txBody>
          <a:bodyPr/>
          <a:lstStyle/>
          <a:p>
            <a:r>
              <a:rPr lang="en-GB" b="1" dirty="0"/>
              <a:t>Requirements </a:t>
            </a:r>
          </a:p>
        </p:txBody>
      </p:sp>
      <p:sp>
        <p:nvSpPr>
          <p:cNvPr id="3" name="Content Placeholder 2">
            <a:extLst>
              <a:ext uri="{FF2B5EF4-FFF2-40B4-BE49-F238E27FC236}">
                <a16:creationId xmlns:a16="http://schemas.microsoft.com/office/drawing/2014/main" id="{31A88D5C-2C94-6340-920F-8DB3E1D93744}"/>
              </a:ext>
            </a:extLst>
          </p:cNvPr>
          <p:cNvSpPr>
            <a:spLocks noGrp="1"/>
          </p:cNvSpPr>
          <p:nvPr>
            <p:ph idx="1"/>
          </p:nvPr>
        </p:nvSpPr>
        <p:spPr>
          <a:xfrm>
            <a:off x="2592925" y="1397619"/>
            <a:ext cx="8915400" cy="3777622"/>
          </a:xfrm>
        </p:spPr>
        <p:txBody>
          <a:bodyPr>
            <a:normAutofit/>
          </a:bodyPr>
          <a:lstStyle/>
          <a:p>
            <a:pPr marL="457200" lvl="0" indent="-457200">
              <a:buFont typeface="+mj-lt"/>
              <a:buAutoNum type="arabicPeriod" startAt="6"/>
            </a:pPr>
            <a:r>
              <a:rPr lang="en-GB" sz="2400" dirty="0"/>
              <a:t>Know 3 important rules when hunting for fossils.</a:t>
            </a:r>
          </a:p>
          <a:p>
            <a:pPr marL="457200" lvl="0" indent="-457200">
              <a:buFont typeface="+mj-lt"/>
              <a:buAutoNum type="arabicPeriod" startAt="6"/>
            </a:pPr>
            <a:r>
              <a:rPr lang="en-GB" sz="2400" dirty="0"/>
              <a:t>Assemble a fish or bird fossil puzzle.</a:t>
            </a:r>
          </a:p>
          <a:p>
            <a:pPr marL="457200" lvl="0" indent="-457200">
              <a:buFont typeface="+mj-lt"/>
              <a:buAutoNum type="arabicPeriod" startAt="6"/>
            </a:pPr>
            <a:r>
              <a:rPr lang="en-GB" sz="2400" dirty="0"/>
              <a:t>Collect or take photos of at least 3 fossils and 3 different rocks and draw a fossil that you find or have seen.</a:t>
            </a:r>
          </a:p>
          <a:p>
            <a:pPr marL="457200" lvl="0" indent="-457200">
              <a:buFont typeface="+mj-lt"/>
              <a:buAutoNum type="arabicPeriod" startAt="6"/>
            </a:pPr>
            <a:r>
              <a:rPr lang="en-GB" sz="2400" dirty="0"/>
              <a:t>Describe the work that a palaeontologist does.</a:t>
            </a:r>
          </a:p>
          <a:p>
            <a:pPr marL="457200" lvl="0" indent="-457200">
              <a:buFont typeface="+mj-lt"/>
              <a:buAutoNum type="arabicPeriod" startAt="6"/>
            </a:pPr>
            <a:r>
              <a:rPr lang="en-GB" sz="2400" dirty="0"/>
              <a:t>Tell how fossils are formed. If possible, make a fossil out of seaweed/sand/twigs etc. Try making one!</a:t>
            </a:r>
          </a:p>
          <a:p>
            <a:endParaRPr lang="en-GB" dirty="0"/>
          </a:p>
        </p:txBody>
      </p:sp>
    </p:spTree>
    <p:extLst>
      <p:ext uri="{BB962C8B-B14F-4D97-AF65-F5344CB8AC3E}">
        <p14:creationId xmlns:p14="http://schemas.microsoft.com/office/powerpoint/2010/main" val="11554099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10" name="Rectangle 12">
            <a:extLst>
              <a:ext uri="{FF2B5EF4-FFF2-40B4-BE49-F238E27FC236}">
                <a16:creationId xmlns:a16="http://schemas.microsoft.com/office/drawing/2014/main" id="{37B5A23F-7276-435D-91DA-09104D7777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35481" cy="6858000"/>
          </a:xfrm>
          <a:prstGeom prst="rect">
            <a:avLst/>
          </a:prstGeom>
          <a:ln>
            <a:noFill/>
          </a:ln>
        </p:spPr>
        <p:style>
          <a:lnRef idx="2">
            <a:schemeClr val="accent1">
              <a:shade val="50000"/>
            </a:schemeClr>
          </a:lnRef>
          <a:fillRef idx="1003">
            <a:schemeClr val="lt2"/>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2F3ECD7F-BF61-4CB1-AA15-464BB771E7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003">
            <a:schemeClr val="lt2"/>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966F1B29-3A08-4DB7-9F92-4C09B3BCFF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8229600" cy="6858000"/>
          </a:xfrm>
          <a:prstGeom prst="rect">
            <a:avLst/>
          </a:prstGeom>
          <a:solidFill>
            <a:schemeClr val="bg2">
              <a:lumMod val="10000"/>
              <a:alpha val="9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Freeform 5">
            <a:extLst>
              <a:ext uri="{FF2B5EF4-FFF2-40B4-BE49-F238E27FC236}">
                <a16:creationId xmlns:a16="http://schemas.microsoft.com/office/drawing/2014/main" id="{44A5AAD1-9616-4E1C-B3AC-E5497A6A3C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E2049CD6-E216-DF46-8ECF-E400CD383391}"/>
              </a:ext>
            </a:extLst>
          </p:cNvPr>
          <p:cNvSpPr>
            <a:spLocks noGrp="1"/>
          </p:cNvSpPr>
          <p:nvPr>
            <p:ph type="title"/>
          </p:nvPr>
        </p:nvSpPr>
        <p:spPr>
          <a:xfrm>
            <a:off x="541867" y="787400"/>
            <a:ext cx="7145866" cy="778933"/>
          </a:xfrm>
        </p:spPr>
        <p:txBody>
          <a:bodyPr anchor="ctr">
            <a:normAutofit/>
          </a:bodyPr>
          <a:lstStyle/>
          <a:p>
            <a:r>
              <a:rPr lang="en-GB" sz="3200">
                <a:solidFill>
                  <a:srgbClr val="FEFFFF"/>
                </a:solidFill>
              </a:rPr>
              <a:t>The Flood!!!  (Genesis chapters 6-9)</a:t>
            </a:r>
          </a:p>
        </p:txBody>
      </p:sp>
      <p:pic>
        <p:nvPicPr>
          <p:cNvPr id="8" name="Picture 2" descr="Zoom image">
            <a:extLst>
              <a:ext uri="{FF2B5EF4-FFF2-40B4-BE49-F238E27FC236}">
                <a16:creationId xmlns:a16="http://schemas.microsoft.com/office/drawing/2014/main" id="{0FA4434B-F511-4E4A-AEC9-6AC5C277B849}"/>
              </a:ext>
            </a:extLst>
          </p:cNvPr>
          <p:cNvPicPr>
            <a:picLocks noChangeArrowheads="1"/>
          </p:cNvPicPr>
          <p:nvPr/>
        </p:nvPicPr>
        <p:blipFill rotWithShape="1">
          <a:blip r:embed="rId2" r:link="rId3">
            <a:extLst>
              <a:ext uri="{28A0092B-C50C-407E-A947-70E740481C1C}">
                <a14:useLocalDpi xmlns:a14="http://schemas.microsoft.com/office/drawing/2010/main" val="0"/>
              </a:ext>
            </a:extLst>
          </a:blip>
          <a:srcRect l="5986" r="8308" b="-2"/>
          <a:stretch>
            <a:fillRect/>
          </a:stretch>
        </p:blipFill>
        <p:spPr bwMode="auto">
          <a:xfrm>
            <a:off x="8713057" y="2518400"/>
            <a:ext cx="3001931" cy="288969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Content Placeholder 2">
            <a:extLst>
              <a:ext uri="{FF2B5EF4-FFF2-40B4-BE49-F238E27FC236}">
                <a16:creationId xmlns:a16="http://schemas.microsoft.com/office/drawing/2014/main" id="{9E0ACD79-BA94-4446-B209-5A3516B2859C}"/>
              </a:ext>
            </a:extLst>
          </p:cNvPr>
          <p:cNvGraphicFramePr>
            <a:graphicFrameLocks noGrp="1"/>
          </p:cNvGraphicFramePr>
          <p:nvPr>
            <p:ph idx="1"/>
            <p:extLst>
              <p:ext uri="{D42A27DB-BD31-4B8C-83A1-F6EECF244321}">
                <p14:modId xmlns:p14="http://schemas.microsoft.com/office/powerpoint/2010/main" val="1732525093"/>
              </p:ext>
            </p:extLst>
          </p:nvPr>
        </p:nvGraphicFramePr>
        <p:xfrm>
          <a:off x="541866" y="2032000"/>
          <a:ext cx="7145867" cy="387922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786454632"/>
      </p:ext>
    </p:extLst>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166BF9EE-F7AC-4FA5-AC7E-001B3A642F7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21" name="Freeform 11">
              <a:extLst>
                <a:ext uri="{FF2B5EF4-FFF2-40B4-BE49-F238E27FC236}">
                  <a16:creationId xmlns:a16="http://schemas.microsoft.com/office/drawing/2014/main" id="{3B48D182-44E3-4D8B-ACEF-F1A900BE44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2" name="Freeform 12">
              <a:extLst>
                <a:ext uri="{FF2B5EF4-FFF2-40B4-BE49-F238E27FC236}">
                  <a16:creationId xmlns:a16="http://schemas.microsoft.com/office/drawing/2014/main" id="{355A535A-A489-477F-A314-593AA8CAFB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3" name="Freeform 13">
              <a:extLst>
                <a:ext uri="{FF2B5EF4-FFF2-40B4-BE49-F238E27FC236}">
                  <a16:creationId xmlns:a16="http://schemas.microsoft.com/office/drawing/2014/main" id="{954C2D4C-FD83-4EF4-9312-04442ABD66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4" name="Freeform 14">
              <a:extLst>
                <a:ext uri="{FF2B5EF4-FFF2-40B4-BE49-F238E27FC236}">
                  <a16:creationId xmlns:a16="http://schemas.microsoft.com/office/drawing/2014/main" id="{C20701C2-CD9A-4698-BC97-E1085820C2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5" name="Freeform 15">
              <a:extLst>
                <a:ext uri="{FF2B5EF4-FFF2-40B4-BE49-F238E27FC236}">
                  <a16:creationId xmlns:a16="http://schemas.microsoft.com/office/drawing/2014/main" id="{62575C35-466F-42AE-87A1-D691849AB8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6" name="Freeform 16">
              <a:extLst>
                <a:ext uri="{FF2B5EF4-FFF2-40B4-BE49-F238E27FC236}">
                  <a16:creationId xmlns:a16="http://schemas.microsoft.com/office/drawing/2014/main" id="{58236F37-6119-45AC-80A0-CD2C311B50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27" name="Freeform 17">
              <a:extLst>
                <a:ext uri="{FF2B5EF4-FFF2-40B4-BE49-F238E27FC236}">
                  <a16:creationId xmlns:a16="http://schemas.microsoft.com/office/drawing/2014/main" id="{F3FDD799-39FE-4D6F-9A64-2F472B2150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28" name="Freeform 18">
              <a:extLst>
                <a:ext uri="{FF2B5EF4-FFF2-40B4-BE49-F238E27FC236}">
                  <a16:creationId xmlns:a16="http://schemas.microsoft.com/office/drawing/2014/main" id="{9820D241-1D49-442C-A95A-00BC1BF9E2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29" name="Freeform 19">
              <a:extLst>
                <a:ext uri="{FF2B5EF4-FFF2-40B4-BE49-F238E27FC236}">
                  <a16:creationId xmlns:a16="http://schemas.microsoft.com/office/drawing/2014/main" id="{EBC2197C-B383-4866-8ABD-74222400BE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0" name="Freeform 20">
              <a:extLst>
                <a:ext uri="{FF2B5EF4-FFF2-40B4-BE49-F238E27FC236}">
                  <a16:creationId xmlns:a16="http://schemas.microsoft.com/office/drawing/2014/main" id="{404B06AA-FC93-4471-9DE4-56A401E70A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1" name="Freeform 21">
              <a:extLst>
                <a:ext uri="{FF2B5EF4-FFF2-40B4-BE49-F238E27FC236}">
                  <a16:creationId xmlns:a16="http://schemas.microsoft.com/office/drawing/2014/main" id="{E580600C-013F-4FAF-8FB7-4CC0FA80A9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2" name="Freeform 22">
              <a:extLst>
                <a:ext uri="{FF2B5EF4-FFF2-40B4-BE49-F238E27FC236}">
                  <a16:creationId xmlns:a16="http://schemas.microsoft.com/office/drawing/2014/main" id="{9BFCF199-64B2-4AEE-88C4-E954ABF362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34" name="Group 33">
            <a:extLst>
              <a:ext uri="{FF2B5EF4-FFF2-40B4-BE49-F238E27FC236}">
                <a16:creationId xmlns:a16="http://schemas.microsoft.com/office/drawing/2014/main" id="{E312DBA5-56D8-42B2-BA94-28168C2A670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35" name="Freeform 27">
              <a:extLst>
                <a:ext uri="{FF2B5EF4-FFF2-40B4-BE49-F238E27FC236}">
                  <a16:creationId xmlns:a16="http://schemas.microsoft.com/office/drawing/2014/main" id="{7AD46C74-3117-46B0-B267-0F61B57CAC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36" name="Freeform 28">
              <a:extLst>
                <a:ext uri="{FF2B5EF4-FFF2-40B4-BE49-F238E27FC236}">
                  <a16:creationId xmlns:a16="http://schemas.microsoft.com/office/drawing/2014/main" id="{8C13B810-9664-45D8-8510-D6ED0ADD72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37" name="Freeform 29">
              <a:extLst>
                <a:ext uri="{FF2B5EF4-FFF2-40B4-BE49-F238E27FC236}">
                  <a16:creationId xmlns:a16="http://schemas.microsoft.com/office/drawing/2014/main" id="{10306E52-A922-4458-BCCE-C3C840CC75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38" name="Freeform 30">
              <a:extLst>
                <a:ext uri="{FF2B5EF4-FFF2-40B4-BE49-F238E27FC236}">
                  <a16:creationId xmlns:a16="http://schemas.microsoft.com/office/drawing/2014/main" id="{CB578819-B7E7-4250-932F-52AE2A2A9A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39" name="Freeform 31">
              <a:extLst>
                <a:ext uri="{FF2B5EF4-FFF2-40B4-BE49-F238E27FC236}">
                  <a16:creationId xmlns:a16="http://schemas.microsoft.com/office/drawing/2014/main" id="{454B9C91-B623-424A-B16E-F764F189D3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40" name="Freeform 32">
              <a:extLst>
                <a:ext uri="{FF2B5EF4-FFF2-40B4-BE49-F238E27FC236}">
                  <a16:creationId xmlns:a16="http://schemas.microsoft.com/office/drawing/2014/main" id="{EFD03C4A-8484-41E6-B458-032F1DCA70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41" name="Freeform 33">
              <a:extLst>
                <a:ext uri="{FF2B5EF4-FFF2-40B4-BE49-F238E27FC236}">
                  <a16:creationId xmlns:a16="http://schemas.microsoft.com/office/drawing/2014/main" id="{DDC2F3C3-1D4E-4913-9C5C-F9A65B47E5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42" name="Freeform 34">
              <a:extLst>
                <a:ext uri="{FF2B5EF4-FFF2-40B4-BE49-F238E27FC236}">
                  <a16:creationId xmlns:a16="http://schemas.microsoft.com/office/drawing/2014/main" id="{1E15BCA2-2420-4C53-ADE9-40FBAC2384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43" name="Freeform 35">
              <a:extLst>
                <a:ext uri="{FF2B5EF4-FFF2-40B4-BE49-F238E27FC236}">
                  <a16:creationId xmlns:a16="http://schemas.microsoft.com/office/drawing/2014/main" id="{73D5FBF4-7129-4C51-B603-E3BC334195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44" name="Freeform 36">
              <a:extLst>
                <a:ext uri="{FF2B5EF4-FFF2-40B4-BE49-F238E27FC236}">
                  <a16:creationId xmlns:a16="http://schemas.microsoft.com/office/drawing/2014/main" id="{0165B164-CE2A-494C-88FC-507232B37C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45" name="Freeform 37">
              <a:extLst>
                <a:ext uri="{FF2B5EF4-FFF2-40B4-BE49-F238E27FC236}">
                  <a16:creationId xmlns:a16="http://schemas.microsoft.com/office/drawing/2014/main" id="{87F127E5-B10B-4D18-BCF0-E7C3C7F401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46" name="Freeform 38">
              <a:extLst>
                <a:ext uri="{FF2B5EF4-FFF2-40B4-BE49-F238E27FC236}">
                  <a16:creationId xmlns:a16="http://schemas.microsoft.com/office/drawing/2014/main" id="{FC692D59-F28D-4E42-B435-225F2C6CFA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48" name="Rectangle 47">
            <a:extLst>
              <a:ext uri="{FF2B5EF4-FFF2-40B4-BE49-F238E27FC236}">
                <a16:creationId xmlns:a16="http://schemas.microsoft.com/office/drawing/2014/main" id="{1996130F-9AB5-4DE9-8574-3AF891C5C1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50" name="Freeform 6">
            <a:extLst>
              <a:ext uri="{FF2B5EF4-FFF2-40B4-BE49-F238E27FC236}">
                <a16:creationId xmlns:a16="http://schemas.microsoft.com/office/drawing/2014/main" id="{3623DEAC-F39C-45D6-86DC-1033F64295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2" name="Title 1">
            <a:extLst>
              <a:ext uri="{FF2B5EF4-FFF2-40B4-BE49-F238E27FC236}">
                <a16:creationId xmlns:a16="http://schemas.microsoft.com/office/drawing/2014/main" id="{08300B69-2CF6-1543-8DB4-E7C2FB6FA9F8}"/>
              </a:ext>
            </a:extLst>
          </p:cNvPr>
          <p:cNvSpPr>
            <a:spLocks noGrp="1"/>
          </p:cNvSpPr>
          <p:nvPr>
            <p:ph type="title"/>
          </p:nvPr>
        </p:nvSpPr>
        <p:spPr>
          <a:xfrm>
            <a:off x="2726310" y="4374673"/>
            <a:ext cx="8915399" cy="823448"/>
          </a:xfrm>
        </p:spPr>
        <p:txBody>
          <a:bodyPr vert="horz" lIns="91440" tIns="45720" rIns="91440" bIns="45720" rtlCol="0" anchor="b">
            <a:normAutofit/>
          </a:bodyPr>
          <a:lstStyle/>
          <a:p>
            <a:r>
              <a:rPr lang="en-US" sz="4400" dirty="0"/>
              <a:t>The Flood!!!</a:t>
            </a:r>
          </a:p>
        </p:txBody>
      </p:sp>
      <p:pic>
        <p:nvPicPr>
          <p:cNvPr id="4" name="Draw the Bible - The Flood.mp4" descr="Draw the Bible - The Flood.mp4">
            <a:hlinkClick r:id="" action="ppaction://media"/>
            <a:extLst>
              <a:ext uri="{FF2B5EF4-FFF2-40B4-BE49-F238E27FC236}">
                <a16:creationId xmlns:a16="http://schemas.microsoft.com/office/drawing/2014/main" id="{89773060-C40A-4C44-BC34-FFFC81F7CF3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076566" y="461502"/>
            <a:ext cx="6853285" cy="3854971"/>
          </a:xfrm>
          <a:prstGeom prst="rect">
            <a:avLst/>
          </a:prstGeom>
        </p:spPr>
      </p:pic>
    </p:spTree>
    <p:extLst>
      <p:ext uri="{BB962C8B-B14F-4D97-AF65-F5344CB8AC3E}">
        <p14:creationId xmlns:p14="http://schemas.microsoft.com/office/powerpoint/2010/main" val="4160510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300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7AC316-BC25-A14A-8538-8A6C252B6022}"/>
              </a:ext>
            </a:extLst>
          </p:cNvPr>
          <p:cNvSpPr>
            <a:spLocks noGrp="1"/>
          </p:cNvSpPr>
          <p:nvPr>
            <p:ph type="title"/>
          </p:nvPr>
        </p:nvSpPr>
        <p:spPr>
          <a:xfrm>
            <a:off x="2592926" y="624110"/>
            <a:ext cx="8391025" cy="790353"/>
          </a:xfrm>
        </p:spPr>
        <p:txBody>
          <a:bodyPr>
            <a:normAutofit/>
          </a:bodyPr>
          <a:lstStyle/>
          <a:p>
            <a:r>
              <a:rPr lang="en-GB" b="1" dirty="0"/>
              <a:t>What creatures made it into the ark?</a:t>
            </a:r>
          </a:p>
        </p:txBody>
      </p:sp>
      <p:sp>
        <p:nvSpPr>
          <p:cNvPr id="5126" name="Content Placeholder 5125">
            <a:extLst>
              <a:ext uri="{FF2B5EF4-FFF2-40B4-BE49-F238E27FC236}">
                <a16:creationId xmlns:a16="http://schemas.microsoft.com/office/drawing/2014/main" id="{D2B1E42C-D375-4759-8F46-9895F7FB2CAA}"/>
              </a:ext>
            </a:extLst>
          </p:cNvPr>
          <p:cNvSpPr>
            <a:spLocks noGrp="1"/>
          </p:cNvSpPr>
          <p:nvPr>
            <p:ph idx="1"/>
          </p:nvPr>
        </p:nvSpPr>
        <p:spPr>
          <a:xfrm>
            <a:off x="2433097" y="1594624"/>
            <a:ext cx="3868737" cy="4006222"/>
          </a:xfrm>
        </p:spPr>
        <p:txBody>
          <a:bodyPr>
            <a:normAutofit/>
          </a:bodyPr>
          <a:lstStyle/>
          <a:p>
            <a:pPr>
              <a:buClr>
                <a:srgbClr val="9A9D4E"/>
              </a:buClr>
            </a:pPr>
            <a:r>
              <a:rPr lang="en-US" sz="2400" dirty="0"/>
              <a:t>Which ones were clean animals?</a:t>
            </a:r>
          </a:p>
          <a:p>
            <a:pPr>
              <a:buClr>
                <a:srgbClr val="9A9D4E"/>
              </a:buClr>
            </a:pPr>
            <a:r>
              <a:rPr lang="en-US" sz="2400" dirty="0"/>
              <a:t>Which ones were unclean animals?</a:t>
            </a:r>
          </a:p>
          <a:p>
            <a:pPr>
              <a:buClr>
                <a:srgbClr val="9A9D4E"/>
              </a:buClr>
            </a:pPr>
            <a:r>
              <a:rPr lang="en-US" sz="2400" dirty="0"/>
              <a:t>Do you know their male and female names?</a:t>
            </a:r>
          </a:p>
        </p:txBody>
      </p:sp>
      <p:pic>
        <p:nvPicPr>
          <p:cNvPr id="5122" name="Picture 2" descr="Old Testament Painting - The Animals Entering The Ark by Jacob II Savery |  Painting, Art, Noahs ark">
            <a:extLst>
              <a:ext uri="{FF2B5EF4-FFF2-40B4-BE49-F238E27FC236}">
                <a16:creationId xmlns:a16="http://schemas.microsoft.com/office/drawing/2014/main" id="{AA8393DF-EB8F-8C48-9BD4-EE74504D2D6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383" r="9858" b="-3"/>
          <a:stretch/>
        </p:blipFill>
        <p:spPr bwMode="auto">
          <a:xfrm>
            <a:off x="6096000" y="1594624"/>
            <a:ext cx="5746272" cy="46392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46394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47FC16-9D26-C64E-A9B9-7765C4488FDF}"/>
              </a:ext>
            </a:extLst>
          </p:cNvPr>
          <p:cNvSpPr>
            <a:spLocks noGrp="1"/>
          </p:cNvSpPr>
          <p:nvPr>
            <p:ph type="title"/>
          </p:nvPr>
        </p:nvSpPr>
        <p:spPr/>
        <p:txBody>
          <a:bodyPr/>
          <a:lstStyle/>
          <a:p>
            <a:r>
              <a:rPr lang="en-GB" b="1" dirty="0"/>
              <a:t>Animals by alphabet</a:t>
            </a:r>
          </a:p>
        </p:txBody>
      </p:sp>
      <p:sp>
        <p:nvSpPr>
          <p:cNvPr id="3" name="Content Placeholder 2">
            <a:extLst>
              <a:ext uri="{FF2B5EF4-FFF2-40B4-BE49-F238E27FC236}">
                <a16:creationId xmlns:a16="http://schemas.microsoft.com/office/drawing/2014/main" id="{B057B78D-E18E-0046-BD34-36EA219D0395}"/>
              </a:ext>
            </a:extLst>
          </p:cNvPr>
          <p:cNvSpPr>
            <a:spLocks noGrp="1"/>
          </p:cNvSpPr>
          <p:nvPr>
            <p:ph idx="1"/>
          </p:nvPr>
        </p:nvSpPr>
        <p:spPr>
          <a:xfrm>
            <a:off x="2213494" y="4502274"/>
            <a:ext cx="8394741" cy="369333"/>
          </a:xfrm>
        </p:spPr>
        <p:txBody>
          <a:bodyPr>
            <a:normAutofit/>
          </a:bodyPr>
          <a:lstStyle/>
          <a:p>
            <a:pPr marL="0" indent="0">
              <a:buNone/>
            </a:pPr>
            <a:r>
              <a:rPr lang="en-GB" dirty="0"/>
              <a:t>I – Iguana, Ibis, Impala, Irish Setter, Indochinese Tiger</a:t>
            </a:r>
          </a:p>
        </p:txBody>
      </p:sp>
      <p:sp>
        <p:nvSpPr>
          <p:cNvPr id="4" name="Rectangle 3">
            <a:extLst>
              <a:ext uri="{FF2B5EF4-FFF2-40B4-BE49-F238E27FC236}">
                <a16:creationId xmlns:a16="http://schemas.microsoft.com/office/drawing/2014/main" id="{493B6E71-75C4-BC4C-94CC-DA38A861D627}"/>
              </a:ext>
            </a:extLst>
          </p:cNvPr>
          <p:cNvSpPr/>
          <p:nvPr/>
        </p:nvSpPr>
        <p:spPr>
          <a:xfrm>
            <a:off x="2213496" y="1535668"/>
            <a:ext cx="5333511" cy="369332"/>
          </a:xfrm>
          <a:prstGeom prst="rect">
            <a:avLst/>
          </a:prstGeom>
        </p:spPr>
        <p:txBody>
          <a:bodyPr wrap="none">
            <a:spAutoFit/>
          </a:bodyPr>
          <a:lstStyle/>
          <a:p>
            <a:r>
              <a:rPr lang="en-GB" dirty="0"/>
              <a:t>A – Aardvark, </a:t>
            </a:r>
            <a:r>
              <a:rPr lang="en-GB" dirty="0">
                <a:solidFill>
                  <a:srgbClr val="FF0000"/>
                </a:solidFill>
              </a:rPr>
              <a:t>Aye Aye</a:t>
            </a:r>
            <a:r>
              <a:rPr lang="en-GB" dirty="0"/>
              <a:t>, Albatross, Alpaca, Ant</a:t>
            </a:r>
          </a:p>
        </p:txBody>
      </p:sp>
      <p:sp>
        <p:nvSpPr>
          <p:cNvPr id="5" name="Rectangle 4">
            <a:extLst>
              <a:ext uri="{FF2B5EF4-FFF2-40B4-BE49-F238E27FC236}">
                <a16:creationId xmlns:a16="http://schemas.microsoft.com/office/drawing/2014/main" id="{56CAF6C6-C0EB-3E42-82BC-4DEB39F40876}"/>
              </a:ext>
            </a:extLst>
          </p:cNvPr>
          <p:cNvSpPr/>
          <p:nvPr/>
        </p:nvSpPr>
        <p:spPr>
          <a:xfrm>
            <a:off x="2213496" y="1905000"/>
            <a:ext cx="4455066" cy="369332"/>
          </a:xfrm>
          <a:prstGeom prst="rect">
            <a:avLst/>
          </a:prstGeom>
        </p:spPr>
        <p:txBody>
          <a:bodyPr wrap="none">
            <a:spAutoFit/>
          </a:bodyPr>
          <a:lstStyle/>
          <a:p>
            <a:r>
              <a:rPr lang="en-GB" dirty="0"/>
              <a:t>B – Baboon, Bat, Beaver, Bear, Badger</a:t>
            </a:r>
          </a:p>
        </p:txBody>
      </p:sp>
      <p:sp>
        <p:nvSpPr>
          <p:cNvPr id="6" name="Rectangle 5">
            <a:extLst>
              <a:ext uri="{FF2B5EF4-FFF2-40B4-BE49-F238E27FC236}">
                <a16:creationId xmlns:a16="http://schemas.microsoft.com/office/drawing/2014/main" id="{35B331AD-495A-D649-88DC-9FA698343801}"/>
              </a:ext>
            </a:extLst>
          </p:cNvPr>
          <p:cNvSpPr/>
          <p:nvPr/>
        </p:nvSpPr>
        <p:spPr>
          <a:xfrm>
            <a:off x="2213494" y="2281824"/>
            <a:ext cx="6599393" cy="369332"/>
          </a:xfrm>
          <a:prstGeom prst="rect">
            <a:avLst/>
          </a:prstGeom>
        </p:spPr>
        <p:txBody>
          <a:bodyPr wrap="square">
            <a:spAutoFit/>
          </a:bodyPr>
          <a:lstStyle/>
          <a:p>
            <a:r>
              <a:rPr lang="en-GB" dirty="0"/>
              <a:t>C - Codfish, Cockroach, Cheetah, Centipede, Cicada</a:t>
            </a:r>
          </a:p>
        </p:txBody>
      </p:sp>
      <p:sp>
        <p:nvSpPr>
          <p:cNvPr id="7" name="Rectangle 6">
            <a:extLst>
              <a:ext uri="{FF2B5EF4-FFF2-40B4-BE49-F238E27FC236}">
                <a16:creationId xmlns:a16="http://schemas.microsoft.com/office/drawing/2014/main" id="{AD02B734-2D30-664C-857C-7C26B0963E4E}"/>
              </a:ext>
            </a:extLst>
          </p:cNvPr>
          <p:cNvSpPr/>
          <p:nvPr/>
        </p:nvSpPr>
        <p:spPr>
          <a:xfrm>
            <a:off x="2213494" y="2643097"/>
            <a:ext cx="5436104" cy="369332"/>
          </a:xfrm>
          <a:prstGeom prst="rect">
            <a:avLst/>
          </a:prstGeom>
        </p:spPr>
        <p:txBody>
          <a:bodyPr wrap="none">
            <a:spAutoFit/>
          </a:bodyPr>
          <a:lstStyle/>
          <a:p>
            <a:r>
              <a:rPr lang="en-GB" dirty="0"/>
              <a:t>D – Dingo, Dolphin, Dormouse, Dragonfly, Duck</a:t>
            </a:r>
          </a:p>
        </p:txBody>
      </p:sp>
      <p:sp>
        <p:nvSpPr>
          <p:cNvPr id="8" name="Rectangle 7">
            <a:extLst>
              <a:ext uri="{FF2B5EF4-FFF2-40B4-BE49-F238E27FC236}">
                <a16:creationId xmlns:a16="http://schemas.microsoft.com/office/drawing/2014/main" id="{52F2B1D6-311C-2348-ABCB-3F196DA715F0}"/>
              </a:ext>
            </a:extLst>
          </p:cNvPr>
          <p:cNvSpPr/>
          <p:nvPr/>
        </p:nvSpPr>
        <p:spPr>
          <a:xfrm>
            <a:off x="2213494" y="3003375"/>
            <a:ext cx="7821457" cy="369332"/>
          </a:xfrm>
          <a:prstGeom prst="rect">
            <a:avLst/>
          </a:prstGeom>
        </p:spPr>
        <p:txBody>
          <a:bodyPr wrap="square">
            <a:spAutoFit/>
          </a:bodyPr>
          <a:lstStyle/>
          <a:p>
            <a:r>
              <a:rPr lang="en-GB" dirty="0"/>
              <a:t>E – Eagle, Emperor Penguin, Elephant Shrew, Eastern Bluebird</a:t>
            </a:r>
          </a:p>
        </p:txBody>
      </p:sp>
      <p:sp>
        <p:nvSpPr>
          <p:cNvPr id="9" name="Rectangle 8">
            <a:extLst>
              <a:ext uri="{FF2B5EF4-FFF2-40B4-BE49-F238E27FC236}">
                <a16:creationId xmlns:a16="http://schemas.microsoft.com/office/drawing/2014/main" id="{2DE92820-AA57-874F-A3AB-64CEB02FCB77}"/>
              </a:ext>
            </a:extLst>
          </p:cNvPr>
          <p:cNvSpPr/>
          <p:nvPr/>
        </p:nvSpPr>
        <p:spPr>
          <a:xfrm>
            <a:off x="2185271" y="3397173"/>
            <a:ext cx="7821456" cy="369332"/>
          </a:xfrm>
          <a:prstGeom prst="rect">
            <a:avLst/>
          </a:prstGeom>
        </p:spPr>
        <p:txBody>
          <a:bodyPr wrap="square">
            <a:spAutoFit/>
          </a:bodyPr>
          <a:lstStyle/>
          <a:p>
            <a:r>
              <a:rPr lang="en-GB" dirty="0"/>
              <a:t>F – Frog, Fallow Deer, Flamingo, Flying Squirrel, Fur Seal</a:t>
            </a:r>
          </a:p>
        </p:txBody>
      </p:sp>
      <p:sp>
        <p:nvSpPr>
          <p:cNvPr id="10" name="Rectangle 9">
            <a:extLst>
              <a:ext uri="{FF2B5EF4-FFF2-40B4-BE49-F238E27FC236}">
                <a16:creationId xmlns:a16="http://schemas.microsoft.com/office/drawing/2014/main" id="{B57C5B63-C488-AF4F-88C5-B66852F39A62}"/>
              </a:ext>
            </a:extLst>
          </p:cNvPr>
          <p:cNvSpPr/>
          <p:nvPr/>
        </p:nvSpPr>
        <p:spPr>
          <a:xfrm>
            <a:off x="2185271" y="3790971"/>
            <a:ext cx="6807238" cy="369332"/>
          </a:xfrm>
          <a:prstGeom prst="rect">
            <a:avLst/>
          </a:prstGeom>
        </p:spPr>
        <p:txBody>
          <a:bodyPr wrap="square">
            <a:spAutoFit/>
          </a:bodyPr>
          <a:lstStyle/>
          <a:p>
            <a:r>
              <a:rPr lang="en-GB" dirty="0"/>
              <a:t>G – Giraffe, Gerbil, </a:t>
            </a:r>
            <a:r>
              <a:rPr lang="en-GB" dirty="0" err="1"/>
              <a:t>Gila</a:t>
            </a:r>
            <a:r>
              <a:rPr lang="en-GB" dirty="0"/>
              <a:t> Monster, </a:t>
            </a:r>
            <a:r>
              <a:rPr lang="en-GB" dirty="0">
                <a:solidFill>
                  <a:srgbClr val="FF0000"/>
                </a:solidFill>
              </a:rPr>
              <a:t>Glow Worm</a:t>
            </a:r>
            <a:r>
              <a:rPr lang="en-GB" dirty="0"/>
              <a:t>, Guinea Fowl</a:t>
            </a:r>
          </a:p>
        </p:txBody>
      </p:sp>
      <p:sp>
        <p:nvSpPr>
          <p:cNvPr id="11" name="Rectangle 10">
            <a:extLst>
              <a:ext uri="{FF2B5EF4-FFF2-40B4-BE49-F238E27FC236}">
                <a16:creationId xmlns:a16="http://schemas.microsoft.com/office/drawing/2014/main" id="{06616D1E-ABF5-7A41-950A-E3639EBBD2DD}"/>
              </a:ext>
            </a:extLst>
          </p:cNvPr>
          <p:cNvSpPr/>
          <p:nvPr/>
        </p:nvSpPr>
        <p:spPr>
          <a:xfrm>
            <a:off x="2213494" y="4143190"/>
            <a:ext cx="8579546" cy="369332"/>
          </a:xfrm>
          <a:prstGeom prst="rect">
            <a:avLst/>
          </a:prstGeom>
        </p:spPr>
        <p:txBody>
          <a:bodyPr wrap="square">
            <a:spAutoFit/>
          </a:bodyPr>
          <a:lstStyle/>
          <a:p>
            <a:r>
              <a:rPr lang="en-GB" dirty="0"/>
              <a:t>H – </a:t>
            </a:r>
            <a:r>
              <a:rPr lang="en-GB" dirty="0">
                <a:solidFill>
                  <a:srgbClr val="FF0000"/>
                </a:solidFill>
              </a:rPr>
              <a:t>Hoopoe</a:t>
            </a:r>
            <a:r>
              <a:rPr lang="en-GB" dirty="0"/>
              <a:t>, Honey Bee, Hummingbird, Hyena, Hammerhead Shark</a:t>
            </a:r>
          </a:p>
        </p:txBody>
      </p:sp>
      <p:pic>
        <p:nvPicPr>
          <p:cNvPr id="19458" name="Picture 2">
            <a:extLst>
              <a:ext uri="{FF2B5EF4-FFF2-40B4-BE49-F238E27FC236}">
                <a16:creationId xmlns:a16="http://schemas.microsoft.com/office/drawing/2014/main" id="{767D4DC6-8D73-0D41-AC77-A41EA86D72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9688512" y="4497110"/>
            <a:ext cx="1816100" cy="1362075"/>
          </a:xfrm>
          <a:prstGeom prst="rect">
            <a:avLst/>
          </a:prstGeom>
          <a:noFill/>
          <a:extLst>
            <a:ext uri="{909E8E84-426E-40DD-AFC4-6F175D3DCCD1}">
              <a14:hiddenFill xmlns:a14="http://schemas.microsoft.com/office/drawing/2010/main">
                <a:solidFill>
                  <a:srgbClr val="FFFFFF"/>
                </a:solidFill>
              </a14:hiddenFill>
            </a:ext>
          </a:extLst>
        </p:spPr>
      </p:pic>
      <p:pic>
        <p:nvPicPr>
          <p:cNvPr id="19460" name="Picture 4">
            <a:extLst>
              <a:ext uri="{FF2B5EF4-FFF2-40B4-BE49-F238E27FC236}">
                <a16:creationId xmlns:a16="http://schemas.microsoft.com/office/drawing/2014/main" id="{D05EC8E0-4DEE-1445-8E85-92BBCFF822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03303" y="1625073"/>
            <a:ext cx="2101309" cy="1575982"/>
          </a:xfrm>
          <a:prstGeom prst="rect">
            <a:avLst/>
          </a:prstGeom>
          <a:noFill/>
          <a:extLst>
            <a:ext uri="{909E8E84-426E-40DD-AFC4-6F175D3DCCD1}">
              <a14:hiddenFill xmlns:a14="http://schemas.microsoft.com/office/drawing/2010/main">
                <a:solidFill>
                  <a:srgbClr val="FFFFFF"/>
                </a:solidFill>
              </a14:hiddenFill>
            </a:ext>
          </a:extLst>
        </p:spPr>
      </p:pic>
      <p:pic>
        <p:nvPicPr>
          <p:cNvPr id="19462" name="Picture 6">
            <a:extLst>
              <a:ext uri="{FF2B5EF4-FFF2-40B4-BE49-F238E27FC236}">
                <a16:creationId xmlns:a16="http://schemas.microsoft.com/office/drawing/2014/main" id="{6CCF958F-AF5B-4B4E-9B0D-83F310B9193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41655" y="4932043"/>
            <a:ext cx="2101309" cy="15759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238017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dissolve">
                                      <p:cBhvr>
                                        <p:cTn id="31" dur="5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 calcmode="lin" valueType="num">
                                      <p:cBhvr additive="base">
                                        <p:cTn id="36" dur="500" fill="hold"/>
                                        <p:tgtEl>
                                          <p:spTgt spid="10"/>
                                        </p:tgtEl>
                                        <p:attrNameLst>
                                          <p:attrName>ppt_x</p:attrName>
                                        </p:attrNameLst>
                                      </p:cBhvr>
                                      <p:tavLst>
                                        <p:tav tm="0">
                                          <p:val>
                                            <p:strVal val="#ppt_x"/>
                                          </p:val>
                                        </p:tav>
                                        <p:tav tm="100000">
                                          <p:val>
                                            <p:strVal val="#ppt_x"/>
                                          </p:val>
                                        </p:tav>
                                      </p:tavLst>
                                    </p:anim>
                                    <p:anim calcmode="lin" valueType="num">
                                      <p:cBhvr additive="base">
                                        <p:cTn id="37"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blinds(horizontal)">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3">
                                            <p:txEl>
                                              <p:pRg st="0" end="0"/>
                                            </p:txEl>
                                          </p:spTgt>
                                        </p:tgtEl>
                                        <p:attrNameLst>
                                          <p:attrName>style.visibility</p:attrName>
                                        </p:attrNameLst>
                                      </p:cBhvr>
                                      <p:to>
                                        <p:strVal val="visible"/>
                                      </p:to>
                                    </p:set>
                                    <p:animEffect transition="in" filter="dissolve">
                                      <p:cBhvr>
                                        <p:cTn id="47"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P spid="5" grpId="0"/>
      <p:bldP spid="6" grpId="0"/>
      <p:bldP spid="7" grpId="0"/>
      <p:bldP spid="8" grpId="0"/>
      <p:bldP spid="9" grpId="0"/>
      <p:bldP spid="10" grpId="0"/>
      <p:bldP spid="11" grpId="0"/>
    </p:bldLst>
  </p:timing>
</p:sld>
</file>

<file path=ppt/theme/theme1.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Wisp</Template>
  <TotalTime>1358</TotalTime>
  <Words>892</Words>
  <Application>Microsoft Office PowerPoint</Application>
  <PresentationFormat>Widescreen</PresentationFormat>
  <Paragraphs>101</Paragraphs>
  <Slides>23</Slides>
  <Notes>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23</vt:i4>
      </vt:variant>
    </vt:vector>
  </HeadingPairs>
  <TitlesOfParts>
    <vt:vector size="28" baseType="lpstr">
      <vt:lpstr>Arial</vt:lpstr>
      <vt:lpstr>Calibri</vt:lpstr>
      <vt:lpstr>Century Gothic</vt:lpstr>
      <vt:lpstr>Wingdings 3</vt:lpstr>
      <vt:lpstr>Wisp</vt:lpstr>
      <vt:lpstr>Floods &amp; Fossils Adventurer Award </vt:lpstr>
      <vt:lpstr>Introduction to Flood &amp; Fossils Adventurer Award </vt:lpstr>
      <vt:lpstr>Resources needed </vt:lpstr>
      <vt:lpstr>Requirements </vt:lpstr>
      <vt:lpstr>Requirements </vt:lpstr>
      <vt:lpstr>The Flood!!!  (Genesis chapters 6-9)</vt:lpstr>
      <vt:lpstr>The Flood!!!</vt:lpstr>
      <vt:lpstr>What creatures made it into the ark?</vt:lpstr>
      <vt:lpstr>Animals by alphabet</vt:lpstr>
      <vt:lpstr>Animals by alphabet</vt:lpstr>
      <vt:lpstr>Animals by alphabet</vt:lpstr>
      <vt:lpstr>Male and Female Quiz</vt:lpstr>
      <vt:lpstr>Clean vs Unclean Animals</vt:lpstr>
      <vt:lpstr>What did the ark really look like?</vt:lpstr>
      <vt:lpstr>Which 2 birds did Noah send out of the ark?</vt:lpstr>
      <vt:lpstr>What does an olive taste like?</vt:lpstr>
      <vt:lpstr>3 Important rules when hunting for fossils</vt:lpstr>
      <vt:lpstr>3 different fossils</vt:lpstr>
      <vt:lpstr>3 different rocks</vt:lpstr>
      <vt:lpstr>What does a palaeontologist do?</vt:lpstr>
      <vt:lpstr>How are fossils formed?</vt:lpstr>
      <vt:lpstr>How are fossils formed?</vt:lpstr>
      <vt:lpstr>Any 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Flood &amp; Fossils </dc:title>
  <dc:creator>Vernon Noel</dc:creator>
  <cp:lastModifiedBy>Natalie Davison</cp:lastModifiedBy>
  <cp:revision>29</cp:revision>
  <dcterms:created xsi:type="dcterms:W3CDTF">2021-06-03T21:21:39Z</dcterms:created>
  <dcterms:modified xsi:type="dcterms:W3CDTF">2021-06-04T20:35:55Z</dcterms:modified>
</cp:coreProperties>
</file>