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  <p:sldMasterId id="2147483655" r:id="rId2"/>
  </p:sldMasterIdLst>
  <p:notesMasterIdLst>
    <p:notesMasterId r:id="rId34"/>
  </p:notesMasterIdLst>
  <p:sldIdLst>
    <p:sldId id="256" r:id="rId3"/>
    <p:sldId id="278" r:id="rId4"/>
    <p:sldId id="279" r:id="rId5"/>
    <p:sldId id="280" r:id="rId6"/>
    <p:sldId id="260" r:id="rId7"/>
    <p:sldId id="25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6" r:id="rId18"/>
    <p:sldId id="269" r:id="rId19"/>
    <p:sldId id="289" r:id="rId20"/>
    <p:sldId id="271" r:id="rId21"/>
    <p:sldId id="277" r:id="rId22"/>
    <p:sldId id="273" r:id="rId23"/>
    <p:sldId id="281" r:id="rId24"/>
    <p:sldId id="275" r:id="rId25"/>
    <p:sldId id="272" r:id="rId26"/>
    <p:sldId id="286" r:id="rId27"/>
    <p:sldId id="288" r:id="rId28"/>
    <p:sldId id="285" r:id="rId29"/>
    <p:sldId id="284" r:id="rId30"/>
    <p:sldId id="282" r:id="rId31"/>
    <p:sldId id="283" r:id="rId32"/>
    <p:sldId id="274" r:id="rId33"/>
  </p:sldIdLst>
  <p:sldSz cx="9144000" cy="6858000" type="screen4x3"/>
  <p:notesSz cx="6858000" cy="9144000"/>
  <p:embeddedFontLst>
    <p:embeddedFont>
      <p:font typeface="Fredoka One" panose="020B0604020202020204" charset="0"/>
      <p:regular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Times" panose="02020603050405020304" pitchFamily="18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194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fc2fb9ef6_3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fc2fb9ef6_3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dfc2fb9ef6_3_8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1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fc2fb9ef6_3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fc2fb9ef6_3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dfc2fb9ef6_3_8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10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8939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fc2fb9ef6_3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fc2fb9ef6_3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dfc2fb9ef6_3_8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11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202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fc2fb9ef6_3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fc2fb9ef6_3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dfc2fb9ef6_3_8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12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536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fc2fb9ef6_3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fc2fb9ef6_3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dfc2fb9ef6_3_8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13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3550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fc2fb9ef6_3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fc2fb9ef6_3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dfc2fb9ef6_3_8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14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279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fc2fb9ef6_3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fc2fb9ef6_3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dfc2fb9ef6_3_8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15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9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fc2fb9ef6_3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fc2fb9ef6_3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dfc2fb9ef6_3_8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16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940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fc2fb9ef6_3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fc2fb9ef6_3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https://youtu.be/8QVDxbBUSYw?t=20</a:t>
            </a:r>
            <a:endParaRPr dirty="0"/>
          </a:p>
        </p:txBody>
      </p:sp>
      <p:sp>
        <p:nvSpPr>
          <p:cNvPr id="73" name="Google Shape;73;gdfc2fb9ef6_3_8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20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946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Back up in case there is still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40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Making the card will take some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05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fc2fb9ef6_3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fc2fb9ef6_3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Welcome and prayer</a:t>
            </a:r>
            <a:endParaRPr dirty="0"/>
          </a:p>
        </p:txBody>
      </p:sp>
      <p:sp>
        <p:nvSpPr>
          <p:cNvPr id="59" name="Google Shape;59;gdfc2fb9ef6_3_8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2829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Making the card will take some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02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Making the card will take some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7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Making the card will take some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37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Making the card will take some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40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You can let your little light shine by being a good family helper https://youtu.be/NsbRIg-ebWg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42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dfc2fb9ef6_3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dfc2fb9ef6_3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Run threw of what we did</a:t>
            </a:r>
            <a:endParaRPr dirty="0"/>
          </a:p>
        </p:txBody>
      </p:sp>
      <p:sp>
        <p:nvSpPr>
          <p:cNvPr id="90" name="Google Shape;90;gdfc2fb9ef6_3_109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30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8420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Closing remarks and 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29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fc2fb9ef6_3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fc2fb9ef6_3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l will say something about singing when helping</a:t>
            </a:r>
            <a:endParaRPr dirty="0"/>
          </a:p>
        </p:txBody>
      </p:sp>
      <p:sp>
        <p:nvSpPr>
          <p:cNvPr id="59" name="Google Shape;59;gdfc2fb9ef6_3_8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653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fc2fb9ef6_3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fc2fb9ef6_3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dfc2fb9ef6_3_8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159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dfc2fb9ef6_3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dfc2fb9ef6_3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dfc2fb9ef6_3_109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fc2fb9ef6_3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fc2fb9ef6_3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dfc2fb9ef6_3_8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fc2fb9ef6_3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fc2fb9ef6_3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dfc2fb9ef6_3_8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495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fc2fb9ef6_3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fc2fb9ef6_3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dfc2fb9ef6_3_8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6119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fc2fb9ef6_3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fc2fb9ef6_3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dfc2fb9ef6_3_8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571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685800" y="2492375"/>
            <a:ext cx="7772400" cy="144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8000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5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000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SzPts val="2400"/>
              <a:buFont typeface="Tahoma"/>
              <a:buNone/>
              <a:defRPr sz="2400">
                <a:solidFill>
                  <a:schemeClr val="lt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">
  <p:cSld name="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ctrTitle"/>
          </p:nvPr>
        </p:nvSpPr>
        <p:spPr>
          <a:xfrm>
            <a:off x="304800" y="1731214"/>
            <a:ext cx="77724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8000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1"/>
          </p:nvPr>
        </p:nvSpPr>
        <p:spPr>
          <a:xfrm>
            <a:off x="1079850" y="2606825"/>
            <a:ext cx="6400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000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SzPts val="2400"/>
              <a:buFont typeface="Tahoma"/>
              <a:buNone/>
              <a:defRPr sz="2400"/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371175" y="236350"/>
            <a:ext cx="7003200" cy="763500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1204975" y="1368625"/>
            <a:ext cx="5959500" cy="53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000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800"/>
              <a:buChar char="•"/>
              <a:defRPr sz="2800" i="0" u="none" strike="noStrike" cap="none">
                <a:solidFill>
                  <a:schemeClr val="dk1"/>
                </a:solidFill>
              </a:defRPr>
            </a:lvl1pPr>
            <a:lvl2pPr marL="914400" marR="0" lvl="1" indent="-39370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600"/>
              <a:buChar char="–"/>
              <a:defRPr sz="2600" i="0" u="none" strike="noStrike" cap="none">
                <a:solidFill>
                  <a:schemeClr val="dk1"/>
                </a:solidFill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400"/>
              <a:buChar char="•"/>
              <a:defRPr sz="2400" i="0" u="none" strike="noStrike" cap="none">
                <a:solidFill>
                  <a:schemeClr val="dk1"/>
                </a:solidFill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400"/>
              <a:buChar char="–"/>
              <a:defRPr sz="2400" i="0" u="none" strike="noStrike" cap="none">
                <a:solidFill>
                  <a:schemeClr val="dk1"/>
                </a:solidFill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400"/>
              <a:buChar char="»"/>
              <a:defRPr sz="2400" i="0" u="none" strike="noStrike" cap="none">
                <a:solidFill>
                  <a:schemeClr val="dk1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Char char="»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Char char="»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Char char="»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Char char="»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blue box">
  <p:cSld name="TITLE_AND_TWO_COLUMNS_2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371175" y="236350"/>
            <a:ext cx="7003200" cy="763500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4329175" y="1368625"/>
            <a:ext cx="2945400" cy="53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000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800"/>
              <a:buChar char="•"/>
              <a:defRPr sz="2800" i="0" u="none" strike="noStrike" cap="none">
                <a:solidFill>
                  <a:schemeClr val="dk1"/>
                </a:solidFill>
              </a:defRPr>
            </a:lvl1pPr>
            <a:lvl2pPr marL="914400" marR="0" lvl="1" indent="-39370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600"/>
              <a:buChar char="–"/>
              <a:defRPr sz="2600" i="0" u="none" strike="noStrike" cap="none">
                <a:solidFill>
                  <a:schemeClr val="dk1"/>
                </a:solidFill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400"/>
              <a:buChar char="•"/>
              <a:defRPr sz="2400" i="0" u="none" strike="noStrike" cap="none">
                <a:solidFill>
                  <a:schemeClr val="dk1"/>
                </a:solidFill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400"/>
              <a:buChar char="–"/>
              <a:defRPr sz="2400" i="0" u="none" strike="noStrike" cap="none">
                <a:solidFill>
                  <a:schemeClr val="dk1"/>
                </a:solidFill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400"/>
              <a:buChar char="»"/>
              <a:defRPr sz="2400" i="0" u="none" strike="noStrike" cap="none">
                <a:solidFill>
                  <a:schemeClr val="dk1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Char char="»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Char char="»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Char char="»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Char char="»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/>
          <p:nvPr/>
        </p:nvSpPr>
        <p:spPr>
          <a:xfrm>
            <a:off x="193400" y="937200"/>
            <a:ext cx="4596900" cy="58050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2"/>
          </p:nvPr>
        </p:nvSpPr>
        <p:spPr>
          <a:xfrm>
            <a:off x="1268300" y="1402025"/>
            <a:ext cx="2945400" cy="53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000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800"/>
              <a:buChar char="•"/>
              <a:defRPr sz="2800" i="0" u="none" strike="noStrike" cap="none">
                <a:solidFill>
                  <a:schemeClr val="dk1"/>
                </a:solidFill>
              </a:defRPr>
            </a:lvl1pPr>
            <a:lvl2pPr marL="914400" marR="0" lvl="1" indent="-39370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600"/>
              <a:buChar char="–"/>
              <a:defRPr sz="2600" i="0" u="none" strike="noStrike" cap="none">
                <a:solidFill>
                  <a:schemeClr val="dk1"/>
                </a:solidFill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400"/>
              <a:buChar char="•"/>
              <a:defRPr sz="2400" i="0" u="none" strike="noStrike" cap="none">
                <a:solidFill>
                  <a:schemeClr val="dk1"/>
                </a:solidFill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400"/>
              <a:buChar char="–"/>
              <a:defRPr sz="2400" i="0" u="none" strike="noStrike" cap="none">
                <a:solidFill>
                  <a:schemeClr val="dk1"/>
                </a:solidFill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400"/>
              <a:buChar char="»"/>
              <a:defRPr sz="2400" i="0" u="none" strike="noStrike" cap="none">
                <a:solidFill>
                  <a:schemeClr val="dk1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Char char="»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Char char="»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Char char="»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Char char="»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58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20888">
            <a:off x="6200775" y="260350"/>
            <a:ext cx="2035175" cy="24796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" name="Google Shape;1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225" y="0"/>
            <a:ext cx="2844800" cy="267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288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127425" flipH="1">
            <a:off x="4027488" y="3971925"/>
            <a:ext cx="2381250" cy="28463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" name="Google Shape;1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7750">
            <a:off x="6186488" y="4005263"/>
            <a:ext cx="2425700" cy="28940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5" name="Google Shape;15;p1"/>
          <p:cNvSpPr txBox="1">
            <a:spLocks noGrp="1"/>
          </p:cNvSpPr>
          <p:nvPr>
            <p:ph type="title"/>
          </p:nvPr>
        </p:nvSpPr>
        <p:spPr>
          <a:xfrm>
            <a:off x="1454150" y="152400"/>
            <a:ext cx="57102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8000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body" idx="1"/>
          </p:nvPr>
        </p:nvSpPr>
        <p:spPr>
          <a:xfrm>
            <a:off x="1454150" y="1550987"/>
            <a:ext cx="5710237" cy="5157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000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200"/>
              <a:buFont typeface="Tahoma"/>
              <a:buChar char="•"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Tahoma"/>
              <a:buChar char="–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–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»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Tahoma"/>
              <a:buChar char="»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Tahoma"/>
              <a:buChar char="»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Tahoma"/>
              <a:buChar char="»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Tahoma"/>
              <a:buChar char="»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127439" flipH="1">
            <a:off x="7515915" y="2734053"/>
            <a:ext cx="1733847" cy="20725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7757">
            <a:off x="7165814" y="4756650"/>
            <a:ext cx="1871848" cy="22332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1130600" y="152400"/>
            <a:ext cx="6033900" cy="12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8000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360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360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360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360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360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360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360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360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360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3"/>
          <p:cNvPicPr preferRelativeResize="0"/>
          <p:nvPr/>
        </p:nvPicPr>
        <p:blipFill rotWithShape="1">
          <a:blip r:embed="rId7">
            <a:alphaModFix/>
          </a:blip>
          <a:srcRect t="17701" b="21132"/>
          <a:stretch/>
        </p:blipFill>
        <p:spPr>
          <a:xfrm rot="704246">
            <a:off x="7287000" y="226975"/>
            <a:ext cx="1674825" cy="132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1898" y="3229988"/>
            <a:ext cx="758700" cy="32245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_yziZXMt55M?start=11&amp;feature=oembed" TargetMode="Externa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ixabay.com/en/family-title-icon-web-design-751459/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://www.iconarchive.com/show/noto-emoji-people-bodyparts-icons-by-google/11996-raised-hand-icon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ixabay.com/en/family-title-icon-web-design-751459/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://www.iconarchive.com/show/noto-emoji-people-bodyparts-icons-by-google/11996-raised-hand-icon.html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8QVDxbBUSYw?start=20&amp;feature=oembed" TargetMode="Externa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ristolroverssc.co.uk/2015/10/27/three-weeks-time" TargetMode="Externa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sclibrary.info/its-time-for-storytime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ublicdomainpictures.net/view-image.php?image=355053&amp;picture=vielen-dank-dass-sie-bunte-schrift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NsbRIg-ebWg?feature=oembed" TargetMode="Externa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trictlyforkidsstore.com/Congratulations--Recognition-Awards_p_32327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shutterstock.com/search/kids+bible" TargetMode="Externa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ctrTitle"/>
          </p:nvPr>
        </p:nvSpPr>
        <p:spPr>
          <a:xfrm>
            <a:off x="1487344" y="1133887"/>
            <a:ext cx="5569560" cy="401046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Family Helper Award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4B796-89B3-4FF2-A057-E8BEA5320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1724" y="1906179"/>
            <a:ext cx="6400800" cy="658800"/>
          </a:xfrm>
        </p:spPr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Presented by : Lulu Mashonganyika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F1D2DF-E7D3-49AA-BCF6-8FF6261B8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2" y="3659688"/>
            <a:ext cx="4182494" cy="175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5B007E27-120B-469E-B043-1D9CA0EE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90" y="2936225"/>
            <a:ext cx="1785389" cy="290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657985" y="2282428"/>
            <a:ext cx="7003200" cy="763500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Galatians 6:9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1731376" y="2921836"/>
            <a:ext cx="5959500" cy="5340300"/>
          </a:xfrm>
          <a:prstGeom prst="rect">
            <a:avLst/>
          </a:prstGeom>
        </p:spPr>
        <p:txBody>
          <a:bodyPr spcFirstLastPara="1" wrap="square" lIns="558000" tIns="45700" rIns="91425" bIns="45700" anchor="t" anchorCtr="0">
            <a:noAutofit/>
          </a:bodyPr>
          <a:lstStyle/>
          <a:p>
            <a:pPr algn="l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0800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Let us not become weary in doing good, for at the proper time we will reap a harvest if we do not give up.</a:t>
            </a:r>
            <a:endParaRPr dirty="0"/>
          </a:p>
        </p:txBody>
      </p:sp>
      <p:sp>
        <p:nvSpPr>
          <p:cNvPr id="77" name="Google Shape;77;p11"/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#1</a:t>
            </a:r>
            <a:endParaRPr sz="1300" b="1" dirty="0"/>
          </a:p>
        </p:txBody>
      </p:sp>
      <p:pic>
        <p:nvPicPr>
          <p:cNvPr id="5" name="Picture 2" descr="Adventurers — Gulf States Conference of Seventh-day Adventists">
            <a:extLst>
              <a:ext uri="{FF2B5EF4-FFF2-40B4-BE49-F238E27FC236}">
                <a16:creationId xmlns:a16="http://schemas.microsoft.com/office/drawing/2014/main" id="{229590DB-1669-4136-87C8-B00BE85EC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664178"/>
            <a:ext cx="2190044" cy="373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879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371175" y="1567001"/>
            <a:ext cx="7003200" cy="763500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Quiz Time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1290697" y="2561267"/>
            <a:ext cx="5959500" cy="5340300"/>
          </a:xfrm>
          <a:prstGeom prst="rect">
            <a:avLst/>
          </a:prstGeom>
        </p:spPr>
        <p:txBody>
          <a:bodyPr spcFirstLastPara="1" wrap="square" lIns="558000" tIns="45700" rIns="91425" bIns="45700" anchor="t" anchorCtr="0">
            <a:noAutofit/>
          </a:bodyPr>
          <a:lstStyle/>
          <a:p>
            <a:pPr marL="50800" indent="0" algn="l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When mummy or daddy ask us to help set the table we should start arguing with them?</a:t>
            </a:r>
          </a:p>
          <a:p>
            <a:pPr marL="50800" indent="0" algn="l">
              <a:buNone/>
            </a:pP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080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 True </a:t>
            </a:r>
          </a:p>
          <a:p>
            <a:pPr marL="50800" indent="0"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B.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False</a:t>
            </a:r>
          </a:p>
          <a:p>
            <a:pPr marL="50800" indent="0" algn="l">
              <a:buNone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0800" indent="0" algn="l">
              <a:buNone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Google Shape;77;p11"/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#1</a:t>
            </a:r>
            <a:endParaRPr sz="1300" b="1" dirty="0"/>
          </a:p>
        </p:txBody>
      </p:sp>
    </p:spTree>
    <p:extLst>
      <p:ext uri="{BB962C8B-B14F-4D97-AF65-F5344CB8AC3E}">
        <p14:creationId xmlns:p14="http://schemas.microsoft.com/office/powerpoint/2010/main" val="2710537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161275" y="2210467"/>
            <a:ext cx="7003200" cy="763500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Quiz Time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1204975" y="3249889"/>
            <a:ext cx="5959500" cy="5340300"/>
          </a:xfrm>
          <a:prstGeom prst="rect">
            <a:avLst/>
          </a:prstGeom>
        </p:spPr>
        <p:txBody>
          <a:bodyPr spcFirstLastPara="1" wrap="square" lIns="558000" tIns="45700" rIns="91425" bIns="45700" anchor="t" anchorCtr="0">
            <a:noAutofit/>
          </a:bodyPr>
          <a:lstStyle/>
          <a:p>
            <a:pPr marL="50800" indent="0" algn="l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must love each other as God has loved us…</a:t>
            </a:r>
          </a:p>
          <a:p>
            <a:pPr marL="50800" indent="0" algn="l">
              <a:buNone/>
            </a:pP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65150" indent="-514350">
              <a:buAutoNum type="alphaUcPeriod"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True </a:t>
            </a:r>
          </a:p>
          <a:p>
            <a:pPr marL="565150" indent="-514350">
              <a:buAutoNum type="alphaUcPeriod"/>
            </a:pP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B.False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50800" indent="0" algn="l">
              <a:buNone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0800" indent="0" algn="l">
              <a:buNone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Google Shape;77;p11"/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#1</a:t>
            </a:r>
            <a:endParaRPr sz="1300" b="1" dirty="0"/>
          </a:p>
        </p:txBody>
      </p:sp>
    </p:spTree>
    <p:extLst>
      <p:ext uri="{BB962C8B-B14F-4D97-AF65-F5344CB8AC3E}">
        <p14:creationId xmlns:p14="http://schemas.microsoft.com/office/powerpoint/2010/main" val="1415169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311625" y="1533133"/>
            <a:ext cx="7003200" cy="763500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Quiz Time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1505186" y="2719312"/>
            <a:ext cx="5959500" cy="5340300"/>
          </a:xfrm>
          <a:prstGeom prst="rect">
            <a:avLst/>
          </a:prstGeom>
        </p:spPr>
        <p:txBody>
          <a:bodyPr spcFirstLastPara="1" wrap="square" lIns="558000" tIns="45700" rIns="91425" bIns="45700" anchor="t" anchorCtr="0">
            <a:noAutofit/>
          </a:bodyPr>
          <a:lstStyle/>
          <a:p>
            <a:pPr marL="50800" indent="0" algn="l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According to Psalm 118:17 who is your helper?</a:t>
            </a:r>
          </a:p>
          <a:p>
            <a:pPr marL="50800" indent="0" algn="l">
              <a:buNone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65150" indent="-514350" algn="l">
              <a:buFont typeface="+mj-lt"/>
              <a:buAutoNum type="alphaUcPeriod"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David</a:t>
            </a:r>
          </a:p>
          <a:p>
            <a:pPr marL="565150" indent="-514350" algn="l">
              <a:buFont typeface="+mj-lt"/>
              <a:buAutoNum type="alphaUcPeriod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The Lord</a:t>
            </a:r>
          </a:p>
          <a:p>
            <a:pPr marL="565150" indent="-514350" algn="l">
              <a:buFont typeface="+mj-lt"/>
              <a:buAutoNum type="alphaUcPeriod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Joseph</a:t>
            </a:r>
          </a:p>
          <a:p>
            <a:pPr marL="565150" indent="-514350" algn="l">
              <a:buFont typeface="+mj-lt"/>
              <a:buAutoNum type="alphaUcPeriod"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Google Shape;77;p11"/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#1</a:t>
            </a:r>
            <a:endParaRPr sz="1300" b="1" dirty="0"/>
          </a:p>
        </p:txBody>
      </p:sp>
    </p:spTree>
    <p:extLst>
      <p:ext uri="{BB962C8B-B14F-4D97-AF65-F5344CB8AC3E}">
        <p14:creationId xmlns:p14="http://schemas.microsoft.com/office/powerpoint/2010/main" val="1659745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371175" y="1238235"/>
            <a:ext cx="7003200" cy="763500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Quiz Time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1414875" y="2279045"/>
            <a:ext cx="5959500" cy="5340300"/>
          </a:xfrm>
          <a:prstGeom prst="rect">
            <a:avLst/>
          </a:prstGeom>
        </p:spPr>
        <p:txBody>
          <a:bodyPr spcFirstLastPara="1" wrap="square" lIns="558000" tIns="45700" rIns="91425" bIns="45700" anchor="t" anchorCtr="0">
            <a:noAutofit/>
          </a:bodyPr>
          <a:lstStyle/>
          <a:p>
            <a:pPr marL="50800" indent="0" algn="l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According to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Galatians 6:9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we should not be weary of….?</a:t>
            </a:r>
          </a:p>
          <a:p>
            <a:pPr marL="50800" indent="0" algn="l">
              <a:buNone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65150" indent="-514350" algn="l">
              <a:buFont typeface="+mj-lt"/>
              <a:buAutoNum type="alphaUcPeriod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Laughing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65150" indent="-514350" algn="l">
              <a:buFont typeface="+mj-lt"/>
              <a:buAutoNum type="alphaUcPeriod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Doing good</a:t>
            </a:r>
          </a:p>
          <a:p>
            <a:pPr marL="565150" indent="-514350" algn="l">
              <a:buFont typeface="+mj-lt"/>
              <a:buAutoNum type="alphaUcPeriod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Helping at home</a:t>
            </a:r>
          </a:p>
          <a:p>
            <a:pPr marL="565150" indent="-514350" algn="l">
              <a:buFont typeface="+mj-lt"/>
              <a:buAutoNum type="alphaUcPeriod"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Google Shape;77;p11"/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#1</a:t>
            </a:r>
            <a:endParaRPr sz="1300" b="1" dirty="0"/>
          </a:p>
        </p:txBody>
      </p:sp>
    </p:spTree>
    <p:extLst>
      <p:ext uri="{BB962C8B-B14F-4D97-AF65-F5344CB8AC3E}">
        <p14:creationId xmlns:p14="http://schemas.microsoft.com/office/powerpoint/2010/main" val="1068975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461486" y="1499267"/>
            <a:ext cx="7003200" cy="763500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Quiz Time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1505186" y="2572556"/>
            <a:ext cx="5959500" cy="5340300"/>
          </a:xfrm>
          <a:prstGeom prst="rect">
            <a:avLst/>
          </a:prstGeom>
        </p:spPr>
        <p:txBody>
          <a:bodyPr spcFirstLastPara="1" wrap="square" lIns="558000" tIns="45700" rIns="91425" bIns="45700" anchor="t" anchorCtr="0">
            <a:noAutofit/>
          </a:bodyPr>
          <a:lstStyle/>
          <a:p>
            <a:pPr marL="50800" indent="0" algn="l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According to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Galatians 6:9 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for at the proper time we will reap a harvest if we do not give up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0800" indent="0" algn="l">
              <a:buNone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65150" indent="-514350" algn="l">
              <a:buFont typeface="+mj-lt"/>
              <a:buAutoNum type="alphaUcPeriod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False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65150" indent="-514350" algn="l">
              <a:buFont typeface="+mj-lt"/>
              <a:buAutoNum type="alphaUcPeriod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True</a:t>
            </a:r>
          </a:p>
          <a:p>
            <a:pPr marL="565150" indent="-514350" algn="l">
              <a:buFont typeface="+mj-lt"/>
              <a:buAutoNum type="alphaUcPeriod"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Google Shape;77;p11"/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#1</a:t>
            </a:r>
            <a:endParaRPr sz="1300" b="1" dirty="0"/>
          </a:p>
        </p:txBody>
      </p:sp>
    </p:spTree>
    <p:extLst>
      <p:ext uri="{BB962C8B-B14F-4D97-AF65-F5344CB8AC3E}">
        <p14:creationId xmlns:p14="http://schemas.microsoft.com/office/powerpoint/2010/main" val="3112408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Kindergarten Year B Quarter 1 Episode 2 &quot;Daddy's Helper&quot;">
            <a:hlinkClick r:id="" action="ppaction://media"/>
            <a:extLst>
              <a:ext uri="{FF2B5EF4-FFF2-40B4-BE49-F238E27FC236}">
                <a16:creationId xmlns:a16="http://schemas.microsoft.com/office/drawing/2014/main" id="{0014A64A-8F94-49BF-A569-65ADBC37C0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1505186" y="2572556"/>
            <a:ext cx="5959500" cy="5340300"/>
          </a:xfrm>
          <a:prstGeom prst="rect">
            <a:avLst/>
          </a:prstGeom>
        </p:spPr>
        <p:txBody>
          <a:bodyPr spcFirstLastPara="1" wrap="square" lIns="558000" tIns="45700" rIns="91425" bIns="45700" anchor="t" anchorCtr="0">
            <a:noAutofit/>
          </a:bodyPr>
          <a:lstStyle/>
          <a:p>
            <a:pPr marL="565150" indent="-514350" algn="l">
              <a:buFont typeface="+mj-lt"/>
              <a:buAutoNum type="alphaUcPeriod"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Google Shape;77;p11"/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#1</a:t>
            </a:r>
            <a:endParaRPr sz="1300" b="1" dirty="0"/>
          </a:p>
        </p:txBody>
      </p:sp>
    </p:spTree>
    <p:extLst>
      <p:ext uri="{BB962C8B-B14F-4D97-AF65-F5344CB8AC3E}">
        <p14:creationId xmlns:p14="http://schemas.microsoft.com/office/powerpoint/2010/main" val="127484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BF98B-91C5-4028-A7C8-8F628B713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97" y="1005322"/>
            <a:ext cx="7003200" cy="763500"/>
          </a:xfrm>
        </p:spPr>
        <p:txBody>
          <a:bodyPr/>
          <a:lstStyle/>
          <a:p>
            <a:r>
              <a:rPr lang="en-CA" dirty="0">
                <a:solidFill>
                  <a:srgbClr val="0070C0"/>
                </a:solidFill>
              </a:rPr>
              <a:t>Who is a family helper in your family?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6C23E0-B560-4B95-85BC-B6E8BDBC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347" y="2816299"/>
            <a:ext cx="1219306" cy="1225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DDCCD4-1AE0-4166-B509-C724AEE03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347" y="2816299"/>
            <a:ext cx="1219306" cy="1225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F9A563-6742-49A9-90F1-E12AD49F3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347" y="2816299"/>
            <a:ext cx="1219306" cy="1225402"/>
          </a:xfrm>
          <a:prstGeom prst="rect">
            <a:avLst/>
          </a:prstGeom>
        </p:spPr>
      </p:pic>
      <p:pic>
        <p:nvPicPr>
          <p:cNvPr id="5" name="Picture 4" descr="A picture containing handwear, tableware&#10;&#10;Description automatically generated">
            <a:extLst>
              <a:ext uri="{FF2B5EF4-FFF2-40B4-BE49-F238E27FC236}">
                <a16:creationId xmlns:a16="http://schemas.microsoft.com/office/drawing/2014/main" id="{B2A5610E-6018-45D7-846C-2ABCC5120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1506" y="4264229"/>
            <a:ext cx="1617623" cy="161762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699A1A8-7BFD-4312-82FA-75F93B2A8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441937" y="3685311"/>
            <a:ext cx="2901244" cy="2140127"/>
          </a:xfrm>
          <a:prstGeom prst="rect">
            <a:avLst/>
          </a:prstGeom>
        </p:spPr>
      </p:pic>
      <p:pic>
        <p:nvPicPr>
          <p:cNvPr id="11" name="Picture 10" descr="A picture containing handwear, tableware&#10;&#10;Description automatically generated">
            <a:extLst>
              <a:ext uri="{FF2B5EF4-FFF2-40B4-BE49-F238E27FC236}">
                <a16:creationId xmlns:a16="http://schemas.microsoft.com/office/drawing/2014/main" id="{09911710-DFB3-4ED9-B82E-58D11E57C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1237515">
            <a:off x="1780316" y="2320695"/>
            <a:ext cx="1617623" cy="1617623"/>
          </a:xfrm>
          <a:prstGeom prst="rect">
            <a:avLst/>
          </a:prstGeom>
        </p:spPr>
      </p:pic>
      <p:pic>
        <p:nvPicPr>
          <p:cNvPr id="12" name="Picture 11" descr="A picture containing handwear, tableware&#10;&#10;Description automatically generated">
            <a:extLst>
              <a:ext uri="{FF2B5EF4-FFF2-40B4-BE49-F238E27FC236}">
                <a16:creationId xmlns:a16="http://schemas.microsoft.com/office/drawing/2014/main" id="{1C98B7EA-86EA-46BC-B793-3681673B9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47239" y="3196646"/>
            <a:ext cx="1876394" cy="1876394"/>
          </a:xfrm>
          <a:prstGeom prst="rect">
            <a:avLst/>
          </a:prstGeom>
        </p:spPr>
      </p:pic>
      <p:pic>
        <p:nvPicPr>
          <p:cNvPr id="13" name="Picture 12" descr="A picture containing handwear, tableware&#10;&#10;Description automatically generated">
            <a:extLst>
              <a:ext uri="{FF2B5EF4-FFF2-40B4-BE49-F238E27FC236}">
                <a16:creationId xmlns:a16="http://schemas.microsoft.com/office/drawing/2014/main" id="{3B0B3F05-DB3B-48EC-93A6-134DB1698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57234" y="5116537"/>
            <a:ext cx="1505114" cy="1505114"/>
          </a:xfrm>
          <a:prstGeom prst="rect">
            <a:avLst/>
          </a:prstGeom>
        </p:spPr>
      </p:pic>
      <p:pic>
        <p:nvPicPr>
          <p:cNvPr id="14" name="Picture 13" descr="A picture containing handwear, tableware&#10;&#10;Description automatically generated">
            <a:extLst>
              <a:ext uri="{FF2B5EF4-FFF2-40B4-BE49-F238E27FC236}">
                <a16:creationId xmlns:a16="http://schemas.microsoft.com/office/drawing/2014/main" id="{EF1AE70C-95B9-456D-8A20-03FB109DB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30045" y="5184984"/>
            <a:ext cx="1523942" cy="1523942"/>
          </a:xfrm>
          <a:prstGeom prst="rect">
            <a:avLst/>
          </a:prstGeom>
        </p:spPr>
      </p:pic>
      <p:sp>
        <p:nvSpPr>
          <p:cNvPr id="17" name="Google Shape;77;p11">
            <a:extLst>
              <a:ext uri="{FF2B5EF4-FFF2-40B4-BE49-F238E27FC236}">
                <a16:creationId xmlns:a16="http://schemas.microsoft.com/office/drawing/2014/main" id="{98C4DB2D-DACF-43AC-9699-3BC9F1A46F0E}"/>
              </a:ext>
            </a:extLst>
          </p:cNvPr>
          <p:cNvSpPr/>
          <p:nvPr/>
        </p:nvSpPr>
        <p:spPr>
          <a:xfrm>
            <a:off x="7686000" y="1768822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#2</a:t>
            </a:r>
            <a:endParaRPr sz="1300" b="1" dirty="0"/>
          </a:p>
        </p:txBody>
      </p:sp>
    </p:spTree>
    <p:extLst>
      <p:ext uri="{BB962C8B-B14F-4D97-AF65-F5344CB8AC3E}">
        <p14:creationId xmlns:p14="http://schemas.microsoft.com/office/powerpoint/2010/main" val="3417416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BF98B-91C5-4028-A7C8-8F628B713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97" y="1005322"/>
            <a:ext cx="7003200" cy="763500"/>
          </a:xfrm>
        </p:spPr>
        <p:txBody>
          <a:bodyPr/>
          <a:lstStyle/>
          <a:p>
            <a:r>
              <a:rPr lang="en-CA" dirty="0">
                <a:solidFill>
                  <a:srgbClr val="0070C0"/>
                </a:solidFill>
              </a:rPr>
              <a:t>Who is a family helper in your family?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6C23E0-B560-4B95-85BC-B6E8BDBC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347" y="2816299"/>
            <a:ext cx="1219306" cy="1225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DDCCD4-1AE0-4166-B509-C724AEE03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347" y="2816299"/>
            <a:ext cx="1219306" cy="1225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F9A563-6742-49A9-90F1-E12AD49F3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347" y="2816299"/>
            <a:ext cx="1219306" cy="1225402"/>
          </a:xfrm>
          <a:prstGeom prst="rect">
            <a:avLst/>
          </a:prstGeom>
        </p:spPr>
      </p:pic>
      <p:pic>
        <p:nvPicPr>
          <p:cNvPr id="5" name="Picture 4" descr="A picture containing handwear, tableware&#10;&#10;Description automatically generated">
            <a:extLst>
              <a:ext uri="{FF2B5EF4-FFF2-40B4-BE49-F238E27FC236}">
                <a16:creationId xmlns:a16="http://schemas.microsoft.com/office/drawing/2014/main" id="{B2A5610E-6018-45D7-846C-2ABCC5120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61357" y="4264228"/>
            <a:ext cx="1617623" cy="161762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699A1A8-7BFD-4312-82FA-75F93B2A8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441937" y="3685311"/>
            <a:ext cx="2901244" cy="2140127"/>
          </a:xfrm>
          <a:prstGeom prst="rect">
            <a:avLst/>
          </a:prstGeom>
        </p:spPr>
      </p:pic>
      <p:pic>
        <p:nvPicPr>
          <p:cNvPr id="11" name="Picture 10" descr="A picture containing handwear, tableware&#10;&#10;Description automatically generated">
            <a:extLst>
              <a:ext uri="{FF2B5EF4-FFF2-40B4-BE49-F238E27FC236}">
                <a16:creationId xmlns:a16="http://schemas.microsoft.com/office/drawing/2014/main" id="{09911710-DFB3-4ED9-B82E-58D11E57C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1237515">
            <a:off x="1770169" y="2591571"/>
            <a:ext cx="1617623" cy="1617623"/>
          </a:xfrm>
          <a:prstGeom prst="rect">
            <a:avLst/>
          </a:prstGeom>
        </p:spPr>
      </p:pic>
      <p:pic>
        <p:nvPicPr>
          <p:cNvPr id="12" name="Picture 11" descr="A picture containing handwear, tableware&#10;&#10;Description automatically generated">
            <a:extLst>
              <a:ext uri="{FF2B5EF4-FFF2-40B4-BE49-F238E27FC236}">
                <a16:creationId xmlns:a16="http://schemas.microsoft.com/office/drawing/2014/main" id="{1C98B7EA-86EA-46BC-B793-3681673B9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47239" y="3196646"/>
            <a:ext cx="1876394" cy="1876394"/>
          </a:xfrm>
          <a:prstGeom prst="rect">
            <a:avLst/>
          </a:prstGeom>
        </p:spPr>
      </p:pic>
      <p:pic>
        <p:nvPicPr>
          <p:cNvPr id="13" name="Picture 12" descr="A picture containing handwear, tableware&#10;&#10;Description automatically generated">
            <a:extLst>
              <a:ext uri="{FF2B5EF4-FFF2-40B4-BE49-F238E27FC236}">
                <a16:creationId xmlns:a16="http://schemas.microsoft.com/office/drawing/2014/main" id="{3B0B3F05-DB3B-48EC-93A6-134DB1698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57234" y="5116537"/>
            <a:ext cx="1505114" cy="1505114"/>
          </a:xfrm>
          <a:prstGeom prst="rect">
            <a:avLst/>
          </a:prstGeom>
        </p:spPr>
      </p:pic>
      <p:pic>
        <p:nvPicPr>
          <p:cNvPr id="14" name="Picture 13" descr="A picture containing handwear, tableware&#10;&#10;Description automatically generated">
            <a:extLst>
              <a:ext uri="{FF2B5EF4-FFF2-40B4-BE49-F238E27FC236}">
                <a16:creationId xmlns:a16="http://schemas.microsoft.com/office/drawing/2014/main" id="{EF1AE70C-95B9-456D-8A20-03FB109DB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30045" y="5184984"/>
            <a:ext cx="1523942" cy="1523942"/>
          </a:xfrm>
          <a:prstGeom prst="rect">
            <a:avLst/>
          </a:prstGeom>
        </p:spPr>
      </p:pic>
      <p:sp>
        <p:nvSpPr>
          <p:cNvPr id="17" name="Google Shape;77;p11">
            <a:extLst>
              <a:ext uri="{FF2B5EF4-FFF2-40B4-BE49-F238E27FC236}">
                <a16:creationId xmlns:a16="http://schemas.microsoft.com/office/drawing/2014/main" id="{98C4DB2D-DACF-43AC-9699-3BC9F1A46F0E}"/>
              </a:ext>
            </a:extLst>
          </p:cNvPr>
          <p:cNvSpPr/>
          <p:nvPr/>
        </p:nvSpPr>
        <p:spPr>
          <a:xfrm>
            <a:off x="7686000" y="1768822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#2</a:t>
            </a:r>
            <a:endParaRPr sz="13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FD894F-CF4E-4837-B6E8-399AED8BD778}"/>
              </a:ext>
            </a:extLst>
          </p:cNvPr>
          <p:cNvSpPr txBox="1"/>
          <p:nvPr/>
        </p:nvSpPr>
        <p:spPr>
          <a:xfrm>
            <a:off x="2170010" y="3394728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Dad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CA2E5B-4E19-40F1-A51F-864C37EA9C1C}"/>
              </a:ext>
            </a:extLst>
          </p:cNvPr>
          <p:cNvSpPr txBox="1"/>
          <p:nvPr/>
        </p:nvSpPr>
        <p:spPr>
          <a:xfrm>
            <a:off x="4142446" y="3531422"/>
            <a:ext cx="587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41C624-9CB2-4B45-A9D2-F0EFFD884D1E}"/>
              </a:ext>
            </a:extLst>
          </p:cNvPr>
          <p:cNvSpPr txBox="1"/>
          <p:nvPr/>
        </p:nvSpPr>
        <p:spPr>
          <a:xfrm>
            <a:off x="1472971" y="512975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me</a:t>
            </a:r>
          </a:p>
        </p:txBody>
      </p:sp>
      <p:pic>
        <p:nvPicPr>
          <p:cNvPr id="19" name="Graphic 18" descr="Pen with solid fill">
            <a:extLst>
              <a:ext uri="{FF2B5EF4-FFF2-40B4-BE49-F238E27FC236}">
                <a16:creationId xmlns:a16="http://schemas.microsoft.com/office/drawing/2014/main" id="{E800A85D-2933-459C-AA49-3587BD0F6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1437" y="45047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64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6;p12">
            <a:extLst>
              <a:ext uri="{FF2B5EF4-FFF2-40B4-BE49-F238E27FC236}">
                <a16:creationId xmlns:a16="http://schemas.microsoft.com/office/drawing/2014/main" id="{F400DBD9-1ACE-444A-A600-39DCBABBC5F2}"/>
              </a:ext>
            </a:extLst>
          </p:cNvPr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#3 &amp; 4</a:t>
            </a:r>
            <a:endParaRPr sz="1300" b="1" dirty="0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9399815-A549-4D3A-BAE2-637629820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25" y="609600"/>
            <a:ext cx="6974078" cy="600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07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ctrTitle"/>
          </p:nvPr>
        </p:nvSpPr>
        <p:spPr>
          <a:xfrm>
            <a:off x="1487344" y="1133887"/>
            <a:ext cx="5569560" cy="401046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Welcome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Family Helper 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F1D2DF-E7D3-49AA-BCF6-8FF6261B8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2" y="3659688"/>
            <a:ext cx="4182494" cy="175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407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1505186" y="2572556"/>
            <a:ext cx="5959500" cy="5340300"/>
          </a:xfrm>
          <a:prstGeom prst="rect">
            <a:avLst/>
          </a:prstGeom>
        </p:spPr>
        <p:txBody>
          <a:bodyPr spcFirstLastPara="1" wrap="square" lIns="558000" tIns="45700" rIns="91425" bIns="45700" anchor="t" anchorCtr="0">
            <a:noAutofit/>
          </a:bodyPr>
          <a:lstStyle/>
          <a:p>
            <a:pPr marL="565150" indent="-514350" algn="l">
              <a:buFont typeface="+mj-lt"/>
              <a:buAutoNum type="alphaUcPeriod"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Google Shape;77;p11"/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#1</a:t>
            </a:r>
            <a:endParaRPr sz="1300" b="1" dirty="0"/>
          </a:p>
        </p:txBody>
      </p:sp>
      <p:pic>
        <p:nvPicPr>
          <p:cNvPr id="3" name="Online Media 2" title="Kindergarten Year B Quarter 3 Episode 5 &quot;The Little Maid&quot;">
            <a:hlinkClick r:id="" action="ppaction://media"/>
            <a:extLst>
              <a:ext uri="{FF2B5EF4-FFF2-40B4-BE49-F238E27FC236}">
                <a16:creationId xmlns:a16="http://schemas.microsoft.com/office/drawing/2014/main" id="{CC53BD0F-567F-48CD-900F-33F347BA0F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5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6;p12">
            <a:extLst>
              <a:ext uri="{FF2B5EF4-FFF2-40B4-BE49-F238E27FC236}">
                <a16:creationId xmlns:a16="http://schemas.microsoft.com/office/drawing/2014/main" id="{F400DBD9-1ACE-444A-A600-39DCBABBC5F2}"/>
              </a:ext>
            </a:extLst>
          </p:cNvPr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#3 &amp; 4</a:t>
            </a:r>
            <a:endParaRPr sz="1300" b="1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6758FD1-908D-47DA-AABE-94D5FFE11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629866">
            <a:off x="1986845" y="1174044"/>
            <a:ext cx="3847218" cy="3302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8C4A4C-A0A7-4313-9EDE-67B504FBB6E6}"/>
              </a:ext>
            </a:extLst>
          </p:cNvPr>
          <p:cNvSpPr txBox="1"/>
          <p:nvPr/>
        </p:nvSpPr>
        <p:spPr>
          <a:xfrm flipH="1">
            <a:off x="2710261" y="4799586"/>
            <a:ext cx="3271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Three weeks of being a family helper</a:t>
            </a:r>
          </a:p>
        </p:txBody>
      </p:sp>
    </p:spTree>
    <p:extLst>
      <p:ext uri="{BB962C8B-B14F-4D97-AF65-F5344CB8AC3E}">
        <p14:creationId xmlns:p14="http://schemas.microsoft.com/office/powerpoint/2010/main" val="1286225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6;p12">
            <a:extLst>
              <a:ext uri="{FF2B5EF4-FFF2-40B4-BE49-F238E27FC236}">
                <a16:creationId xmlns:a16="http://schemas.microsoft.com/office/drawing/2014/main" id="{F400DBD9-1ACE-444A-A600-39DCBABBC5F2}"/>
              </a:ext>
            </a:extLst>
          </p:cNvPr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#4</a:t>
            </a:r>
            <a:endParaRPr sz="13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C4A4C-A0A7-4313-9EDE-67B504FBB6E6}"/>
              </a:ext>
            </a:extLst>
          </p:cNvPr>
          <p:cNvSpPr txBox="1"/>
          <p:nvPr/>
        </p:nvSpPr>
        <p:spPr>
          <a:xfrm flipH="1">
            <a:off x="2562777" y="5409188"/>
            <a:ext cx="3271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lumMod val="75000"/>
                  </a:schemeClr>
                </a:solidFill>
              </a:rPr>
              <a:t>Three weeks of being a family helper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A18D788F-DE86-427A-8D40-960E6A254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703964"/>
              </p:ext>
            </p:extLst>
          </p:nvPr>
        </p:nvGraphicFramePr>
        <p:xfrm>
          <a:off x="1042218" y="984764"/>
          <a:ext cx="6096000" cy="3814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60781502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7256446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02529161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63241479"/>
                    </a:ext>
                  </a:extLst>
                </a:gridCol>
              </a:tblGrid>
              <a:tr h="476853">
                <a:tc>
                  <a:txBody>
                    <a:bodyPr/>
                    <a:lstStyle/>
                    <a:p>
                      <a:r>
                        <a:rPr lang="en-CA" dirty="0"/>
                        <a:t>Day of the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Week 1 Tasks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Week 2 Tasks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Week 3 Tasks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77512"/>
                  </a:ext>
                </a:extLst>
              </a:tr>
              <a:tr h="476853">
                <a:tc>
                  <a:txBody>
                    <a:bodyPr/>
                    <a:lstStyle/>
                    <a:p>
                      <a:r>
                        <a:rPr lang="en-CA" dirty="0"/>
                        <a:t>Sunday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862149"/>
                  </a:ext>
                </a:extLst>
              </a:tr>
              <a:tr h="476853">
                <a:tc>
                  <a:txBody>
                    <a:bodyPr/>
                    <a:lstStyle/>
                    <a:p>
                      <a:r>
                        <a:rPr lang="en-CA" dirty="0"/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404018"/>
                  </a:ext>
                </a:extLst>
              </a:tr>
              <a:tr h="476853">
                <a:tc>
                  <a:txBody>
                    <a:bodyPr/>
                    <a:lstStyle/>
                    <a:p>
                      <a:r>
                        <a:rPr lang="en-CA" dirty="0"/>
                        <a:t>Tuesday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002558"/>
                  </a:ext>
                </a:extLst>
              </a:tr>
              <a:tr h="476853">
                <a:tc>
                  <a:txBody>
                    <a:bodyPr/>
                    <a:lstStyle/>
                    <a:p>
                      <a:r>
                        <a:rPr lang="en-CA" dirty="0"/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944171"/>
                  </a:ext>
                </a:extLst>
              </a:tr>
              <a:tr h="476853">
                <a:tc>
                  <a:txBody>
                    <a:bodyPr/>
                    <a:lstStyle/>
                    <a:p>
                      <a:r>
                        <a:rPr lang="en-CA" dirty="0"/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509458"/>
                  </a:ext>
                </a:extLst>
              </a:tr>
              <a:tr h="476853">
                <a:tc>
                  <a:txBody>
                    <a:bodyPr/>
                    <a:lstStyle/>
                    <a:p>
                      <a:r>
                        <a:rPr lang="en-CA" dirty="0"/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389991"/>
                  </a:ext>
                </a:extLst>
              </a:tr>
              <a:tr h="476853">
                <a:tc>
                  <a:txBody>
                    <a:bodyPr/>
                    <a:lstStyle/>
                    <a:p>
                      <a:r>
                        <a:rPr lang="en-CA" dirty="0"/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75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1492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6;p12">
            <a:extLst>
              <a:ext uri="{FF2B5EF4-FFF2-40B4-BE49-F238E27FC236}">
                <a16:creationId xmlns:a16="http://schemas.microsoft.com/office/drawing/2014/main" id="{F400DBD9-1ACE-444A-A600-39DCBABBC5F2}"/>
              </a:ext>
            </a:extLst>
          </p:cNvPr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#3 &amp; 4</a:t>
            </a:r>
            <a:endParaRPr sz="1300" b="1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E8EF208-866E-454E-BF52-C1BFA2899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51819" y="2310581"/>
            <a:ext cx="4748981" cy="23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71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6;p12">
            <a:extLst>
              <a:ext uri="{FF2B5EF4-FFF2-40B4-BE49-F238E27FC236}">
                <a16:creationId xmlns:a16="http://schemas.microsoft.com/office/drawing/2014/main" id="{F400DBD9-1ACE-444A-A600-39DCBABBC5F2}"/>
              </a:ext>
            </a:extLst>
          </p:cNvPr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#5</a:t>
            </a:r>
            <a:endParaRPr sz="1300" b="1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E23FE52-F933-4FB9-8E5F-08FA4D3A5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63889" y="237067"/>
            <a:ext cx="4783667" cy="4783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59F2B0-3621-4EE9-8448-00A9E51BC656}"/>
              </a:ext>
            </a:extLst>
          </p:cNvPr>
          <p:cNvSpPr txBox="1"/>
          <p:nvPr/>
        </p:nvSpPr>
        <p:spPr>
          <a:xfrm>
            <a:off x="2294830" y="5036849"/>
            <a:ext cx="4099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0070C0"/>
                </a:solidFill>
              </a:rPr>
              <a:t>Let us make a thank you card using our hands</a:t>
            </a:r>
          </a:p>
        </p:txBody>
      </p:sp>
    </p:spTree>
    <p:extLst>
      <p:ext uri="{BB962C8B-B14F-4D97-AF65-F5344CB8AC3E}">
        <p14:creationId xmlns:p14="http://schemas.microsoft.com/office/powerpoint/2010/main" val="336441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6;p12">
            <a:extLst>
              <a:ext uri="{FF2B5EF4-FFF2-40B4-BE49-F238E27FC236}">
                <a16:creationId xmlns:a16="http://schemas.microsoft.com/office/drawing/2014/main" id="{F400DBD9-1ACE-444A-A600-39DCBABBC5F2}"/>
              </a:ext>
            </a:extLst>
          </p:cNvPr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#5</a:t>
            </a:r>
            <a:endParaRPr sz="13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59F2B0-3621-4EE9-8448-00A9E51BC656}"/>
              </a:ext>
            </a:extLst>
          </p:cNvPr>
          <p:cNvSpPr txBox="1"/>
          <p:nvPr/>
        </p:nvSpPr>
        <p:spPr>
          <a:xfrm>
            <a:off x="2485013" y="4422686"/>
            <a:ext cx="30931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0070C0"/>
                </a:solidFill>
              </a:rPr>
              <a:t>        What do we need: </a:t>
            </a:r>
          </a:p>
          <a:p>
            <a:endParaRPr lang="en-CA" b="1" dirty="0">
              <a:solidFill>
                <a:srgbClr val="0070C0"/>
              </a:solidFill>
            </a:endParaRPr>
          </a:p>
          <a:p>
            <a:r>
              <a:rPr lang="en-CA" b="1" dirty="0">
                <a:solidFill>
                  <a:srgbClr val="0070C0"/>
                </a:solidFill>
              </a:rPr>
              <a:t>Card stock/ paper</a:t>
            </a:r>
          </a:p>
          <a:p>
            <a:r>
              <a:rPr lang="en-CA" b="1" dirty="0">
                <a:solidFill>
                  <a:srgbClr val="0070C0"/>
                </a:solidFill>
              </a:rPr>
              <a:t>Scissors</a:t>
            </a:r>
          </a:p>
          <a:p>
            <a:r>
              <a:rPr lang="en-CA" b="1" dirty="0">
                <a:solidFill>
                  <a:srgbClr val="0070C0"/>
                </a:solidFill>
              </a:rPr>
              <a:t>Glue or stapler</a:t>
            </a:r>
          </a:p>
          <a:p>
            <a:r>
              <a:rPr lang="en-CA" b="1" dirty="0">
                <a:solidFill>
                  <a:srgbClr val="0070C0"/>
                </a:solidFill>
              </a:rPr>
              <a:t>Crayons &amp; markers</a:t>
            </a:r>
          </a:p>
          <a:p>
            <a:r>
              <a:rPr lang="en-CA" b="1" dirty="0">
                <a:solidFill>
                  <a:srgbClr val="0070C0"/>
                </a:solidFill>
              </a:rPr>
              <a:t>Extra decorating items , flowers, stickers, etc. </a:t>
            </a:r>
          </a:p>
        </p:txBody>
      </p:sp>
      <p:pic>
        <p:nvPicPr>
          <p:cNvPr id="8" name="Picture 7" descr="A picture containing person, indoor, yellow, child&#10;&#10;Description automatically generated">
            <a:extLst>
              <a:ext uri="{FF2B5EF4-FFF2-40B4-BE49-F238E27FC236}">
                <a16:creationId xmlns:a16="http://schemas.microsoft.com/office/drawing/2014/main" id="{3B2893DF-A66F-472A-8580-DDBFEC4B8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29" y="619432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74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6;p12">
            <a:extLst>
              <a:ext uri="{FF2B5EF4-FFF2-40B4-BE49-F238E27FC236}">
                <a16:creationId xmlns:a16="http://schemas.microsoft.com/office/drawing/2014/main" id="{F400DBD9-1ACE-444A-A600-39DCBABBC5F2}"/>
              </a:ext>
            </a:extLst>
          </p:cNvPr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#5</a:t>
            </a:r>
            <a:endParaRPr sz="13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59F2B0-3621-4EE9-8448-00A9E51BC656}"/>
              </a:ext>
            </a:extLst>
          </p:cNvPr>
          <p:cNvSpPr txBox="1"/>
          <p:nvPr/>
        </p:nvSpPr>
        <p:spPr>
          <a:xfrm>
            <a:off x="2566220" y="5099392"/>
            <a:ext cx="35523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0070C0"/>
                </a:solidFill>
              </a:rPr>
              <a:t>Cut  out your traced hand</a:t>
            </a:r>
          </a:p>
          <a:p>
            <a:endParaRPr lang="en-CA" b="1" dirty="0">
              <a:solidFill>
                <a:srgbClr val="0070C0"/>
              </a:solidFill>
            </a:endParaRPr>
          </a:p>
          <a:p>
            <a:r>
              <a:rPr lang="en-CA" b="1" dirty="0">
                <a:solidFill>
                  <a:srgbClr val="FF0000"/>
                </a:solidFill>
              </a:rPr>
              <a:t>Important tip!!! - </a:t>
            </a:r>
            <a:r>
              <a:rPr lang="en-CA" b="1" dirty="0">
                <a:solidFill>
                  <a:srgbClr val="0070C0"/>
                </a:solidFill>
              </a:rPr>
              <a:t>Do not cut on the fold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0F4AE6C-B7A4-49F5-807F-C289155AA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55976" y="629677"/>
            <a:ext cx="3953387" cy="440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66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6;p12">
            <a:extLst>
              <a:ext uri="{FF2B5EF4-FFF2-40B4-BE49-F238E27FC236}">
                <a16:creationId xmlns:a16="http://schemas.microsoft.com/office/drawing/2014/main" id="{F400DBD9-1ACE-444A-A600-39DCBABBC5F2}"/>
              </a:ext>
            </a:extLst>
          </p:cNvPr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#5</a:t>
            </a:r>
            <a:endParaRPr sz="13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59F2B0-3621-4EE9-8448-00A9E51BC656}"/>
              </a:ext>
            </a:extLst>
          </p:cNvPr>
          <p:cNvSpPr txBox="1"/>
          <p:nvPr/>
        </p:nvSpPr>
        <p:spPr>
          <a:xfrm>
            <a:off x="2462366" y="5453353"/>
            <a:ext cx="3093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0070C0"/>
                </a:solidFill>
              </a:rPr>
              <a:t>Add flowers, glitter, make it pretty</a:t>
            </a: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2D8A6901-90C0-421E-AC4B-4C00E99DB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22821" y="1243918"/>
            <a:ext cx="4316361" cy="323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99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6;p12">
            <a:extLst>
              <a:ext uri="{FF2B5EF4-FFF2-40B4-BE49-F238E27FC236}">
                <a16:creationId xmlns:a16="http://schemas.microsoft.com/office/drawing/2014/main" id="{F400DBD9-1ACE-444A-A600-39DCBABBC5F2}"/>
              </a:ext>
            </a:extLst>
          </p:cNvPr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#5</a:t>
            </a:r>
            <a:endParaRPr sz="13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59F2B0-3621-4EE9-8448-00A9E51BC656}"/>
              </a:ext>
            </a:extLst>
          </p:cNvPr>
          <p:cNvSpPr txBox="1"/>
          <p:nvPr/>
        </p:nvSpPr>
        <p:spPr>
          <a:xfrm>
            <a:off x="1927124" y="5020734"/>
            <a:ext cx="3965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0070C0"/>
                </a:solidFill>
              </a:rPr>
              <a:t>Finish decorating and write your message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F565DD-CD90-48AD-B27B-4B7780C7B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2566" y="1544450"/>
            <a:ext cx="3497514" cy="2623136"/>
          </a:xfrm>
          <a:prstGeom prst="rect">
            <a:avLst/>
          </a:prstGeom>
        </p:spPr>
      </p:pic>
      <p:pic>
        <p:nvPicPr>
          <p:cNvPr id="18" name="Picture 17" descr="A picture containing letter&#10;&#10;Description automatically generated">
            <a:extLst>
              <a:ext uri="{FF2B5EF4-FFF2-40B4-BE49-F238E27FC236}">
                <a16:creationId xmlns:a16="http://schemas.microsoft.com/office/drawing/2014/main" id="{49BF24CA-A10B-48BA-A4E4-FE846053A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68844" y="1225514"/>
            <a:ext cx="3565452" cy="332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4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62939E6-4043-4AFE-B82A-45D5CF1C514D}"/>
              </a:ext>
            </a:extLst>
          </p:cNvPr>
          <p:cNvSpPr txBox="1"/>
          <p:nvPr/>
        </p:nvSpPr>
        <p:spPr>
          <a:xfrm>
            <a:off x="2433485" y="3198912"/>
            <a:ext cx="50636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https://youtu.be/NsbRIg-ebWg</a:t>
            </a:r>
          </a:p>
        </p:txBody>
      </p:sp>
      <p:pic>
        <p:nvPicPr>
          <p:cNvPr id="5" name="Online Media 4" title="This Little Light of Mine (With Lyrics)">
            <a:hlinkClick r:id="" action="ppaction://media"/>
            <a:extLst>
              <a:ext uri="{FF2B5EF4-FFF2-40B4-BE49-F238E27FC236}">
                <a16:creationId xmlns:a16="http://schemas.microsoft.com/office/drawing/2014/main" id="{0C8F20D4-5774-4E1E-994C-71CFDD5BE0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6813" y="0"/>
            <a:ext cx="8868697" cy="677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7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ctrTitle"/>
          </p:nvPr>
        </p:nvSpPr>
        <p:spPr>
          <a:xfrm>
            <a:off x="1487344" y="1133887"/>
            <a:ext cx="5569560" cy="401046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Family Helper </a:t>
            </a:r>
            <a:br>
              <a:rPr lang="en-US" dirty="0"/>
            </a:br>
            <a:r>
              <a:rPr lang="en-US" dirty="0"/>
              <a:t>Sings Adventurer Song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F1D2DF-E7D3-49AA-BCF6-8FF6261B8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2" y="3592376"/>
            <a:ext cx="4182494" cy="175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5B007E27-120B-469E-B043-1D9CA0EE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90" y="2936225"/>
            <a:ext cx="1785389" cy="290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71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856598" y="0"/>
            <a:ext cx="7003200" cy="763500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dirty="0"/>
              <a:t>How much have we done today?</a:t>
            </a:r>
            <a:endParaRPr sz="2000" dirty="0"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2"/>
          </p:nvPr>
        </p:nvSpPr>
        <p:spPr>
          <a:xfrm>
            <a:off x="533806" y="763500"/>
            <a:ext cx="3725100" cy="5340300"/>
          </a:xfrm>
          <a:prstGeom prst="rect">
            <a:avLst/>
          </a:prstGeom>
        </p:spPr>
        <p:txBody>
          <a:bodyPr spcFirstLastPara="1" wrap="square" lIns="558000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CA" dirty="0"/>
              <a:t>Requirements check:</a:t>
            </a:r>
          </a:p>
          <a:p>
            <a:pPr marL="50800" indent="0"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1.Read and discuss the following Bible verses:</a:t>
            </a:r>
            <a:endParaRPr lang="en-US" sz="1400" dirty="0">
              <a:solidFill>
                <a:srgbClr val="000000"/>
              </a:solidFill>
              <a:effectLst/>
              <a:latin typeface="YAD7QhG2T6o 0"/>
            </a:endParaRPr>
          </a:p>
          <a:p>
            <a:pPr marL="50800" indent="0"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Philippians 2:14, John 15:12, Psalm 118:7, Galatians 6:9</a:t>
            </a:r>
            <a:endParaRPr lang="en-US" sz="1400" dirty="0">
              <a:solidFill>
                <a:srgbClr val="000000"/>
              </a:solidFill>
              <a:effectLst/>
              <a:latin typeface="YAD7QhG2T6o 0"/>
            </a:endParaRPr>
          </a:p>
          <a:p>
            <a:pPr marL="50800" indent="0"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2. Who is a family helper</a:t>
            </a:r>
            <a:endParaRPr lang="en-US" sz="1400" dirty="0">
              <a:solidFill>
                <a:srgbClr val="000000"/>
              </a:solidFill>
              <a:effectLst/>
              <a:latin typeface="YAD7QhG2T6o 0"/>
            </a:endParaRPr>
          </a:p>
          <a:p>
            <a:pPr marL="50800" indent="0"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3. Discuss things you can do to be a helper</a:t>
            </a:r>
            <a:endParaRPr lang="en-US" sz="1400" dirty="0">
              <a:solidFill>
                <a:srgbClr val="000000"/>
              </a:solidFill>
              <a:effectLst/>
              <a:latin typeface="YAD7QhG2T6o 0"/>
            </a:endParaRPr>
          </a:p>
          <a:p>
            <a:pPr marL="50800" indent="0"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4. Keep a log for 3 weeks listing how you have been a helper.</a:t>
            </a:r>
            <a:endParaRPr lang="en-US" sz="1400" dirty="0">
              <a:solidFill>
                <a:srgbClr val="000000"/>
              </a:solidFill>
              <a:effectLst/>
              <a:latin typeface="YAD7QhG2T6o 0"/>
            </a:endParaRPr>
          </a:p>
          <a:p>
            <a:pPr marL="50800" indent="0"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     4.1 Each week, discuss with your        mentor the progress you have made that week</a:t>
            </a:r>
          </a:p>
          <a:p>
            <a:pPr marL="50800" indent="0"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4.2 Discuss the ways you have helped and which was your favorite.</a:t>
            </a:r>
          </a:p>
          <a:p>
            <a:pPr marL="50800" indent="0">
              <a:buNone/>
            </a:pPr>
            <a:r>
              <a:rPr lang="en-US" sz="1400" dirty="0">
                <a:solidFill>
                  <a:srgbClr val="000000"/>
                </a:solidFill>
                <a:latin typeface="YAD7QhG2T6o 0"/>
              </a:rPr>
              <a:t>4.3Discuss what ways you could have helped differently</a:t>
            </a:r>
          </a:p>
          <a:p>
            <a:pPr marL="50800" indent="0">
              <a:buNone/>
            </a:pPr>
            <a:r>
              <a:rPr lang="en-US" sz="1400" dirty="0">
                <a:solidFill>
                  <a:srgbClr val="000000"/>
                </a:solidFill>
                <a:latin typeface="YAD7QhG2T6o 0"/>
              </a:rPr>
              <a:t>5. Make a thank you card/note for your parent/guardian thanking them for everything they do for you</a:t>
            </a:r>
          </a:p>
          <a:p>
            <a:pPr marL="50800" indent="0">
              <a:buNone/>
            </a:pPr>
            <a:endParaRPr lang="en-US" dirty="0">
              <a:solidFill>
                <a:srgbClr val="000000"/>
              </a:solidFill>
              <a:effectLst/>
              <a:latin typeface="YAD7QhG2T6o 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en-CA" sz="10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327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59F2B0-3621-4EE9-8448-00A9E51BC656}"/>
              </a:ext>
            </a:extLst>
          </p:cNvPr>
          <p:cNvSpPr txBox="1"/>
          <p:nvPr/>
        </p:nvSpPr>
        <p:spPr>
          <a:xfrm>
            <a:off x="1710813" y="5514686"/>
            <a:ext cx="5820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0070C0"/>
                </a:solidFill>
              </a:rPr>
              <a:t>Congratulations you have earned the Family Helper Award</a:t>
            </a:r>
          </a:p>
        </p:txBody>
      </p:sp>
      <p:pic>
        <p:nvPicPr>
          <p:cNvPr id="5" name="Picture 4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FDE39256-0471-4714-8114-AD93D413C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78642" y="1301080"/>
            <a:ext cx="6141868" cy="3971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96EFED-A117-4306-8E6D-C8751E93FDC3}"/>
              </a:ext>
            </a:extLst>
          </p:cNvPr>
          <p:cNvSpPr txBox="1"/>
          <p:nvPr/>
        </p:nvSpPr>
        <p:spPr>
          <a:xfrm>
            <a:off x="3082776" y="2438399"/>
            <a:ext cx="1917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/>
              <a:t>Adventurers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F35059-22CE-4F78-86CE-5EEBE1FC359D}"/>
              </a:ext>
            </a:extLst>
          </p:cNvPr>
          <p:cNvSpPr txBox="1"/>
          <p:nvPr/>
        </p:nvSpPr>
        <p:spPr>
          <a:xfrm flipH="1">
            <a:off x="2748479" y="2776953"/>
            <a:ext cx="2251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Family Helper Award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CAF753-8CC0-4444-A8C3-0AD84B56F2FA}"/>
              </a:ext>
            </a:extLst>
          </p:cNvPr>
          <p:cNvSpPr txBox="1"/>
          <p:nvPr/>
        </p:nvSpPr>
        <p:spPr>
          <a:xfrm>
            <a:off x="2497757" y="4300423"/>
            <a:ext cx="1543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June 19,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9B0A4-14C9-4E49-B7AD-05EE207B4357}"/>
              </a:ext>
            </a:extLst>
          </p:cNvPr>
          <p:cNvSpPr txBox="1"/>
          <p:nvPr/>
        </p:nvSpPr>
        <p:spPr>
          <a:xfrm>
            <a:off x="2013336" y="4684005"/>
            <a:ext cx="2138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Lulu Mashonganyika</a:t>
            </a:r>
          </a:p>
        </p:txBody>
      </p:sp>
    </p:spTree>
    <p:extLst>
      <p:ext uri="{BB962C8B-B14F-4D97-AF65-F5344CB8AC3E}">
        <p14:creationId xmlns:p14="http://schemas.microsoft.com/office/powerpoint/2010/main" val="2428232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ctrTitle"/>
          </p:nvPr>
        </p:nvSpPr>
        <p:spPr>
          <a:xfrm>
            <a:off x="1487344" y="1133887"/>
            <a:ext cx="5569560" cy="401046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Family Helper </a:t>
            </a:r>
            <a:br>
              <a:rPr lang="en-US" dirty="0"/>
            </a:br>
            <a:r>
              <a:rPr lang="en-US" dirty="0"/>
              <a:t>Sings Adventurer Song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F1D2DF-E7D3-49AA-BCF6-8FF6261B8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2" y="3659688"/>
            <a:ext cx="4182494" cy="175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5B007E27-120B-469E-B043-1D9CA0EE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90" y="2936225"/>
            <a:ext cx="1785389" cy="290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A58A628A-A8DC-48AD-93CE-3D3CCDF5E6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" name="Project1">
            <a:hlinkClick r:id="" action="ppaction://media"/>
            <a:extLst>
              <a:ext uri="{FF2B5EF4-FFF2-40B4-BE49-F238E27FC236}">
                <a16:creationId xmlns:a16="http://schemas.microsoft.com/office/drawing/2014/main" id="{35AE24F6-BFD5-48B7-8D26-2CF663D610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718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0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856598" y="0"/>
            <a:ext cx="7003200" cy="763500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Family Helper Award</a:t>
            </a:r>
            <a:endParaRPr dirty="0"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2"/>
          </p:nvPr>
        </p:nvSpPr>
        <p:spPr>
          <a:xfrm>
            <a:off x="533806" y="763500"/>
            <a:ext cx="3725100" cy="5340300"/>
          </a:xfrm>
          <a:prstGeom prst="rect">
            <a:avLst/>
          </a:prstGeom>
        </p:spPr>
        <p:txBody>
          <a:bodyPr spcFirstLastPara="1" wrap="square" lIns="558000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CA" dirty="0"/>
              <a:t>Requirements:</a:t>
            </a:r>
          </a:p>
          <a:p>
            <a:pPr marL="50800" indent="0"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1.Read and discuss the following Bible verses:</a:t>
            </a:r>
            <a:endParaRPr lang="en-US" sz="1400" dirty="0">
              <a:solidFill>
                <a:srgbClr val="000000"/>
              </a:solidFill>
              <a:effectLst/>
              <a:latin typeface="YAD7QhG2T6o 0"/>
            </a:endParaRPr>
          </a:p>
          <a:p>
            <a:pPr marL="50800" indent="0"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Philippians 2:14, John 15:12, Psalm 118:7, Galatians 6:9</a:t>
            </a:r>
            <a:endParaRPr lang="en-US" sz="1400" dirty="0">
              <a:solidFill>
                <a:srgbClr val="000000"/>
              </a:solidFill>
              <a:effectLst/>
              <a:latin typeface="YAD7QhG2T6o 0"/>
            </a:endParaRPr>
          </a:p>
          <a:p>
            <a:pPr marL="50800" indent="0"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2. Who is a family helper</a:t>
            </a:r>
            <a:endParaRPr lang="en-US" sz="1400" dirty="0">
              <a:solidFill>
                <a:srgbClr val="000000"/>
              </a:solidFill>
              <a:effectLst/>
              <a:latin typeface="YAD7QhG2T6o 0"/>
            </a:endParaRPr>
          </a:p>
          <a:p>
            <a:pPr marL="50800" indent="0"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3. Discuss things you can do to be a helper</a:t>
            </a:r>
            <a:endParaRPr lang="en-US" sz="1400" dirty="0">
              <a:solidFill>
                <a:srgbClr val="000000"/>
              </a:solidFill>
              <a:effectLst/>
              <a:latin typeface="YAD7QhG2T6o 0"/>
            </a:endParaRPr>
          </a:p>
          <a:p>
            <a:pPr marL="50800" indent="0"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4. Keep a log for 3 weeks listing how you have been a helper.</a:t>
            </a:r>
            <a:endParaRPr lang="en-US" sz="1400" dirty="0">
              <a:solidFill>
                <a:srgbClr val="000000"/>
              </a:solidFill>
              <a:effectLst/>
              <a:latin typeface="YAD7QhG2T6o 0"/>
            </a:endParaRPr>
          </a:p>
          <a:p>
            <a:pPr marL="50800" indent="0"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     4.1 Each week, discuss with your        mentor the progress you have made that week</a:t>
            </a:r>
          </a:p>
          <a:p>
            <a:pPr marL="50800" indent="0"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YAD7QhG2T6o 0"/>
              </a:rPr>
              <a:t>4.2 Discuss the ways you have helped and which was your favorite.</a:t>
            </a:r>
          </a:p>
          <a:p>
            <a:pPr marL="50800" indent="0">
              <a:buNone/>
            </a:pPr>
            <a:r>
              <a:rPr lang="en-US" sz="1400" dirty="0">
                <a:solidFill>
                  <a:srgbClr val="000000"/>
                </a:solidFill>
                <a:latin typeface="YAD7QhG2T6o 0"/>
              </a:rPr>
              <a:t>4.3Discuss what ways you could have helped differently</a:t>
            </a:r>
          </a:p>
          <a:p>
            <a:pPr marL="50800" indent="0">
              <a:buNone/>
            </a:pPr>
            <a:r>
              <a:rPr lang="en-US" sz="1400" dirty="0">
                <a:solidFill>
                  <a:srgbClr val="000000"/>
                </a:solidFill>
                <a:latin typeface="YAD7QhG2T6o 0"/>
              </a:rPr>
              <a:t>5. Make a thank you card/note for your parent/guardian thanking them for everything they do for you</a:t>
            </a:r>
          </a:p>
          <a:p>
            <a:pPr marL="50800" indent="0">
              <a:buNone/>
            </a:pPr>
            <a:endParaRPr lang="en-US" dirty="0">
              <a:solidFill>
                <a:srgbClr val="000000"/>
              </a:solidFill>
              <a:effectLst/>
              <a:latin typeface="YAD7QhG2T6o 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en-CA" sz="10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548550" y="1218947"/>
            <a:ext cx="7003200" cy="763500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Let’s read the bible verse</a:t>
            </a:r>
            <a:endParaRPr dirty="0"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1592250" y="2096275"/>
            <a:ext cx="5959500" cy="5340300"/>
          </a:xfrm>
          <a:prstGeom prst="rect">
            <a:avLst/>
          </a:prstGeom>
        </p:spPr>
        <p:txBody>
          <a:bodyPr spcFirstLastPara="1" wrap="square" lIns="558000" tIns="45700" rIns="91425" bIns="45700" anchor="t" anchorCtr="0">
            <a:noAutofit/>
          </a:bodyPr>
          <a:lstStyle/>
          <a:p>
            <a:pPr algn="l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77;p11"/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#1</a:t>
            </a:r>
            <a:endParaRPr sz="1300" b="1" dirty="0"/>
          </a:p>
        </p:txBody>
      </p:sp>
      <p:pic>
        <p:nvPicPr>
          <p:cNvPr id="2050" name="Picture 2" descr="Adventurers — Gulf States Conference of Seventh-day Adventists">
            <a:extLst>
              <a:ext uri="{FF2B5EF4-FFF2-40B4-BE49-F238E27FC236}">
                <a16:creationId xmlns:a16="http://schemas.microsoft.com/office/drawing/2014/main" id="{D2D8DAB7-22EE-4113-9D94-858AEA2D8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664178"/>
            <a:ext cx="2190044" cy="373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183F21-10D7-4937-A389-2E25888C14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6769"/>
          <a:stretch/>
        </p:blipFill>
        <p:spPr>
          <a:xfrm>
            <a:off x="2569932" y="2752843"/>
            <a:ext cx="3748087" cy="28862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1070400" y="2913718"/>
            <a:ext cx="7003200" cy="763500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Philippians 2:14</a:t>
            </a:r>
          </a:p>
        </p:txBody>
      </p:sp>
      <p:pic>
        <p:nvPicPr>
          <p:cNvPr id="5" name="Picture 2" descr="Adventurers — Gulf States Conference of Seventh-day Adventists">
            <a:extLst>
              <a:ext uri="{FF2B5EF4-FFF2-40B4-BE49-F238E27FC236}">
                <a16:creationId xmlns:a16="http://schemas.microsoft.com/office/drawing/2014/main" id="{BDCC704B-6FB3-484C-B001-66B5AD93F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8" y="3056340"/>
            <a:ext cx="2190044" cy="373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1851894" y="4122812"/>
            <a:ext cx="5959500" cy="5340300"/>
          </a:xfrm>
          <a:prstGeom prst="rect">
            <a:avLst/>
          </a:prstGeom>
        </p:spPr>
        <p:txBody>
          <a:bodyPr spcFirstLastPara="1" wrap="square" lIns="558000" tIns="45700" rIns="91425" bIns="45700" anchor="t" anchorCtr="0">
            <a:noAutofit/>
          </a:bodyPr>
          <a:lstStyle/>
          <a:p>
            <a:pPr algn="l"/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0800" indent="0">
              <a:buNone/>
            </a:pPr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14 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Do everything without grumbling or arguing</a:t>
            </a:r>
            <a:endParaRPr dirty="0"/>
          </a:p>
        </p:txBody>
      </p:sp>
      <p:sp>
        <p:nvSpPr>
          <p:cNvPr id="77" name="Google Shape;77;p11"/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#1</a:t>
            </a:r>
            <a:endParaRPr sz="1300" b="1" dirty="0"/>
          </a:p>
        </p:txBody>
      </p:sp>
    </p:spTree>
    <p:extLst>
      <p:ext uri="{BB962C8B-B14F-4D97-AF65-F5344CB8AC3E}">
        <p14:creationId xmlns:p14="http://schemas.microsoft.com/office/powerpoint/2010/main" val="4461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1693333" y="4030389"/>
            <a:ext cx="5959500" cy="5340300"/>
          </a:xfrm>
          <a:prstGeom prst="rect">
            <a:avLst/>
          </a:prstGeom>
        </p:spPr>
        <p:txBody>
          <a:bodyPr spcFirstLastPara="1" wrap="square" lIns="558000" tIns="45700" rIns="91425" bIns="45700" anchor="t" anchorCtr="0">
            <a:noAutofit/>
          </a:bodyPr>
          <a:lstStyle/>
          <a:p>
            <a:pPr marL="50800" indent="0" algn="l">
              <a:buNone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0800" indent="0">
              <a:buNone/>
            </a:pPr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12 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My command is this: Love each other as I have loved you.</a:t>
            </a:r>
            <a:endParaRPr dirty="0"/>
          </a:p>
        </p:txBody>
      </p:sp>
      <p:pic>
        <p:nvPicPr>
          <p:cNvPr id="5" name="Picture 2" descr="Adventurers — Gulf States Conference of Seventh-day Adventists">
            <a:extLst>
              <a:ext uri="{FF2B5EF4-FFF2-40B4-BE49-F238E27FC236}">
                <a16:creationId xmlns:a16="http://schemas.microsoft.com/office/drawing/2014/main" id="{608DEB7D-5700-40C1-8FD6-E2AE0EF6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" y="2805253"/>
            <a:ext cx="2190044" cy="373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800153" y="2894798"/>
            <a:ext cx="7003200" cy="763500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John 15:12</a:t>
            </a:r>
          </a:p>
        </p:txBody>
      </p:sp>
      <p:sp>
        <p:nvSpPr>
          <p:cNvPr id="77" name="Google Shape;77;p11"/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#1</a:t>
            </a:r>
            <a:endParaRPr sz="1300" b="1" dirty="0"/>
          </a:p>
        </p:txBody>
      </p:sp>
    </p:spTree>
    <p:extLst>
      <p:ext uri="{BB962C8B-B14F-4D97-AF65-F5344CB8AC3E}">
        <p14:creationId xmlns:p14="http://schemas.microsoft.com/office/powerpoint/2010/main" val="2718887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777575" y="2260611"/>
            <a:ext cx="7003200" cy="763500"/>
          </a:xfrm>
          <a:prstGeom prst="rect">
            <a:avLst/>
          </a:prstGeom>
        </p:spPr>
        <p:txBody>
          <a:bodyPr spcFirstLastPara="1" wrap="square" lIns="378000" tIns="45700" rIns="91425" bIns="45700" anchor="ctr" anchorCtr="0">
            <a:no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Psalm 118:7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1821275" y="3024111"/>
            <a:ext cx="5959500" cy="5340300"/>
          </a:xfrm>
          <a:prstGeom prst="rect">
            <a:avLst/>
          </a:prstGeom>
        </p:spPr>
        <p:txBody>
          <a:bodyPr spcFirstLastPara="1" wrap="square" lIns="558000" tIns="45700" rIns="91425" bIns="45700" anchor="t" anchorCtr="0">
            <a:noAutofit/>
          </a:bodyPr>
          <a:lstStyle/>
          <a:p>
            <a:pPr marL="50800" indent="0" algn="l">
              <a:buNone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0800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The </a:t>
            </a:r>
            <a:r>
              <a:rPr lang="en-US" b="0" i="0" cap="small" dirty="0">
                <a:solidFill>
                  <a:srgbClr val="000000"/>
                </a:solidFill>
                <a:effectLst/>
                <a:latin typeface="system-ui"/>
              </a:rPr>
              <a:t>Lord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 is with me; he is my helper. I look in triumph on my enemies</a:t>
            </a:r>
            <a:endParaRPr dirty="0"/>
          </a:p>
        </p:txBody>
      </p:sp>
      <p:sp>
        <p:nvSpPr>
          <p:cNvPr id="77" name="Google Shape;77;p11"/>
          <p:cNvSpPr/>
          <p:nvPr/>
        </p:nvSpPr>
        <p:spPr>
          <a:xfrm>
            <a:off x="7374375" y="1724425"/>
            <a:ext cx="1458000" cy="7437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/>
              <a:t>Requirement #1</a:t>
            </a:r>
            <a:endParaRPr sz="1300" b="1" dirty="0"/>
          </a:p>
        </p:txBody>
      </p:sp>
      <p:pic>
        <p:nvPicPr>
          <p:cNvPr id="5" name="Picture 2" descr="Adventurers — Gulf States Conference of Seventh-day Adventists">
            <a:extLst>
              <a:ext uri="{FF2B5EF4-FFF2-40B4-BE49-F238E27FC236}">
                <a16:creationId xmlns:a16="http://schemas.microsoft.com/office/drawing/2014/main" id="{D4DA8791-B725-48F5-B079-71D8D03A6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664178"/>
            <a:ext cx="2190044" cy="373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712148"/>
      </p:ext>
    </p:extLst>
  </p:cSld>
  <p:clrMapOvr>
    <a:masterClrMapping/>
  </p:clrMapOvr>
</p:sld>
</file>

<file path=ppt/theme/theme1.xml><?xml version="1.0" encoding="utf-8"?>
<a:theme xmlns:a="http://schemas.openxmlformats.org/drawingml/2006/main" name="2_Blank Presentation">
  <a:themeElements>
    <a:clrScheme name="Blank Presentation 16">
      <a:dk1>
        <a:srgbClr val="3300CC"/>
      </a:dk1>
      <a:lt1>
        <a:srgbClr val="FFFFFF"/>
      </a:lt1>
      <a:dk2>
        <a:srgbClr val="3300CD"/>
      </a:dk2>
      <a:lt2>
        <a:srgbClr val="808080"/>
      </a:lt2>
      <a:accent1>
        <a:srgbClr val="FFDE4B"/>
      </a:accent1>
      <a:accent2>
        <a:srgbClr val="CE739C"/>
      </a:accent2>
      <a:accent3>
        <a:srgbClr val="FFFFFF"/>
      </a:accent3>
      <a:accent4>
        <a:srgbClr val="2A00AE"/>
      </a:accent4>
      <a:accent5>
        <a:srgbClr val="FFECB1"/>
      </a:accent5>
      <a:accent6>
        <a:srgbClr val="BA688D"/>
      </a:accent6>
      <a:hlink>
        <a:srgbClr val="F77352"/>
      </a:hlink>
      <a:folHlink>
        <a:srgbClr val="7A7AB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6">
      <a:dk1>
        <a:srgbClr val="3300CC"/>
      </a:dk1>
      <a:lt1>
        <a:srgbClr val="FFFFFF"/>
      </a:lt1>
      <a:dk2>
        <a:srgbClr val="3300CD"/>
      </a:dk2>
      <a:lt2>
        <a:srgbClr val="808080"/>
      </a:lt2>
      <a:accent1>
        <a:srgbClr val="FFDE4B"/>
      </a:accent1>
      <a:accent2>
        <a:srgbClr val="CE739C"/>
      </a:accent2>
      <a:accent3>
        <a:srgbClr val="FFFFFF"/>
      </a:accent3>
      <a:accent4>
        <a:srgbClr val="2A00AE"/>
      </a:accent4>
      <a:accent5>
        <a:srgbClr val="FFECB1"/>
      </a:accent5>
      <a:accent6>
        <a:srgbClr val="BA688D"/>
      </a:accent6>
      <a:hlink>
        <a:srgbClr val="F77352"/>
      </a:hlink>
      <a:folHlink>
        <a:srgbClr val="7A7AB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798</Words>
  <Application>Microsoft Office PowerPoint</Application>
  <PresentationFormat>On-screen Show (4:3)</PresentationFormat>
  <Paragraphs>169</Paragraphs>
  <Slides>31</Slides>
  <Notes>26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system-ui</vt:lpstr>
      <vt:lpstr>Fredoka One</vt:lpstr>
      <vt:lpstr>Tahoma</vt:lpstr>
      <vt:lpstr>Times</vt:lpstr>
      <vt:lpstr>Arial</vt:lpstr>
      <vt:lpstr>YAD7QhG2T6o 0</vt:lpstr>
      <vt:lpstr>2_Blank Presentation</vt:lpstr>
      <vt:lpstr>1_Blank Presentation</vt:lpstr>
      <vt:lpstr>Family Helper Award</vt:lpstr>
      <vt:lpstr>    Welcome   Family Helper </vt:lpstr>
      <vt:lpstr>   Family Helper  Sings Adventurer Song</vt:lpstr>
      <vt:lpstr>Family Helper  Sings Adventurer Song</vt:lpstr>
      <vt:lpstr>Family Helper Award</vt:lpstr>
      <vt:lpstr>Let’s read the bible verse</vt:lpstr>
      <vt:lpstr>Philippians 2:14</vt:lpstr>
      <vt:lpstr>John 15:12</vt:lpstr>
      <vt:lpstr>Psalm 118:7</vt:lpstr>
      <vt:lpstr>Galatians 6:9</vt:lpstr>
      <vt:lpstr>Quiz Time</vt:lpstr>
      <vt:lpstr>Quiz Time</vt:lpstr>
      <vt:lpstr>Quiz Time</vt:lpstr>
      <vt:lpstr>Quiz Time</vt:lpstr>
      <vt:lpstr>Quiz Time</vt:lpstr>
      <vt:lpstr>PowerPoint Presentation</vt:lpstr>
      <vt:lpstr>Who is a family helper in your family?</vt:lpstr>
      <vt:lpstr>Who is a family helper in your family?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much have we done today?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Helper Award</dc:title>
  <dc:creator>Lungelwa Mazula</dc:creator>
  <cp:lastModifiedBy>Lungelwa Mazula</cp:lastModifiedBy>
  <cp:revision>21</cp:revision>
  <dcterms:modified xsi:type="dcterms:W3CDTF">2021-06-17T04:32:14Z</dcterms:modified>
</cp:coreProperties>
</file>