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sldIdLst>
    <p:sldId id="259" r:id="rId2"/>
    <p:sldId id="260" r:id="rId3"/>
    <p:sldId id="278" r:id="rId4"/>
    <p:sldId id="279" r:id="rId5"/>
    <p:sldId id="280" r:id="rId6"/>
    <p:sldId id="261" r:id="rId7"/>
    <p:sldId id="268" r:id="rId8"/>
    <p:sldId id="320" r:id="rId9"/>
    <p:sldId id="321" r:id="rId10"/>
    <p:sldId id="323" r:id="rId11"/>
    <p:sldId id="269" r:id="rId12"/>
    <p:sldId id="326" r:id="rId13"/>
    <p:sldId id="325" r:id="rId14"/>
    <p:sldId id="270" r:id="rId15"/>
    <p:sldId id="329" r:id="rId16"/>
    <p:sldId id="328" r:id="rId17"/>
    <p:sldId id="271" r:id="rId18"/>
    <p:sldId id="332" r:id="rId19"/>
    <p:sldId id="331" r:id="rId20"/>
    <p:sldId id="272" r:id="rId21"/>
    <p:sldId id="335" r:id="rId22"/>
    <p:sldId id="334" r:id="rId23"/>
    <p:sldId id="273" r:id="rId24"/>
    <p:sldId id="338" r:id="rId25"/>
    <p:sldId id="337" r:id="rId26"/>
    <p:sldId id="274" r:id="rId27"/>
    <p:sldId id="341" r:id="rId28"/>
    <p:sldId id="340" r:id="rId29"/>
    <p:sldId id="275" r:id="rId30"/>
    <p:sldId id="344" r:id="rId31"/>
    <p:sldId id="343" r:id="rId32"/>
    <p:sldId id="276" r:id="rId33"/>
    <p:sldId id="347" r:id="rId34"/>
    <p:sldId id="346" r:id="rId35"/>
    <p:sldId id="277" r:id="rId36"/>
    <p:sldId id="350" r:id="rId37"/>
    <p:sldId id="349" r:id="rId38"/>
    <p:sldId id="282" r:id="rId39"/>
    <p:sldId id="283" r:id="rId40"/>
    <p:sldId id="281" r:id="rId41"/>
    <p:sldId id="284" r:id="rId42"/>
    <p:sldId id="285" r:id="rId43"/>
    <p:sldId id="287" r:id="rId44"/>
    <p:sldId id="262" r:id="rId45"/>
    <p:sldId id="290" r:id="rId46"/>
    <p:sldId id="288" r:id="rId47"/>
    <p:sldId id="289" r:id="rId48"/>
    <p:sldId id="292" r:id="rId49"/>
    <p:sldId id="293" r:id="rId50"/>
    <p:sldId id="294" r:id="rId51"/>
    <p:sldId id="296" r:id="rId52"/>
    <p:sldId id="263" r:id="rId53"/>
    <p:sldId id="297" r:id="rId54"/>
    <p:sldId id="298" r:id="rId55"/>
    <p:sldId id="299" r:id="rId56"/>
    <p:sldId id="300" r:id="rId57"/>
    <p:sldId id="264" r:id="rId58"/>
    <p:sldId id="313" r:id="rId59"/>
    <p:sldId id="314" r:id="rId60"/>
    <p:sldId id="312" r:id="rId61"/>
    <p:sldId id="306" r:id="rId62"/>
    <p:sldId id="315" r:id="rId63"/>
    <p:sldId id="302" r:id="rId64"/>
    <p:sldId id="303" r:id="rId65"/>
    <p:sldId id="304" r:id="rId66"/>
    <p:sldId id="305" r:id="rId67"/>
    <p:sldId id="318" r:id="rId68"/>
    <p:sldId id="307" r:id="rId69"/>
    <p:sldId id="310" r:id="rId70"/>
    <p:sldId id="311" r:id="rId71"/>
    <p:sldId id="316" r:id="rId72"/>
    <p:sldId id="317" r:id="rId73"/>
    <p:sldId id="265" r:id="rId74"/>
    <p:sldId id="26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92"/>
    <p:restoredTop sz="94694"/>
  </p:normalViewPr>
  <p:slideViewPr>
    <p:cSldViewPr snapToGrid="0" snapToObjects="1">
      <p:cViewPr varScale="1">
        <p:scale>
          <a:sx n="107" d="100"/>
          <a:sy n="107" d="100"/>
        </p:scale>
        <p:origin x="108"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Davison" userId="cf9cd4a1-1f0e-41f3-abb3-afd97c52253d" providerId="ADAL" clId="{8068AFF6-8D24-48D3-B3EB-14A472FAB5E2}"/>
    <pc:docChg chg="modSld">
      <pc:chgData name="Natalie Davison" userId="cf9cd4a1-1f0e-41f3-abb3-afd97c52253d" providerId="ADAL" clId="{8068AFF6-8D24-48D3-B3EB-14A472FAB5E2}" dt="2021-07-21T16:47:46.948" v="0" actId="6549"/>
      <pc:docMkLst>
        <pc:docMk/>
      </pc:docMkLst>
      <pc:sldChg chg="modSp mod">
        <pc:chgData name="Natalie Davison" userId="cf9cd4a1-1f0e-41f3-abb3-afd97c52253d" providerId="ADAL" clId="{8068AFF6-8D24-48D3-B3EB-14A472FAB5E2}" dt="2021-07-21T16:47:46.948" v="0" actId="6549"/>
        <pc:sldMkLst>
          <pc:docMk/>
          <pc:sldMk cId="3561936544" sldId="259"/>
        </pc:sldMkLst>
        <pc:spChg chg="mod">
          <ac:chgData name="Natalie Davison" userId="cf9cd4a1-1f0e-41f3-abb3-afd97c52253d" providerId="ADAL" clId="{8068AFF6-8D24-48D3-B3EB-14A472FAB5E2}" dt="2021-07-21T16:47:46.948" v="0" actId="6549"/>
          <ac:spMkLst>
            <pc:docMk/>
            <pc:sldMk cId="3561936544" sldId="259"/>
            <ac:spMk id="19457" creationId="{96512098-696F-7A4F-B6F6-045AC4C1925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B024281-7785-B441-962D-09A32D4A4CBF}" type="datetimeFigureOut">
              <a:rPr lang="en-US" smtClean="0"/>
              <a:t>7/21/2021</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BD6B0AF-BC53-A94B-A7F8-A7D97BDB160C}"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443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024281-7785-B441-962D-09A32D4A4CBF}"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156266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024281-7785-B441-962D-09A32D4A4CBF}"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392618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024281-7785-B441-962D-09A32D4A4CBF}"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14019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B024281-7785-B441-962D-09A32D4A4CBF}" type="datetimeFigureOut">
              <a:rPr lang="en-US" smtClean="0"/>
              <a:t>7/21/2021</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BD6B0AF-BC53-A94B-A7F8-A7D97BDB160C}"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428769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024281-7785-B441-962D-09A32D4A4CBF}"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410792083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B024281-7785-B441-962D-09A32D4A4CBF}"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12739307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B024281-7785-B441-962D-09A32D4A4CBF}"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129318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24281-7785-B441-962D-09A32D4A4CBF}"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412876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3B024281-7785-B441-962D-09A32D4A4CBF}" type="datetimeFigureOut">
              <a:rPr lang="en-US" smtClean="0"/>
              <a:t>7/21/2021</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2BD6B0AF-BC53-A94B-A7F8-A7D97BDB160C}"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274851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3B024281-7785-B441-962D-09A32D4A4CBF}" type="datetimeFigureOut">
              <a:rPr lang="en-US" smtClean="0"/>
              <a:t>7/21/2021</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2BD6B0AF-BC53-A94B-A7F8-A7D97BDB160C}" type="slidenum">
              <a:rPr lang="en-US" smtClean="0"/>
              <a:t>‹#›</a:t>
            </a:fld>
            <a:endParaRPr lang="en-US"/>
          </a:p>
        </p:txBody>
      </p:sp>
    </p:spTree>
    <p:extLst>
      <p:ext uri="{BB962C8B-B14F-4D97-AF65-F5344CB8AC3E}">
        <p14:creationId xmlns:p14="http://schemas.microsoft.com/office/powerpoint/2010/main" val="53621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B024281-7785-B441-962D-09A32D4A4CBF}" type="datetimeFigureOut">
              <a:rPr lang="en-US" smtClean="0"/>
              <a:t>7/21/2021</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BD6B0AF-BC53-A94B-A7F8-A7D97BDB160C}"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6511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2">
            <a:extLst>
              <a:ext uri="{FF2B5EF4-FFF2-40B4-BE49-F238E27FC236}">
                <a16:creationId xmlns:a16="http://schemas.microsoft.com/office/drawing/2014/main" id="{96512098-696F-7A4F-B6F6-045AC4C1925F}"/>
              </a:ext>
            </a:extLst>
          </p:cNvPr>
          <p:cNvSpPr txBox="1">
            <a:spLocks noChangeArrowheads="1"/>
          </p:cNvSpPr>
          <p:nvPr/>
        </p:nvSpPr>
        <p:spPr bwMode="auto">
          <a:xfrm>
            <a:off x="1569308" y="2075937"/>
            <a:ext cx="962591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3200" dirty="0">
                <a:solidFill>
                  <a:schemeClr val="tx1"/>
                </a:solidFill>
                <a:latin typeface="Comic Sans MS" panose="030F0902030302020204" pitchFamily="66" charset="0"/>
              </a:rPr>
              <a:t>Saving Animals Adventurer e-</a:t>
            </a:r>
            <a:r>
              <a:rPr lang="en-US" altLang="en-US" sz="3200" dirty="0" err="1">
                <a:solidFill>
                  <a:schemeClr val="tx1"/>
                </a:solidFill>
                <a:latin typeface="Comic Sans MS" panose="030F0902030302020204" pitchFamily="66" charset="0"/>
              </a:rPr>
              <a:t>Honour</a:t>
            </a:r>
            <a:endParaRPr lang="en-US" altLang="en-US" sz="3200" dirty="0">
              <a:solidFill>
                <a:schemeClr val="tx1"/>
              </a:solidFill>
              <a:latin typeface="Comic Sans MS" panose="030F0902030302020204" pitchFamily="66" charset="0"/>
            </a:endParaRPr>
          </a:p>
          <a:p>
            <a:pPr algn="ctr" eaLnBrk="1" hangingPunct="1">
              <a:spcBef>
                <a:spcPct val="0"/>
              </a:spcBef>
              <a:buClrTx/>
              <a:buFontTx/>
              <a:buNone/>
            </a:pPr>
            <a:endParaRPr lang="en-US" altLang="en-US" sz="3200" dirty="0">
              <a:solidFill>
                <a:schemeClr val="accent2"/>
              </a:solidFill>
              <a:latin typeface="Comic Sans MS" panose="030F0902030302020204" pitchFamily="66" charset="0"/>
            </a:endParaRPr>
          </a:p>
          <a:p>
            <a:pPr algn="ctr" eaLnBrk="1" hangingPunct="1">
              <a:spcBef>
                <a:spcPct val="0"/>
              </a:spcBef>
              <a:buClrTx/>
              <a:buFontTx/>
              <a:buNone/>
            </a:pPr>
            <a:r>
              <a:rPr lang="en-GB" altLang="en-US" sz="2000" dirty="0">
                <a:solidFill>
                  <a:schemeClr val="tx1"/>
                </a:solidFill>
                <a:latin typeface="Arial" panose="020B0604020202020204" pitchFamily="34" charset="0"/>
              </a:rPr>
              <a:t>British Union Conference Adventist Youth UK &amp; Ireland </a:t>
            </a:r>
          </a:p>
          <a:p>
            <a:pPr algn="ctr" eaLnBrk="1" hangingPunct="1">
              <a:spcBef>
                <a:spcPct val="0"/>
              </a:spcBef>
              <a:buClrTx/>
              <a:buFontTx/>
              <a:buNone/>
            </a:pPr>
            <a:endParaRPr lang="en-US" altLang="en-US" dirty="0">
              <a:solidFill>
                <a:schemeClr val="accent2"/>
              </a:solidFill>
              <a:latin typeface="Comic Sans MS" panose="030F0902030302020204" pitchFamily="66"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endParaRPr lang="en-US" altLang="en-US" sz="1100" dirty="0">
              <a:solidFill>
                <a:schemeClr val="tx1"/>
              </a:solidFill>
              <a:latin typeface="Arial" panose="020B0604020202020204" pitchFamily="34" charset="0"/>
            </a:endParaRPr>
          </a:p>
          <a:p>
            <a:pPr algn="r" eaLnBrk="1" hangingPunct="1">
              <a:spcBef>
                <a:spcPct val="0"/>
              </a:spcBef>
              <a:buClrTx/>
              <a:buFontTx/>
              <a:buNone/>
            </a:pPr>
            <a:r>
              <a:rPr lang="en-US" altLang="en-US" sz="1100" dirty="0">
                <a:solidFill>
                  <a:schemeClr val="tx1"/>
                </a:solidFill>
                <a:latin typeface="Arial" panose="020B0604020202020204" pitchFamily="34" charset="0"/>
              </a:rPr>
              <a:t>By Deyvid Batista</a:t>
            </a:r>
          </a:p>
        </p:txBody>
      </p:sp>
    </p:spTree>
    <p:extLst>
      <p:ext uri="{BB962C8B-B14F-4D97-AF65-F5344CB8AC3E}">
        <p14:creationId xmlns:p14="http://schemas.microsoft.com/office/powerpoint/2010/main" val="3561936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608103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F52BD-4CF8-4244-A795-2F647521DB21}"/>
              </a:ext>
            </a:extLst>
          </p:cNvPr>
          <p:cNvSpPr>
            <a:spLocks noGrp="1"/>
          </p:cNvSpPr>
          <p:nvPr>
            <p:ph idx="1"/>
          </p:nvPr>
        </p:nvSpPr>
        <p:spPr>
          <a:xfrm>
            <a:off x="1301106" y="2001796"/>
            <a:ext cx="10178322" cy="3593591"/>
          </a:xfrm>
        </p:spPr>
        <p:txBody>
          <a:bodyPr>
            <a:normAutofit/>
          </a:bodyPr>
          <a:lstStyle/>
          <a:p>
            <a:pPr marL="0" indent="0">
              <a:buNone/>
            </a:pPr>
            <a:r>
              <a:rPr lang="en-GB" sz="2800" dirty="0"/>
              <a:t>2. </a:t>
            </a:r>
            <a:r>
              <a:rPr lang="en-GB" sz="2800" u="sng" dirty="0"/>
              <a:t>Habitat loss</a:t>
            </a:r>
            <a:r>
              <a:rPr lang="en-GB" sz="2800" dirty="0"/>
              <a:t> - more and more land being cleared for farming, natural water sources being extracted or diverted leaving dried out river beds and lakes, mining and the movement of humans have either destroyed the only habitats in which some species can survive.</a:t>
            </a:r>
            <a:endParaRPr lang="en-US" dirty="0"/>
          </a:p>
        </p:txBody>
      </p:sp>
    </p:spTree>
    <p:extLst>
      <p:ext uri="{BB962C8B-B14F-4D97-AF65-F5344CB8AC3E}">
        <p14:creationId xmlns:p14="http://schemas.microsoft.com/office/powerpoint/2010/main" val="37151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285585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40326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89E2B-3467-1A4A-9DC2-7C29191DBA39}"/>
              </a:ext>
            </a:extLst>
          </p:cNvPr>
          <p:cNvSpPr>
            <a:spLocks noGrp="1"/>
          </p:cNvSpPr>
          <p:nvPr>
            <p:ph idx="1"/>
          </p:nvPr>
        </p:nvSpPr>
        <p:spPr/>
        <p:txBody>
          <a:bodyPr>
            <a:normAutofit/>
          </a:bodyPr>
          <a:lstStyle/>
          <a:p>
            <a:pPr marL="0" indent="0">
              <a:buNone/>
            </a:pPr>
            <a:r>
              <a:rPr lang="en-GB" sz="2800" dirty="0"/>
              <a:t>3. </a:t>
            </a:r>
            <a:r>
              <a:rPr lang="en-GB" sz="2800" u="sng" dirty="0"/>
              <a:t>High specialization</a:t>
            </a:r>
            <a:r>
              <a:rPr lang="en-GB" sz="2800" dirty="0"/>
              <a:t> - Any changes such as a changing climate or a habitat loss can cause problems. The reason why is because some species have specific habitat requirements. Some animals they know exactly where to hunt, to make an ambush so when things change they cant hunt or do anything else as they don’t know the new place where they live.</a:t>
            </a:r>
          </a:p>
          <a:p>
            <a:pPr marL="0" indent="0">
              <a:buNone/>
            </a:pPr>
            <a:endParaRPr lang="en-GB" sz="2800" dirty="0"/>
          </a:p>
          <a:p>
            <a:pPr marL="0" indent="0">
              <a:buNone/>
            </a:pPr>
            <a:endParaRPr lang="en-GB" sz="2800" dirty="0"/>
          </a:p>
        </p:txBody>
      </p:sp>
    </p:spTree>
    <p:extLst>
      <p:ext uri="{BB962C8B-B14F-4D97-AF65-F5344CB8AC3E}">
        <p14:creationId xmlns:p14="http://schemas.microsoft.com/office/powerpoint/2010/main" val="398155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61497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543575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7E210-C5D1-414F-A94F-7BA8AF4877DE}"/>
              </a:ext>
            </a:extLst>
          </p:cNvPr>
          <p:cNvSpPr>
            <a:spLocks noGrp="1"/>
          </p:cNvSpPr>
          <p:nvPr>
            <p:ph idx="1"/>
          </p:nvPr>
        </p:nvSpPr>
        <p:spPr>
          <a:xfrm>
            <a:off x="1251678" y="1804088"/>
            <a:ext cx="10178322" cy="3593591"/>
          </a:xfrm>
        </p:spPr>
        <p:txBody>
          <a:bodyPr>
            <a:normAutofit/>
          </a:bodyPr>
          <a:lstStyle/>
          <a:p>
            <a:pPr marL="0" indent="0">
              <a:buNone/>
            </a:pPr>
            <a:r>
              <a:rPr lang="en-GB" sz="2800" dirty="0"/>
              <a:t>4. </a:t>
            </a:r>
            <a:r>
              <a:rPr lang="en-GB" sz="2800" u="sng" dirty="0"/>
              <a:t>Pollution</a:t>
            </a:r>
            <a:r>
              <a:rPr lang="en-GB" sz="2800" dirty="0"/>
              <a:t> - Although nobody is able to point one specific cause for the recent rapid decline in numbers and extinctions of many species, it appears that much of it is due to pollution. Pollution is something that can not be seen but harm the environment. </a:t>
            </a:r>
          </a:p>
          <a:p>
            <a:pPr marL="0" indent="0">
              <a:buNone/>
            </a:pPr>
            <a:r>
              <a:rPr lang="en-GB" sz="2800" dirty="0"/>
              <a:t>For example, the Peregrine Falcon almost became extinct in Canada when DDT </a:t>
            </a:r>
            <a:r>
              <a:rPr lang="en-GB" sz="3600" dirty="0"/>
              <a:t>(</a:t>
            </a:r>
            <a:r>
              <a:rPr lang="en-GB" sz="2800" dirty="0"/>
              <a:t>chemical compound) was widely used prior to becoming banned in the U.S. and Canada in 1971. </a:t>
            </a:r>
          </a:p>
          <a:p>
            <a:endParaRPr lang="en-US" dirty="0"/>
          </a:p>
        </p:txBody>
      </p:sp>
    </p:spTree>
    <p:extLst>
      <p:ext uri="{BB962C8B-B14F-4D97-AF65-F5344CB8AC3E}">
        <p14:creationId xmlns:p14="http://schemas.microsoft.com/office/powerpoint/2010/main" val="31640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899240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2095392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0A2A7D-DB14-C540-B8E8-0BE182ED4545}"/>
              </a:ext>
            </a:extLst>
          </p:cNvPr>
          <p:cNvSpPr>
            <a:spLocks noGrp="1"/>
          </p:cNvSpPr>
          <p:nvPr>
            <p:ph idx="1"/>
          </p:nvPr>
        </p:nvSpPr>
        <p:spPr>
          <a:xfrm>
            <a:off x="1276392" y="432486"/>
            <a:ext cx="10178322" cy="5931243"/>
          </a:xfrm>
        </p:spPr>
        <p:txBody>
          <a:bodyPr>
            <a:normAutofit/>
          </a:bodyPr>
          <a:lstStyle/>
          <a:p>
            <a:pPr marL="0" indent="0" algn="ctr">
              <a:buNone/>
            </a:pPr>
            <a:r>
              <a:rPr lang="en-GB" sz="3600" dirty="0"/>
              <a:t>Requirements</a:t>
            </a:r>
          </a:p>
          <a:p>
            <a:pPr marL="0" indent="0">
              <a:buNone/>
            </a:pPr>
            <a:endParaRPr lang="en-GB" dirty="0"/>
          </a:p>
          <a:p>
            <a:r>
              <a:rPr lang="en-GB" dirty="0"/>
              <a:t>Why are animals endangered?</a:t>
            </a:r>
          </a:p>
          <a:p>
            <a:r>
              <a:rPr lang="en-GB" dirty="0"/>
              <a:t>What happened to extinct animals? Why?</a:t>
            </a:r>
          </a:p>
          <a:p>
            <a:r>
              <a:rPr lang="en-GB" dirty="0"/>
              <a:t>Identify and name at least 5 extinct animals.</a:t>
            </a:r>
          </a:p>
          <a:p>
            <a:r>
              <a:rPr lang="en-GB" dirty="0"/>
              <a:t>Learn about 5 endangered animals.</a:t>
            </a:r>
          </a:p>
          <a:p>
            <a:r>
              <a:rPr lang="en-GB" dirty="0"/>
              <a:t>How many animals are currently on the endangered species list. Collect pictures of at least 5 endangered animals and name them.</a:t>
            </a:r>
          </a:p>
          <a:p>
            <a:r>
              <a:rPr lang="en-GB" dirty="0"/>
              <a:t>Why save endangered animals?</a:t>
            </a:r>
          </a:p>
          <a:p>
            <a:r>
              <a:rPr lang="en-GB" dirty="0"/>
              <a:t>What can I do to help!? </a:t>
            </a:r>
          </a:p>
          <a:p>
            <a:r>
              <a:rPr lang="en-GB" dirty="0"/>
              <a:t>Make a poster or booklet encouraging people to save endangered animals. Show it to someone.</a:t>
            </a:r>
          </a:p>
          <a:p>
            <a:r>
              <a:rPr lang="en-GB" dirty="0"/>
              <a:t>Memorize Proverbs 12:10 NKJV.</a:t>
            </a:r>
          </a:p>
          <a:p>
            <a:pPr marL="0" indent="0">
              <a:buNone/>
            </a:pPr>
            <a:endParaRPr lang="en-US" dirty="0"/>
          </a:p>
        </p:txBody>
      </p:sp>
    </p:spTree>
    <p:extLst>
      <p:ext uri="{BB962C8B-B14F-4D97-AF65-F5344CB8AC3E}">
        <p14:creationId xmlns:p14="http://schemas.microsoft.com/office/powerpoint/2010/main" val="1991412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C5E377-F210-754E-B6F1-FF43AC3B0797}"/>
              </a:ext>
            </a:extLst>
          </p:cNvPr>
          <p:cNvSpPr>
            <a:spLocks noGrp="1"/>
          </p:cNvSpPr>
          <p:nvPr>
            <p:ph idx="1"/>
          </p:nvPr>
        </p:nvSpPr>
        <p:spPr>
          <a:xfrm>
            <a:off x="1313462" y="1632204"/>
            <a:ext cx="10178322" cy="3593591"/>
          </a:xfrm>
        </p:spPr>
        <p:txBody>
          <a:bodyPr>
            <a:normAutofit/>
          </a:bodyPr>
          <a:lstStyle/>
          <a:p>
            <a:pPr marL="0" indent="0">
              <a:buNone/>
            </a:pPr>
            <a:r>
              <a:rPr lang="en-GB" sz="2800" dirty="0"/>
              <a:t>5. </a:t>
            </a:r>
            <a:r>
              <a:rPr lang="en-GB" sz="2800" u="sng" dirty="0"/>
              <a:t>Invasive species</a:t>
            </a:r>
            <a:r>
              <a:rPr lang="en-GB" sz="2800" dirty="0"/>
              <a:t> - Invasive species (not local to that specific area) are a major cause of loss of diversity of both plants and animals. </a:t>
            </a:r>
          </a:p>
          <a:p>
            <a:pPr marL="0" indent="0">
              <a:buNone/>
            </a:pPr>
            <a:r>
              <a:rPr lang="en-GB" sz="2800" dirty="0"/>
              <a:t>A familiar example is the brown tree snake arriving in Guam on a cargo ship following WWII. The venomous brown snake has reduced the number of local birds, fruit bat and lizard populations.</a:t>
            </a:r>
          </a:p>
          <a:p>
            <a:endParaRPr lang="en-US" dirty="0"/>
          </a:p>
        </p:txBody>
      </p:sp>
    </p:spTree>
    <p:extLst>
      <p:ext uri="{BB962C8B-B14F-4D97-AF65-F5344CB8AC3E}">
        <p14:creationId xmlns:p14="http://schemas.microsoft.com/office/powerpoint/2010/main" val="2529540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72052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p>
          <a:p>
            <a:pPr marL="0" indent="0">
              <a:buNone/>
            </a:pPr>
            <a:endParaRPr lang="en-US" sz="2400" dirty="0"/>
          </a:p>
          <a:p>
            <a:pPr marL="0" indent="0">
              <a:buNone/>
            </a:pPr>
            <a:r>
              <a:rPr lang="en-US" sz="2400" dirty="0"/>
              <a:t>a. Human</a:t>
            </a:r>
          </a:p>
          <a:p>
            <a:pPr marL="0" indent="0">
              <a:buNone/>
            </a:pPr>
            <a:r>
              <a:rPr lang="en-US" sz="2400" dirty="0">
                <a:solidFill>
                  <a:srgbClr val="FF0000"/>
                </a:solidFill>
              </a:rPr>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91028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D23201-1DAE-8A48-98ED-2B159BA7E14B}"/>
              </a:ext>
            </a:extLst>
          </p:cNvPr>
          <p:cNvSpPr>
            <a:spLocks noGrp="1"/>
          </p:cNvSpPr>
          <p:nvPr>
            <p:ph idx="1"/>
          </p:nvPr>
        </p:nvSpPr>
        <p:spPr>
          <a:xfrm>
            <a:off x="1226965" y="1977082"/>
            <a:ext cx="10178322" cy="3593591"/>
          </a:xfrm>
        </p:spPr>
        <p:txBody>
          <a:bodyPr>
            <a:normAutofit/>
          </a:bodyPr>
          <a:lstStyle/>
          <a:p>
            <a:pPr marL="0" indent="0">
              <a:buNone/>
            </a:pPr>
            <a:r>
              <a:rPr lang="en-GB" sz="2800" dirty="0"/>
              <a:t>6. </a:t>
            </a:r>
            <a:r>
              <a:rPr lang="en-GB" sz="2800" u="sng" dirty="0"/>
              <a:t>Human-wildlife conflict</a:t>
            </a:r>
            <a:r>
              <a:rPr lang="en-GB" sz="2800" dirty="0"/>
              <a:t> - Our population is constantly increasing and more people move into areas where wildlife previously lived. Sadly, farmers feel the need of protecting they plants and animals by hunting animals and killing them.</a:t>
            </a:r>
          </a:p>
          <a:p>
            <a:pPr marL="0" indent="0">
              <a:buNone/>
            </a:pPr>
            <a:endParaRPr lang="en-US" dirty="0"/>
          </a:p>
        </p:txBody>
      </p:sp>
    </p:spTree>
    <p:extLst>
      <p:ext uri="{BB962C8B-B14F-4D97-AF65-F5344CB8AC3E}">
        <p14:creationId xmlns:p14="http://schemas.microsoft.com/office/powerpoint/2010/main" val="1327483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3479167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186011" y="455427"/>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8333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14AC8-A697-7D4B-ADB0-59AA0732D1DC}"/>
              </a:ext>
            </a:extLst>
          </p:cNvPr>
          <p:cNvSpPr>
            <a:spLocks noGrp="1"/>
          </p:cNvSpPr>
          <p:nvPr>
            <p:ph idx="1"/>
          </p:nvPr>
        </p:nvSpPr>
        <p:spPr/>
        <p:txBody>
          <a:bodyPr>
            <a:normAutofit/>
          </a:bodyPr>
          <a:lstStyle/>
          <a:p>
            <a:pPr marL="0" indent="0">
              <a:buNone/>
            </a:pPr>
            <a:r>
              <a:rPr lang="en-GB" sz="2800" dirty="0"/>
              <a:t>7. </a:t>
            </a:r>
            <a:r>
              <a:rPr lang="en-GB" sz="2800" u="sng" dirty="0"/>
              <a:t>Disease</a:t>
            </a:r>
            <a:r>
              <a:rPr lang="en-GB" sz="2800" dirty="0"/>
              <a:t> - Diseases kill humans and animals alike. The Ebola virus killed 5,000 critically endangered western gorillas between 2002 and 2003 at the </a:t>
            </a:r>
            <a:r>
              <a:rPr lang="en-GB" sz="2800" dirty="0" err="1"/>
              <a:t>Lossi</a:t>
            </a:r>
            <a:r>
              <a:rPr lang="en-GB" sz="2800" dirty="0"/>
              <a:t> Sanctuary and other hundreds of gorillas in the </a:t>
            </a:r>
            <a:r>
              <a:rPr lang="en-GB" sz="2800" dirty="0" err="1"/>
              <a:t>Odzala-Kokoua</a:t>
            </a:r>
            <a:r>
              <a:rPr lang="en-GB" sz="2800" dirty="0"/>
              <a:t> National Park in 2003-2004.</a:t>
            </a:r>
          </a:p>
          <a:p>
            <a:endParaRPr lang="en-US" dirty="0"/>
          </a:p>
        </p:txBody>
      </p:sp>
    </p:spTree>
    <p:extLst>
      <p:ext uri="{BB962C8B-B14F-4D97-AF65-F5344CB8AC3E}">
        <p14:creationId xmlns:p14="http://schemas.microsoft.com/office/powerpoint/2010/main" val="2850927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091979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solidFill>
                  <a:srgbClr val="FF0000"/>
                </a:solidFill>
              </a:rPr>
              <a:t>a. Human</a:t>
            </a:r>
          </a:p>
          <a:p>
            <a:pPr marL="0" indent="0">
              <a:buNone/>
            </a:pPr>
            <a:r>
              <a:rPr lang="en-US" sz="2400" dirty="0">
                <a:solidFill>
                  <a:srgbClr val="FF0000"/>
                </a:solidFill>
              </a:rPr>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264078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ADE7C-D363-EB49-A845-4A5379140315}"/>
              </a:ext>
            </a:extLst>
          </p:cNvPr>
          <p:cNvSpPr>
            <a:spLocks noGrp="1"/>
          </p:cNvSpPr>
          <p:nvPr>
            <p:ph idx="1"/>
          </p:nvPr>
        </p:nvSpPr>
        <p:spPr>
          <a:xfrm>
            <a:off x="1226965" y="1791730"/>
            <a:ext cx="10178322" cy="3593591"/>
          </a:xfrm>
        </p:spPr>
        <p:txBody>
          <a:bodyPr>
            <a:normAutofit/>
          </a:bodyPr>
          <a:lstStyle/>
          <a:p>
            <a:pPr marL="0" indent="0">
              <a:buNone/>
            </a:pPr>
            <a:r>
              <a:rPr lang="en-GB" sz="2800" dirty="0"/>
              <a:t>8. </a:t>
            </a:r>
            <a:r>
              <a:rPr lang="en-GB" sz="2800" u="sng" dirty="0"/>
              <a:t>Low birth rate</a:t>
            </a:r>
            <a:r>
              <a:rPr lang="en-GB" sz="2800" dirty="0"/>
              <a:t> - Some species do not reproduce very often, and they may have few babies each time when they breed. Other species may take a number of years until they are able to reproduce, reducing their opportunity to breed over their lifetime.</a:t>
            </a:r>
          </a:p>
          <a:p>
            <a:pPr marL="0" indent="0">
              <a:buNone/>
            </a:pPr>
            <a:endParaRPr lang="en-US" dirty="0"/>
          </a:p>
        </p:txBody>
      </p:sp>
    </p:spTree>
    <p:extLst>
      <p:ext uri="{BB962C8B-B14F-4D97-AF65-F5344CB8AC3E}">
        <p14:creationId xmlns:p14="http://schemas.microsoft.com/office/powerpoint/2010/main" val="149234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D14049-EB10-4147-A87E-49A55649AB95}"/>
              </a:ext>
            </a:extLst>
          </p:cNvPr>
          <p:cNvSpPr txBox="1"/>
          <p:nvPr/>
        </p:nvSpPr>
        <p:spPr>
          <a:xfrm>
            <a:off x="644849" y="954923"/>
            <a:ext cx="5875694" cy="450462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9600" cap="all" spc="800" dirty="0">
                <a:solidFill>
                  <a:schemeClr val="tx2"/>
                </a:solidFill>
                <a:latin typeface="+mj-lt"/>
                <a:ea typeface="+mj-ea"/>
                <a:cs typeface="+mj-cs"/>
              </a:rPr>
              <a:t>Kakapo</a:t>
            </a:r>
          </a:p>
        </p:txBody>
      </p:sp>
      <p:sp>
        <p:nvSpPr>
          <p:cNvPr id="15"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bird&#10;&#10;Description automatically generated">
            <a:extLst>
              <a:ext uri="{FF2B5EF4-FFF2-40B4-BE49-F238E27FC236}">
                <a16:creationId xmlns:a16="http://schemas.microsoft.com/office/drawing/2014/main" id="{C1570A22-0282-0B4A-84A3-2C2E7DD664D6}"/>
              </a:ext>
            </a:extLst>
          </p:cNvPr>
          <p:cNvPicPr>
            <a:picLocks noChangeAspect="1"/>
          </p:cNvPicPr>
          <p:nvPr/>
        </p:nvPicPr>
        <p:blipFill rotWithShape="1">
          <a:blip r:embed="rId2"/>
          <a:srcRect l="29479" r="19298"/>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5" name="TextBox 4">
            <a:extLst>
              <a:ext uri="{FF2B5EF4-FFF2-40B4-BE49-F238E27FC236}">
                <a16:creationId xmlns:a16="http://schemas.microsoft.com/office/drawing/2014/main" id="{A1875838-0B0F-D449-8CE4-EBD1963A9EB5}"/>
              </a:ext>
            </a:extLst>
          </p:cNvPr>
          <p:cNvSpPr txBox="1"/>
          <p:nvPr/>
        </p:nvSpPr>
        <p:spPr>
          <a:xfrm>
            <a:off x="951470" y="4411362"/>
            <a:ext cx="5016844" cy="1477328"/>
          </a:xfrm>
          <a:prstGeom prst="rect">
            <a:avLst/>
          </a:prstGeom>
          <a:noFill/>
        </p:spPr>
        <p:txBody>
          <a:bodyPr wrap="square" rtlCol="0">
            <a:spAutoFit/>
          </a:bodyPr>
          <a:lstStyle/>
          <a:p>
            <a:r>
              <a:rPr lang="en-GB" sz="2400" dirty="0"/>
              <a:t>They are critically endangered with only around 140 individuals remaining, each one with an individual name.</a:t>
            </a:r>
          </a:p>
          <a:p>
            <a:r>
              <a:rPr lang="en-GB" dirty="0"/>
              <a:t> </a:t>
            </a:r>
            <a:endParaRPr lang="en-US" dirty="0"/>
          </a:p>
        </p:txBody>
      </p:sp>
    </p:spTree>
    <p:extLst>
      <p:ext uri="{BB962C8B-B14F-4D97-AF65-F5344CB8AC3E}">
        <p14:creationId xmlns:p14="http://schemas.microsoft.com/office/powerpoint/2010/main" val="4017690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235905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pPr marL="0" indent="0">
              <a:buNone/>
            </a:pPr>
            <a:endParaRPr lang="en-US" sz="2400" dirty="0"/>
          </a:p>
          <a:p>
            <a:pPr marL="0" indent="0">
              <a:buNone/>
            </a:pPr>
            <a:r>
              <a:rPr lang="en-US" sz="2400" dirty="0"/>
              <a:t>a. Human</a:t>
            </a:r>
          </a:p>
          <a:p>
            <a:pPr marL="0" indent="0">
              <a:buNone/>
            </a:pPr>
            <a:r>
              <a:rPr lang="en-US" sz="2400" dirty="0">
                <a:solidFill>
                  <a:srgbClr val="FF0000"/>
                </a:solidFill>
              </a:rPr>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867474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17EEB-C256-ED45-9121-6130BB818E4C}"/>
              </a:ext>
            </a:extLst>
          </p:cNvPr>
          <p:cNvSpPr>
            <a:spLocks noGrp="1"/>
          </p:cNvSpPr>
          <p:nvPr>
            <p:ph idx="1"/>
          </p:nvPr>
        </p:nvSpPr>
        <p:spPr>
          <a:xfrm>
            <a:off x="1301105" y="1507526"/>
            <a:ext cx="10178322" cy="3593591"/>
          </a:xfrm>
        </p:spPr>
        <p:txBody>
          <a:bodyPr>
            <a:normAutofit/>
          </a:bodyPr>
          <a:lstStyle/>
          <a:p>
            <a:pPr marL="0" indent="0">
              <a:buNone/>
            </a:pPr>
            <a:r>
              <a:rPr lang="en-GB" sz="2800" dirty="0"/>
              <a:t>9. </a:t>
            </a:r>
            <a:r>
              <a:rPr lang="en-GB" sz="2800" u="sng" dirty="0"/>
              <a:t>Genetic vulnerability</a:t>
            </a:r>
            <a:r>
              <a:rPr lang="en-GB" sz="2800" dirty="0"/>
              <a:t> - Some species are not too strong to changes in the environment they live.</a:t>
            </a:r>
          </a:p>
          <a:p>
            <a:pPr marL="0" indent="0">
              <a:buNone/>
            </a:pPr>
            <a:r>
              <a:rPr lang="en-GB" sz="2800" dirty="0"/>
              <a:t>For example, if a population does not have a gene that is resistant to a certain disease, that disease may wipe out the entire population suddenly. </a:t>
            </a:r>
            <a:endParaRPr lang="en-US" dirty="0"/>
          </a:p>
        </p:txBody>
      </p:sp>
    </p:spTree>
    <p:extLst>
      <p:ext uri="{BB962C8B-B14F-4D97-AF65-F5344CB8AC3E}">
        <p14:creationId xmlns:p14="http://schemas.microsoft.com/office/powerpoint/2010/main" val="150704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pPr marL="0" indent="0">
              <a:buNone/>
            </a:pPr>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987777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solidFill>
                  <a:srgbClr val="FF0000"/>
                </a:solidFill>
              </a:rPr>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168992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18E984-BA4D-F24C-9384-2CE635461F70}"/>
              </a:ext>
            </a:extLst>
          </p:cNvPr>
          <p:cNvSpPr>
            <a:spLocks noGrp="1"/>
          </p:cNvSpPr>
          <p:nvPr>
            <p:ph idx="1"/>
          </p:nvPr>
        </p:nvSpPr>
        <p:spPr>
          <a:xfrm>
            <a:off x="1301105" y="1632204"/>
            <a:ext cx="10178322" cy="3593591"/>
          </a:xfrm>
        </p:spPr>
        <p:txBody>
          <a:bodyPr>
            <a:normAutofit fontScale="92500" lnSpcReduction="10000"/>
          </a:bodyPr>
          <a:lstStyle/>
          <a:p>
            <a:pPr marL="0" indent="0">
              <a:buNone/>
            </a:pPr>
            <a:r>
              <a:rPr lang="en-GB" sz="2800" dirty="0"/>
              <a:t>10. </a:t>
            </a:r>
            <a:r>
              <a:rPr lang="en-GB" sz="2800" u="sng" dirty="0"/>
              <a:t>Small population</a:t>
            </a:r>
            <a:r>
              <a:rPr lang="en-GB" sz="2800" dirty="0"/>
              <a:t> - Some species can be found only in certain areas. If there are only a limited number of individuals of a species that are in existence to begin with, and the environment changes, there is a lower probability that such a species will survive in the future.</a:t>
            </a:r>
          </a:p>
          <a:p>
            <a:pPr marL="0" indent="0">
              <a:buNone/>
            </a:pPr>
            <a:r>
              <a:rPr lang="en-GB" sz="2800" dirty="0"/>
              <a:t>Rare species can easily become extinct in the face of hunting. The Sumatran Tiger is an example of a rare species that was over hunted to the point of extinction, as there were a very limited number of individuals to begin with.</a:t>
            </a:r>
          </a:p>
          <a:p>
            <a:endParaRPr lang="en-US" dirty="0"/>
          </a:p>
        </p:txBody>
      </p:sp>
    </p:spTree>
    <p:extLst>
      <p:ext uri="{BB962C8B-B14F-4D97-AF65-F5344CB8AC3E}">
        <p14:creationId xmlns:p14="http://schemas.microsoft.com/office/powerpoint/2010/main" val="3594474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endParaRPr lang="en-US" sz="2400" dirty="0"/>
          </a:p>
          <a:p>
            <a:pPr marL="0" indent="0">
              <a:buNone/>
            </a:pPr>
            <a:r>
              <a:rPr lang="en-US" sz="2400" dirty="0"/>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2399071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400" dirty="0"/>
              <a:t>Whose actions lead to this?</a:t>
            </a:r>
            <a:endParaRPr lang="en-US" sz="2400" dirty="0"/>
          </a:p>
          <a:p>
            <a:pPr marL="0" indent="0">
              <a:buNone/>
            </a:pPr>
            <a:endParaRPr lang="en-US" sz="2400" dirty="0"/>
          </a:p>
          <a:p>
            <a:pPr marL="0" indent="0">
              <a:buNone/>
            </a:pPr>
            <a:r>
              <a:rPr lang="en-US" sz="2400" dirty="0">
                <a:solidFill>
                  <a:srgbClr val="FF0000"/>
                </a:solidFill>
              </a:rPr>
              <a:t>a. Human</a:t>
            </a:r>
          </a:p>
          <a:p>
            <a:pPr marL="0" indent="0">
              <a:buNone/>
            </a:pPr>
            <a:r>
              <a:rPr lang="en-US" sz="24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4115311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3DFB7-DA13-D949-9228-F9B3E8DA9E2D}"/>
              </a:ext>
            </a:extLst>
          </p:cNvPr>
          <p:cNvSpPr>
            <a:spLocks noGrp="1"/>
          </p:cNvSpPr>
          <p:nvPr>
            <p:ph idx="1"/>
          </p:nvPr>
        </p:nvSpPr>
        <p:spPr>
          <a:xfrm>
            <a:off x="1226964" y="1396314"/>
            <a:ext cx="10178322" cy="5113473"/>
          </a:xfrm>
        </p:spPr>
        <p:txBody>
          <a:bodyPr>
            <a:normAutofit fontScale="92500" lnSpcReduction="20000"/>
          </a:bodyPr>
          <a:lstStyle/>
          <a:p>
            <a:pPr marL="0" indent="0" algn="ctr">
              <a:buNone/>
            </a:pPr>
            <a:r>
              <a:rPr lang="en-US" sz="4800" dirty="0"/>
              <a:t>Quiz Time!</a:t>
            </a:r>
          </a:p>
          <a:p>
            <a:pPr marL="0" indent="0" algn="ctr">
              <a:buNone/>
            </a:pPr>
            <a:endParaRPr lang="en-US" sz="4800" dirty="0"/>
          </a:p>
          <a:p>
            <a:pPr marL="0" indent="0" algn="ctr">
              <a:buNone/>
            </a:pPr>
            <a:r>
              <a:rPr lang="en-US" sz="28700" dirty="0"/>
              <a:t>?</a:t>
            </a:r>
          </a:p>
        </p:txBody>
      </p:sp>
    </p:spTree>
    <p:extLst>
      <p:ext uri="{BB962C8B-B14F-4D97-AF65-F5344CB8AC3E}">
        <p14:creationId xmlns:p14="http://schemas.microsoft.com/office/powerpoint/2010/main" val="3501893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mall dog looking at the camera&#10;&#10;Description automatically generated">
            <a:extLst>
              <a:ext uri="{FF2B5EF4-FFF2-40B4-BE49-F238E27FC236}">
                <a16:creationId xmlns:a16="http://schemas.microsoft.com/office/drawing/2014/main" id="{18CE50BF-B3F7-524B-921D-90377FA563DB}"/>
              </a:ext>
            </a:extLst>
          </p:cNvPr>
          <p:cNvPicPr>
            <a:picLocks noGrp="1" noChangeAspect="1"/>
          </p:cNvPicPr>
          <p:nvPr>
            <p:ph idx="1"/>
          </p:nvPr>
        </p:nvPicPr>
        <p:blipFill>
          <a:blip r:embed="rId2"/>
          <a:stretch>
            <a:fillRect/>
          </a:stretch>
        </p:blipFill>
        <p:spPr>
          <a:xfrm>
            <a:off x="7071893" y="3981731"/>
            <a:ext cx="3632200" cy="2235200"/>
          </a:xfrm>
        </p:spPr>
      </p:pic>
      <p:pic>
        <p:nvPicPr>
          <p:cNvPr id="7" name="Picture 6" descr="A close up of an animal&#10;&#10;Description automatically generated">
            <a:extLst>
              <a:ext uri="{FF2B5EF4-FFF2-40B4-BE49-F238E27FC236}">
                <a16:creationId xmlns:a16="http://schemas.microsoft.com/office/drawing/2014/main" id="{9027CA8C-C6F2-BF42-95F8-56EC259677EB}"/>
              </a:ext>
            </a:extLst>
          </p:cNvPr>
          <p:cNvPicPr>
            <a:picLocks noChangeAspect="1"/>
          </p:cNvPicPr>
          <p:nvPr/>
        </p:nvPicPr>
        <p:blipFill>
          <a:blip r:embed="rId3"/>
          <a:stretch>
            <a:fillRect/>
          </a:stretch>
        </p:blipFill>
        <p:spPr>
          <a:xfrm>
            <a:off x="6096000" y="203335"/>
            <a:ext cx="4608093" cy="3225665"/>
          </a:xfrm>
          <a:prstGeom prst="rect">
            <a:avLst/>
          </a:prstGeom>
        </p:spPr>
      </p:pic>
      <p:pic>
        <p:nvPicPr>
          <p:cNvPr id="9" name="Picture 8" descr="A close up of an animal&#10;&#10;Description automatically generated">
            <a:extLst>
              <a:ext uri="{FF2B5EF4-FFF2-40B4-BE49-F238E27FC236}">
                <a16:creationId xmlns:a16="http://schemas.microsoft.com/office/drawing/2014/main" id="{24DFB50E-283F-9742-AA95-40492BE9D259}"/>
              </a:ext>
            </a:extLst>
          </p:cNvPr>
          <p:cNvPicPr>
            <a:picLocks noChangeAspect="1"/>
          </p:cNvPicPr>
          <p:nvPr/>
        </p:nvPicPr>
        <p:blipFill>
          <a:blip r:embed="rId4"/>
          <a:stretch>
            <a:fillRect/>
          </a:stretch>
        </p:blipFill>
        <p:spPr>
          <a:xfrm>
            <a:off x="1487907" y="3594501"/>
            <a:ext cx="4608093" cy="3009661"/>
          </a:xfrm>
          <a:prstGeom prst="rect">
            <a:avLst/>
          </a:prstGeom>
        </p:spPr>
      </p:pic>
      <p:pic>
        <p:nvPicPr>
          <p:cNvPr id="11" name="Picture 10" descr="A cat lying on a bed&#10;&#10;Description automatically generated">
            <a:extLst>
              <a:ext uri="{FF2B5EF4-FFF2-40B4-BE49-F238E27FC236}">
                <a16:creationId xmlns:a16="http://schemas.microsoft.com/office/drawing/2014/main" id="{6DD39591-2716-3F4D-A544-DC46EDA6A198}"/>
              </a:ext>
            </a:extLst>
          </p:cNvPr>
          <p:cNvPicPr>
            <a:picLocks noChangeAspect="1"/>
          </p:cNvPicPr>
          <p:nvPr/>
        </p:nvPicPr>
        <p:blipFill>
          <a:blip r:embed="rId5"/>
          <a:stretch>
            <a:fillRect/>
          </a:stretch>
        </p:blipFill>
        <p:spPr>
          <a:xfrm>
            <a:off x="1487907" y="253838"/>
            <a:ext cx="3508687" cy="2894667"/>
          </a:xfrm>
          <a:prstGeom prst="rect">
            <a:avLst/>
          </a:prstGeom>
        </p:spPr>
      </p:pic>
    </p:spTree>
    <p:extLst>
      <p:ext uri="{BB962C8B-B14F-4D97-AF65-F5344CB8AC3E}">
        <p14:creationId xmlns:p14="http://schemas.microsoft.com/office/powerpoint/2010/main" val="124115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3B26FA-A9A0-6746-AFCC-FA0B53211AF4}"/>
              </a:ext>
            </a:extLst>
          </p:cNvPr>
          <p:cNvSpPr txBox="1"/>
          <p:nvPr/>
        </p:nvSpPr>
        <p:spPr>
          <a:xfrm>
            <a:off x="5799184" y="1098388"/>
            <a:ext cx="6035040" cy="4394988"/>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10000" cap="all" spc="800">
                <a:solidFill>
                  <a:schemeClr val="tx2"/>
                </a:solidFill>
                <a:latin typeface="+mj-lt"/>
                <a:ea typeface="+mj-ea"/>
                <a:cs typeface="+mj-cs"/>
              </a:rPr>
              <a:t>Amur Leopard</a:t>
            </a:r>
          </a:p>
        </p:txBody>
      </p:sp>
      <p:pic>
        <p:nvPicPr>
          <p:cNvPr id="3" name="Picture 2" descr="A cat sitting on top of a leopard&#10;&#10;Description automatically generated">
            <a:extLst>
              <a:ext uri="{FF2B5EF4-FFF2-40B4-BE49-F238E27FC236}">
                <a16:creationId xmlns:a16="http://schemas.microsoft.com/office/drawing/2014/main" id="{01952E6C-A44D-E747-A84D-9DE56F759EFC}"/>
              </a:ext>
            </a:extLst>
          </p:cNvPr>
          <p:cNvPicPr>
            <a:picLocks noChangeAspect="1"/>
          </p:cNvPicPr>
          <p:nvPr/>
        </p:nvPicPr>
        <p:blipFill rotWithShape="1">
          <a:blip r:embed="rId2"/>
          <a:srcRect l="20495" r="18503" b="2"/>
          <a:stretch/>
        </p:blipFill>
        <p:spPr>
          <a:xfrm>
            <a:off x="368543" y="440725"/>
            <a:ext cx="4994031" cy="4911969"/>
          </a:xfrm>
          <a:prstGeom prst="rect">
            <a:avLst/>
          </a:prstGeom>
        </p:spPr>
      </p:pic>
      <p:sp>
        <p:nvSpPr>
          <p:cNvPr id="15"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22" name="Rectangle 16">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
        <p:nvSpPr>
          <p:cNvPr id="5" name="TextBox 4">
            <a:extLst>
              <a:ext uri="{FF2B5EF4-FFF2-40B4-BE49-F238E27FC236}">
                <a16:creationId xmlns:a16="http://schemas.microsoft.com/office/drawing/2014/main" id="{52617C26-E286-B541-ACC3-DBE14D45A3BC}"/>
              </a:ext>
            </a:extLst>
          </p:cNvPr>
          <p:cNvSpPr txBox="1"/>
          <p:nvPr/>
        </p:nvSpPr>
        <p:spPr>
          <a:xfrm>
            <a:off x="5938657" y="4683211"/>
            <a:ext cx="6035040" cy="1631216"/>
          </a:xfrm>
          <a:prstGeom prst="rect">
            <a:avLst/>
          </a:prstGeom>
          <a:noFill/>
        </p:spPr>
        <p:txBody>
          <a:bodyPr wrap="square" rtlCol="0">
            <a:spAutoFit/>
          </a:bodyPr>
          <a:lstStyle/>
          <a:p>
            <a:r>
              <a:rPr lang="en-GB" sz="2000" dirty="0"/>
              <a:t>Unfortunately,  Amur leopards are one of the world’s most endangered big cats. They are Critically Endangered and between 2014 and 2015, there were only around 92 Amur leopards left within their natural range. That number is now estimated to be less than 70.</a:t>
            </a:r>
            <a:endParaRPr lang="en-US" sz="2000" dirty="0"/>
          </a:p>
        </p:txBody>
      </p:sp>
    </p:spTree>
    <p:extLst>
      <p:ext uri="{BB962C8B-B14F-4D97-AF65-F5344CB8AC3E}">
        <p14:creationId xmlns:p14="http://schemas.microsoft.com/office/powerpoint/2010/main" val="538529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1F5A5-5B85-744B-A3A8-290D19405D98}"/>
              </a:ext>
            </a:extLst>
          </p:cNvPr>
          <p:cNvSpPr>
            <a:spLocks noGrp="1"/>
          </p:cNvSpPr>
          <p:nvPr>
            <p:ph idx="1"/>
          </p:nvPr>
        </p:nvSpPr>
        <p:spPr>
          <a:xfrm>
            <a:off x="1251678" y="444843"/>
            <a:ext cx="10178322" cy="5434749"/>
          </a:xfrm>
        </p:spPr>
        <p:txBody>
          <a:bodyPr/>
          <a:lstStyle/>
          <a:p>
            <a:pPr marL="0" indent="0">
              <a:buNone/>
            </a:pPr>
            <a:r>
              <a:rPr lang="en-GB" sz="2800" b="1" dirty="0"/>
              <a:t>What is the world's most endangered sea turtle?</a:t>
            </a:r>
          </a:p>
          <a:p>
            <a:pPr marL="0" indent="0">
              <a:buNone/>
            </a:pPr>
            <a:endParaRPr lang="en-GB" sz="2800" b="1" dirty="0"/>
          </a:p>
          <a:p>
            <a:pPr marL="0" indent="0">
              <a:buNone/>
            </a:pPr>
            <a:endParaRPr lang="en-GB" sz="2800" b="1" dirty="0"/>
          </a:p>
          <a:p>
            <a:pPr marL="0" indent="0">
              <a:buNone/>
            </a:pPr>
            <a:r>
              <a:rPr lang="en-GB" sz="2800" dirty="0"/>
              <a:t>a. Kemp's Ridley Sea turtle</a:t>
            </a:r>
          </a:p>
          <a:p>
            <a:pPr marL="0" indent="0">
              <a:buNone/>
            </a:pPr>
            <a:r>
              <a:rPr lang="en-GB" sz="2800" dirty="0"/>
              <a:t>b. Leatherbacks</a:t>
            </a:r>
          </a:p>
          <a:p>
            <a:pPr marL="0" indent="0">
              <a:buNone/>
            </a:pPr>
            <a:r>
              <a:rPr lang="en-GB" sz="2800" dirty="0"/>
              <a:t>c. Loggerheads</a:t>
            </a:r>
          </a:p>
          <a:p>
            <a:pPr marL="0" indent="0">
              <a:buNone/>
            </a:pPr>
            <a:endParaRPr lang="en-US" dirty="0"/>
          </a:p>
        </p:txBody>
      </p:sp>
      <p:sp>
        <p:nvSpPr>
          <p:cNvPr id="4" name="Rectangle 1">
            <a:extLst>
              <a:ext uri="{FF2B5EF4-FFF2-40B4-BE49-F238E27FC236}">
                <a16:creationId xmlns:a16="http://schemas.microsoft.com/office/drawing/2014/main" id="{9A1F4537-CB39-1C4A-9A66-79F70B4EA057}"/>
              </a:ext>
            </a:extLst>
          </p:cNvPr>
          <p:cNvSpPr>
            <a:spLocks noChangeArrowheads="1"/>
          </p:cNvSpPr>
          <p:nvPr/>
        </p:nvSpPr>
        <p:spPr bwMode="auto">
          <a:xfrm>
            <a:off x="0" y="-138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AutoShape 2">
            <a:extLst>
              <a:ext uri="{FF2B5EF4-FFF2-40B4-BE49-F238E27FC236}">
                <a16:creationId xmlns:a16="http://schemas.microsoft.com/office/drawing/2014/main" id="{97A3D4CD-B52A-B041-9239-15C42C44AEEE}"/>
              </a:ext>
            </a:extLst>
          </p:cNvPr>
          <p:cNvSpPr>
            <a:spLocks noChangeAspect="1" noChangeArrowheads="1"/>
          </p:cNvSpPr>
          <p:nvPr/>
        </p:nvSpPr>
        <p:spPr bwMode="auto">
          <a:xfrm>
            <a:off x="92075" y="-639763"/>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D1F44E1A-7E06-2F45-9D6C-E0EA56E3CB17}"/>
              </a:ext>
            </a:extLst>
          </p:cNvPr>
          <p:cNvSpPr>
            <a:spLocks noChangeAspect="1" noChangeArrowheads="1"/>
          </p:cNvSpPr>
          <p:nvPr/>
        </p:nvSpPr>
        <p:spPr bwMode="auto">
          <a:xfrm>
            <a:off x="92075" y="-334963"/>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23830DD9-C143-1446-A681-32354696F816}"/>
              </a:ext>
            </a:extLst>
          </p:cNvPr>
          <p:cNvSpPr>
            <a:spLocks noChangeAspect="1" noChangeArrowheads="1"/>
          </p:cNvSpPr>
          <p:nvPr/>
        </p:nvSpPr>
        <p:spPr bwMode="auto">
          <a:xfrm>
            <a:off x="92075" y="-30163"/>
            <a:ext cx="317500" cy="317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a:extLst>
              <a:ext uri="{FF2B5EF4-FFF2-40B4-BE49-F238E27FC236}">
                <a16:creationId xmlns:a16="http://schemas.microsoft.com/office/drawing/2014/main" id="{12A6A6A2-D4DC-354E-A367-4630DC4A3896}"/>
              </a:ext>
            </a:extLst>
          </p:cNvPr>
          <p:cNvSpPr>
            <a:spLocks noChangeAspect="1" noChangeArrowheads="1"/>
          </p:cNvSpPr>
          <p:nvPr/>
        </p:nvSpPr>
        <p:spPr bwMode="auto">
          <a:xfrm>
            <a:off x="92075" y="274638"/>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F8626202-4C21-704D-AD11-FCBAC2345C58}"/>
              </a:ext>
            </a:extLst>
          </p:cNvPr>
          <p:cNvSpPr>
            <a:spLocks noChangeAspect="1" noChangeArrowheads="1"/>
          </p:cNvSpPr>
          <p:nvPr/>
        </p:nvSpPr>
        <p:spPr bwMode="auto">
          <a:xfrm>
            <a:off x="92075" y="579438"/>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93231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turtle&#10;&#10;Description automatically generated">
            <a:extLst>
              <a:ext uri="{FF2B5EF4-FFF2-40B4-BE49-F238E27FC236}">
                <a16:creationId xmlns:a16="http://schemas.microsoft.com/office/drawing/2014/main" id="{1A77B62F-9900-BE47-866C-D820619A0C6D}"/>
              </a:ext>
            </a:extLst>
          </p:cNvPr>
          <p:cNvPicPr>
            <a:picLocks noGrp="1" noChangeAspect="1"/>
          </p:cNvPicPr>
          <p:nvPr>
            <p:ph idx="1"/>
          </p:nvPr>
        </p:nvPicPr>
        <p:blipFill>
          <a:blip r:embed="rId2"/>
          <a:stretch>
            <a:fillRect/>
          </a:stretch>
        </p:blipFill>
        <p:spPr>
          <a:xfrm>
            <a:off x="2503300" y="1050325"/>
            <a:ext cx="7591028" cy="5262262"/>
          </a:xfrm>
        </p:spPr>
      </p:pic>
    </p:spTree>
    <p:extLst>
      <p:ext uri="{BB962C8B-B14F-4D97-AF65-F5344CB8AC3E}">
        <p14:creationId xmlns:p14="http://schemas.microsoft.com/office/powerpoint/2010/main" val="639699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urtle on a sandy beach&#10;&#10;Description automatically generated">
            <a:extLst>
              <a:ext uri="{FF2B5EF4-FFF2-40B4-BE49-F238E27FC236}">
                <a16:creationId xmlns:a16="http://schemas.microsoft.com/office/drawing/2014/main" id="{38260D8C-E6A1-5745-A14B-D9AEB70A1C73}"/>
              </a:ext>
            </a:extLst>
          </p:cNvPr>
          <p:cNvPicPr>
            <a:picLocks noGrp="1" noChangeAspect="1"/>
          </p:cNvPicPr>
          <p:nvPr>
            <p:ph idx="1"/>
          </p:nvPr>
        </p:nvPicPr>
        <p:blipFill>
          <a:blip r:embed="rId2"/>
          <a:stretch>
            <a:fillRect/>
          </a:stretch>
        </p:blipFill>
        <p:spPr>
          <a:xfrm>
            <a:off x="2497755" y="865831"/>
            <a:ext cx="7686376" cy="5126338"/>
          </a:xfrm>
        </p:spPr>
      </p:pic>
    </p:spTree>
    <p:extLst>
      <p:ext uri="{BB962C8B-B14F-4D97-AF65-F5344CB8AC3E}">
        <p14:creationId xmlns:p14="http://schemas.microsoft.com/office/powerpoint/2010/main" val="1431850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1F5A5-5B85-744B-A3A8-290D19405D98}"/>
              </a:ext>
            </a:extLst>
          </p:cNvPr>
          <p:cNvSpPr>
            <a:spLocks noGrp="1"/>
          </p:cNvSpPr>
          <p:nvPr>
            <p:ph idx="1"/>
          </p:nvPr>
        </p:nvSpPr>
        <p:spPr>
          <a:xfrm>
            <a:off x="1251678" y="444843"/>
            <a:ext cx="10178322" cy="5434749"/>
          </a:xfrm>
        </p:spPr>
        <p:txBody>
          <a:bodyPr/>
          <a:lstStyle/>
          <a:p>
            <a:pPr marL="0" indent="0">
              <a:buNone/>
            </a:pPr>
            <a:r>
              <a:rPr lang="en-GB" sz="3200" dirty="0"/>
              <a:t>What is the world's most endangered sea turtle?</a:t>
            </a:r>
          </a:p>
          <a:p>
            <a:pPr marL="0" indent="0">
              <a:buNone/>
            </a:pPr>
            <a:endParaRPr lang="en-GB" sz="3200" dirty="0"/>
          </a:p>
          <a:p>
            <a:pPr marL="0" indent="0">
              <a:buNone/>
            </a:pPr>
            <a:endParaRPr lang="en-GB" sz="3200" dirty="0"/>
          </a:p>
          <a:p>
            <a:pPr marL="0" indent="0">
              <a:buNone/>
            </a:pPr>
            <a:endParaRPr lang="en-GB" sz="3200" dirty="0"/>
          </a:p>
          <a:p>
            <a:pPr marL="0" indent="0">
              <a:buNone/>
            </a:pPr>
            <a:r>
              <a:rPr lang="en-GB" sz="3200" dirty="0">
                <a:solidFill>
                  <a:srgbClr val="FF0000"/>
                </a:solidFill>
              </a:rPr>
              <a:t>a. Kemp's Ridley Sea turtle</a:t>
            </a:r>
          </a:p>
          <a:p>
            <a:pPr marL="0" indent="0">
              <a:buNone/>
            </a:pPr>
            <a:r>
              <a:rPr lang="en-GB" sz="3200" dirty="0"/>
              <a:t>b. Leatherbacks</a:t>
            </a:r>
          </a:p>
          <a:p>
            <a:pPr marL="0" indent="0">
              <a:buNone/>
            </a:pPr>
            <a:r>
              <a:rPr lang="en-GB" sz="3200" dirty="0"/>
              <a:t>c. Loggerheads</a:t>
            </a:r>
          </a:p>
          <a:p>
            <a:pPr marL="0" indent="0">
              <a:buNone/>
            </a:pPr>
            <a:endParaRPr lang="en-US" dirty="0"/>
          </a:p>
        </p:txBody>
      </p:sp>
      <p:sp>
        <p:nvSpPr>
          <p:cNvPr id="4" name="Rectangle 1">
            <a:extLst>
              <a:ext uri="{FF2B5EF4-FFF2-40B4-BE49-F238E27FC236}">
                <a16:creationId xmlns:a16="http://schemas.microsoft.com/office/drawing/2014/main" id="{9A1F4537-CB39-1C4A-9A66-79F70B4EA057}"/>
              </a:ext>
            </a:extLst>
          </p:cNvPr>
          <p:cNvSpPr>
            <a:spLocks noChangeArrowheads="1"/>
          </p:cNvSpPr>
          <p:nvPr/>
        </p:nvSpPr>
        <p:spPr bwMode="auto">
          <a:xfrm>
            <a:off x="0" y="-138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AutoShape 2">
            <a:extLst>
              <a:ext uri="{FF2B5EF4-FFF2-40B4-BE49-F238E27FC236}">
                <a16:creationId xmlns:a16="http://schemas.microsoft.com/office/drawing/2014/main" id="{97A3D4CD-B52A-B041-9239-15C42C44AEEE}"/>
              </a:ext>
            </a:extLst>
          </p:cNvPr>
          <p:cNvSpPr>
            <a:spLocks noChangeAspect="1" noChangeArrowheads="1"/>
          </p:cNvSpPr>
          <p:nvPr/>
        </p:nvSpPr>
        <p:spPr bwMode="auto">
          <a:xfrm>
            <a:off x="92075" y="-639763"/>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D1F44E1A-7E06-2F45-9D6C-E0EA56E3CB17}"/>
              </a:ext>
            </a:extLst>
          </p:cNvPr>
          <p:cNvSpPr>
            <a:spLocks noChangeAspect="1" noChangeArrowheads="1"/>
          </p:cNvSpPr>
          <p:nvPr/>
        </p:nvSpPr>
        <p:spPr bwMode="auto">
          <a:xfrm>
            <a:off x="92075" y="-334963"/>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23830DD9-C143-1446-A681-32354696F816}"/>
              </a:ext>
            </a:extLst>
          </p:cNvPr>
          <p:cNvSpPr>
            <a:spLocks noChangeAspect="1" noChangeArrowheads="1"/>
          </p:cNvSpPr>
          <p:nvPr/>
        </p:nvSpPr>
        <p:spPr bwMode="auto">
          <a:xfrm>
            <a:off x="92075" y="-30163"/>
            <a:ext cx="317500" cy="317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a:extLst>
              <a:ext uri="{FF2B5EF4-FFF2-40B4-BE49-F238E27FC236}">
                <a16:creationId xmlns:a16="http://schemas.microsoft.com/office/drawing/2014/main" id="{12A6A6A2-D4DC-354E-A367-4630DC4A3896}"/>
              </a:ext>
            </a:extLst>
          </p:cNvPr>
          <p:cNvSpPr>
            <a:spLocks noChangeAspect="1" noChangeArrowheads="1"/>
          </p:cNvSpPr>
          <p:nvPr/>
        </p:nvSpPr>
        <p:spPr bwMode="auto">
          <a:xfrm>
            <a:off x="92075" y="274638"/>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F8626202-4C21-704D-AD11-FCBAC2345C58}"/>
              </a:ext>
            </a:extLst>
          </p:cNvPr>
          <p:cNvSpPr>
            <a:spLocks noChangeAspect="1" noChangeArrowheads="1"/>
          </p:cNvSpPr>
          <p:nvPr/>
        </p:nvSpPr>
        <p:spPr bwMode="auto">
          <a:xfrm>
            <a:off x="92075" y="579438"/>
            <a:ext cx="317500" cy="31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90307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23398-F2B5-DC41-A196-6CAAF79C83CD}"/>
              </a:ext>
            </a:extLst>
          </p:cNvPr>
          <p:cNvSpPr>
            <a:spLocks noGrp="1"/>
          </p:cNvSpPr>
          <p:nvPr>
            <p:ph idx="1"/>
          </p:nvPr>
        </p:nvSpPr>
        <p:spPr>
          <a:xfrm>
            <a:off x="1226964" y="617839"/>
            <a:ext cx="10178322" cy="5263977"/>
          </a:xfrm>
        </p:spPr>
        <p:txBody>
          <a:bodyPr>
            <a:normAutofit fontScale="92500" lnSpcReduction="10000"/>
          </a:bodyPr>
          <a:lstStyle/>
          <a:p>
            <a:pPr marL="0" indent="0">
              <a:buNone/>
            </a:pPr>
            <a:endParaRPr lang="en-GB" sz="2800" dirty="0"/>
          </a:p>
          <a:p>
            <a:pPr marL="0" indent="0">
              <a:buNone/>
            </a:pPr>
            <a:r>
              <a:rPr lang="en-GB" sz="2800" dirty="0"/>
              <a:t>What happened to extinct animals? Why?</a:t>
            </a:r>
          </a:p>
          <a:p>
            <a:pPr marL="0" indent="0">
              <a:buNone/>
            </a:pPr>
            <a:endParaRPr lang="en-GB" dirty="0"/>
          </a:p>
          <a:p>
            <a:pPr marL="0" indent="0">
              <a:buNone/>
            </a:pPr>
            <a:endParaRPr lang="en-GB" dirty="0"/>
          </a:p>
          <a:p>
            <a:pPr marL="0" indent="0">
              <a:buNone/>
            </a:pPr>
            <a:r>
              <a:rPr lang="en-GB" sz="2400" dirty="0"/>
              <a:t>About two dozen species were declared extinct (or nearly so) in 2019, although the total number of species lost this year probably numbers in the thousands. Scientists typically wait years or even decades before declaring a species well and truly extinct, and even then only after conducting extensive searches.</a:t>
            </a:r>
          </a:p>
          <a:p>
            <a:pPr marL="0" indent="0">
              <a:buNone/>
            </a:pPr>
            <a:endParaRPr lang="en-GB" sz="2400" dirty="0"/>
          </a:p>
          <a:p>
            <a:pPr marL="0" indent="0">
              <a:buNone/>
            </a:pPr>
            <a:endParaRPr lang="en-GB" sz="2400" dirty="0"/>
          </a:p>
          <a:p>
            <a:pPr marL="0" indent="0">
              <a:buNone/>
            </a:pPr>
            <a:endParaRPr lang="en-GB" sz="2400" dirty="0"/>
          </a:p>
          <a:p>
            <a:pPr marL="0" indent="0">
              <a:buNone/>
            </a:pPr>
            <a:br>
              <a:rPr lang="en-GB" sz="2400" dirty="0"/>
            </a:br>
            <a:endParaRPr lang="en-GB"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41531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ell phone&#10;&#10;Description automatically generated">
            <a:extLst>
              <a:ext uri="{FF2B5EF4-FFF2-40B4-BE49-F238E27FC236}">
                <a16:creationId xmlns:a16="http://schemas.microsoft.com/office/drawing/2014/main" id="{F411244B-CCC7-6D45-A5CD-D7AA5AC745D7}"/>
              </a:ext>
            </a:extLst>
          </p:cNvPr>
          <p:cNvPicPr>
            <a:picLocks noGrp="1" noChangeAspect="1"/>
          </p:cNvPicPr>
          <p:nvPr>
            <p:ph idx="1"/>
          </p:nvPr>
        </p:nvPicPr>
        <p:blipFill>
          <a:blip r:embed="rId2"/>
          <a:stretch>
            <a:fillRect/>
          </a:stretch>
        </p:blipFill>
        <p:spPr>
          <a:xfrm>
            <a:off x="1374518" y="2155102"/>
            <a:ext cx="10179050" cy="2547795"/>
          </a:xfrm>
        </p:spPr>
      </p:pic>
    </p:spTree>
    <p:extLst>
      <p:ext uri="{BB962C8B-B14F-4D97-AF65-F5344CB8AC3E}">
        <p14:creationId xmlns:p14="http://schemas.microsoft.com/office/powerpoint/2010/main" val="20151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A7B49-62AD-8B4B-9617-37F1976FC886}"/>
              </a:ext>
            </a:extLst>
          </p:cNvPr>
          <p:cNvSpPr>
            <a:spLocks noGrp="1"/>
          </p:cNvSpPr>
          <p:nvPr>
            <p:ph idx="1"/>
          </p:nvPr>
        </p:nvSpPr>
        <p:spPr>
          <a:xfrm>
            <a:off x="1239321" y="385119"/>
            <a:ext cx="10178322" cy="5037273"/>
          </a:xfrm>
        </p:spPr>
        <p:txBody>
          <a:bodyPr/>
          <a:lstStyle/>
          <a:p>
            <a:pPr marL="0" indent="0">
              <a:buNone/>
            </a:pPr>
            <a:r>
              <a:rPr lang="en-GB" dirty="0"/>
              <a:t>The last individual of this Hawaiian tree snail, known as “Lonesome George,” died in captivity on New Year’s Day. Disease and invasive predators drove it to extinction. This tiny creature’s disappearance probably generated the most media attention of any lost species in 2019.</a:t>
            </a:r>
          </a:p>
          <a:p>
            <a:endParaRPr lang="en-US" dirty="0"/>
          </a:p>
        </p:txBody>
      </p:sp>
      <p:pic>
        <p:nvPicPr>
          <p:cNvPr id="5" name="Picture 4" descr="A close up of a snail&#10;&#10;Description automatically generated">
            <a:extLst>
              <a:ext uri="{FF2B5EF4-FFF2-40B4-BE49-F238E27FC236}">
                <a16:creationId xmlns:a16="http://schemas.microsoft.com/office/drawing/2014/main" id="{325C8010-75E9-844E-947B-DC95E3BA65C3}"/>
              </a:ext>
            </a:extLst>
          </p:cNvPr>
          <p:cNvPicPr>
            <a:picLocks noChangeAspect="1"/>
          </p:cNvPicPr>
          <p:nvPr/>
        </p:nvPicPr>
        <p:blipFill>
          <a:blip r:embed="rId2"/>
          <a:stretch>
            <a:fillRect/>
          </a:stretch>
        </p:blipFill>
        <p:spPr>
          <a:xfrm>
            <a:off x="2706129" y="1884625"/>
            <a:ext cx="6314304" cy="4714681"/>
          </a:xfrm>
          <a:prstGeom prst="rect">
            <a:avLst/>
          </a:prstGeom>
        </p:spPr>
      </p:pic>
    </p:spTree>
    <p:extLst>
      <p:ext uri="{BB962C8B-B14F-4D97-AF65-F5344CB8AC3E}">
        <p14:creationId xmlns:p14="http://schemas.microsoft.com/office/powerpoint/2010/main" val="1928633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595EC-7BF2-A14B-BF84-F0344F55D566}"/>
              </a:ext>
            </a:extLst>
          </p:cNvPr>
          <p:cNvSpPr>
            <a:spLocks noGrp="1"/>
          </p:cNvSpPr>
          <p:nvPr>
            <p:ph idx="1"/>
          </p:nvPr>
        </p:nvSpPr>
        <p:spPr>
          <a:xfrm>
            <a:off x="1507288" y="5906529"/>
            <a:ext cx="8609014" cy="2394987"/>
          </a:xfrm>
        </p:spPr>
        <p:txBody>
          <a:bodyPr/>
          <a:lstStyle/>
          <a:p>
            <a:pPr marL="0" indent="0" algn="ctr">
              <a:buNone/>
            </a:pPr>
            <a:r>
              <a:rPr lang="en-GB" dirty="0"/>
              <a:t>	</a:t>
            </a:r>
            <a:r>
              <a:rPr lang="en-GB" sz="3200" dirty="0"/>
              <a:t>Yellow-footed tortoise</a:t>
            </a:r>
            <a:endParaRPr lang="en-US" dirty="0"/>
          </a:p>
        </p:txBody>
      </p:sp>
      <p:pic>
        <p:nvPicPr>
          <p:cNvPr id="5" name="Picture 4" descr="A turtle eating a banana&#10;&#10;Description automatically generated">
            <a:extLst>
              <a:ext uri="{FF2B5EF4-FFF2-40B4-BE49-F238E27FC236}">
                <a16:creationId xmlns:a16="http://schemas.microsoft.com/office/drawing/2014/main" id="{4C1E7941-13F9-514B-88D5-868A08ADE4FE}"/>
              </a:ext>
            </a:extLst>
          </p:cNvPr>
          <p:cNvPicPr>
            <a:picLocks noChangeAspect="1"/>
          </p:cNvPicPr>
          <p:nvPr/>
        </p:nvPicPr>
        <p:blipFill>
          <a:blip r:embed="rId2"/>
          <a:stretch>
            <a:fillRect/>
          </a:stretch>
        </p:blipFill>
        <p:spPr>
          <a:xfrm>
            <a:off x="1747795" y="272707"/>
            <a:ext cx="8128000" cy="5422900"/>
          </a:xfrm>
          <a:prstGeom prst="rect">
            <a:avLst/>
          </a:prstGeom>
        </p:spPr>
      </p:pic>
    </p:spTree>
    <p:extLst>
      <p:ext uri="{BB962C8B-B14F-4D97-AF65-F5344CB8AC3E}">
        <p14:creationId xmlns:p14="http://schemas.microsoft.com/office/powerpoint/2010/main" val="478641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3DFB7-DA13-D949-9228-F9B3E8DA9E2D}"/>
              </a:ext>
            </a:extLst>
          </p:cNvPr>
          <p:cNvSpPr>
            <a:spLocks noGrp="1"/>
          </p:cNvSpPr>
          <p:nvPr>
            <p:ph idx="1"/>
          </p:nvPr>
        </p:nvSpPr>
        <p:spPr>
          <a:xfrm>
            <a:off x="1226964" y="1396314"/>
            <a:ext cx="10178322" cy="5113473"/>
          </a:xfrm>
        </p:spPr>
        <p:txBody>
          <a:bodyPr>
            <a:normAutofit fontScale="92500" lnSpcReduction="20000"/>
          </a:bodyPr>
          <a:lstStyle/>
          <a:p>
            <a:pPr marL="0" indent="0" algn="ctr">
              <a:buNone/>
            </a:pPr>
            <a:r>
              <a:rPr lang="en-US" sz="4800" dirty="0"/>
              <a:t>Quiz Time!</a:t>
            </a:r>
          </a:p>
          <a:p>
            <a:pPr marL="0" indent="0" algn="ctr">
              <a:buNone/>
            </a:pPr>
            <a:endParaRPr lang="en-US" sz="4800" dirty="0"/>
          </a:p>
          <a:p>
            <a:pPr marL="0" indent="0" algn="ctr">
              <a:buNone/>
            </a:pPr>
            <a:r>
              <a:rPr lang="en-US" sz="28700" dirty="0"/>
              <a:t>?</a:t>
            </a:r>
          </a:p>
        </p:txBody>
      </p:sp>
    </p:spTree>
    <p:extLst>
      <p:ext uri="{BB962C8B-B14F-4D97-AF65-F5344CB8AC3E}">
        <p14:creationId xmlns:p14="http://schemas.microsoft.com/office/powerpoint/2010/main" val="2889983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EC12B-AD20-E24B-9CC1-D663EA3F6935}"/>
              </a:ext>
            </a:extLst>
          </p:cNvPr>
          <p:cNvSpPr>
            <a:spLocks noGrp="1"/>
          </p:cNvSpPr>
          <p:nvPr>
            <p:ph idx="1"/>
          </p:nvPr>
        </p:nvSpPr>
        <p:spPr>
          <a:xfrm>
            <a:off x="1251678" y="840259"/>
            <a:ext cx="10178322" cy="5039333"/>
          </a:xfrm>
        </p:spPr>
        <p:txBody>
          <a:bodyPr/>
          <a:lstStyle/>
          <a:p>
            <a:pPr marL="0" indent="0">
              <a:buNone/>
            </a:pPr>
            <a:r>
              <a:rPr lang="en-GB" sz="2400" b="1" dirty="0"/>
              <a:t>True or False? The polar bear was the first animal added to the Endangered Species list due to climate change.</a:t>
            </a:r>
          </a:p>
          <a:p>
            <a:endParaRPr lang="en-GB" sz="2400" b="1" dirty="0"/>
          </a:p>
          <a:p>
            <a:endParaRPr lang="en-GB" sz="2400" b="1" dirty="0"/>
          </a:p>
          <a:p>
            <a:pPr marL="0" indent="0">
              <a:buNone/>
            </a:pPr>
            <a:endParaRPr lang="en-GB" sz="2400" b="1" dirty="0"/>
          </a:p>
          <a:p>
            <a:r>
              <a:rPr lang="en-GB" sz="2400" b="1" dirty="0"/>
              <a:t>True </a:t>
            </a:r>
          </a:p>
          <a:p>
            <a:r>
              <a:rPr lang="en-GB" sz="2400" b="1" dirty="0"/>
              <a:t>False</a:t>
            </a:r>
          </a:p>
          <a:p>
            <a:endParaRPr lang="en-US" dirty="0"/>
          </a:p>
        </p:txBody>
      </p:sp>
    </p:spTree>
    <p:extLst>
      <p:ext uri="{BB962C8B-B14F-4D97-AF65-F5344CB8AC3E}">
        <p14:creationId xmlns:p14="http://schemas.microsoft.com/office/powerpoint/2010/main" val="327060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DFEF8384-2545-4ACD-9071-49DD1CFC4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22">
            <a:extLst>
              <a:ext uri="{FF2B5EF4-FFF2-40B4-BE49-F238E27FC236}">
                <a16:creationId xmlns:a16="http://schemas.microsoft.com/office/drawing/2014/main" id="{F77DB8FA-61A7-4DE7-A777-6D258D17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4" name="TextBox 3">
            <a:extLst>
              <a:ext uri="{FF2B5EF4-FFF2-40B4-BE49-F238E27FC236}">
                <a16:creationId xmlns:a16="http://schemas.microsoft.com/office/drawing/2014/main" id="{E750DFC9-A85E-1049-953F-D4A1FDDEAB70}"/>
              </a:ext>
            </a:extLst>
          </p:cNvPr>
          <p:cNvSpPr txBox="1"/>
          <p:nvPr/>
        </p:nvSpPr>
        <p:spPr>
          <a:xfrm>
            <a:off x="644854" y="643464"/>
            <a:ext cx="3437290" cy="437485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6000" cap="all" spc="800">
                <a:solidFill>
                  <a:srgbClr val="2A1A00"/>
                </a:solidFill>
                <a:latin typeface="+mj-lt"/>
                <a:ea typeface="+mj-ea"/>
                <a:cs typeface="+mj-cs"/>
              </a:rPr>
              <a:t>Vaquita</a:t>
            </a:r>
          </a:p>
        </p:txBody>
      </p:sp>
      <p:pic>
        <p:nvPicPr>
          <p:cNvPr id="3" name="Picture 2" descr="A fish swimming under water&#10;&#10;Description automatically generated">
            <a:extLst>
              <a:ext uri="{FF2B5EF4-FFF2-40B4-BE49-F238E27FC236}">
                <a16:creationId xmlns:a16="http://schemas.microsoft.com/office/drawing/2014/main" id="{A6E8E810-8282-7048-A6BA-E86A310AD76A}"/>
              </a:ext>
            </a:extLst>
          </p:cNvPr>
          <p:cNvPicPr>
            <a:picLocks noChangeAspect="1"/>
          </p:cNvPicPr>
          <p:nvPr/>
        </p:nvPicPr>
        <p:blipFill>
          <a:blip r:embed="rId2"/>
          <a:stretch>
            <a:fillRect/>
          </a:stretch>
        </p:blipFill>
        <p:spPr>
          <a:xfrm>
            <a:off x="5009904" y="216286"/>
            <a:ext cx="6867635" cy="4893189"/>
          </a:xfrm>
          <a:prstGeom prst="rect">
            <a:avLst/>
          </a:prstGeom>
        </p:spPr>
      </p:pic>
      <p:sp>
        <p:nvSpPr>
          <p:cNvPr id="5" name="TextBox 4">
            <a:extLst>
              <a:ext uri="{FF2B5EF4-FFF2-40B4-BE49-F238E27FC236}">
                <a16:creationId xmlns:a16="http://schemas.microsoft.com/office/drawing/2014/main" id="{7853A7AF-9F6C-444B-84AE-A19503F320E2}"/>
              </a:ext>
            </a:extLst>
          </p:cNvPr>
          <p:cNvSpPr txBox="1"/>
          <p:nvPr/>
        </p:nvSpPr>
        <p:spPr>
          <a:xfrm>
            <a:off x="5229604" y="5226907"/>
            <a:ext cx="6647935" cy="1477328"/>
          </a:xfrm>
          <a:prstGeom prst="rect">
            <a:avLst/>
          </a:prstGeom>
          <a:noFill/>
        </p:spPr>
        <p:txBody>
          <a:bodyPr wrap="square" rtlCol="0">
            <a:spAutoFit/>
          </a:bodyPr>
          <a:lstStyle/>
          <a:p>
            <a:r>
              <a:rPr lang="en-GB" dirty="0"/>
              <a:t>The vaquita is both the smallest and the most endangered marine animal in the world. It has been classified as Critically Endangered and in 2018, there were only around 6 to 22 vaquitas left. The latest estimate, from July 2019, suggests there are currently only 9.</a:t>
            </a:r>
          </a:p>
          <a:p>
            <a:r>
              <a:rPr lang="en-GB" dirty="0"/>
              <a:t>  </a:t>
            </a:r>
            <a:endParaRPr lang="en-US" dirty="0"/>
          </a:p>
        </p:txBody>
      </p:sp>
    </p:spTree>
    <p:extLst>
      <p:ext uri="{BB962C8B-B14F-4D97-AF65-F5344CB8AC3E}">
        <p14:creationId xmlns:p14="http://schemas.microsoft.com/office/powerpoint/2010/main" val="3495449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animal, mammal, indoor, cat&#10;&#10;Description automatically generated">
            <a:extLst>
              <a:ext uri="{FF2B5EF4-FFF2-40B4-BE49-F238E27FC236}">
                <a16:creationId xmlns:a16="http://schemas.microsoft.com/office/drawing/2014/main" id="{63E69D27-653F-C545-88EA-8F5C9AC9D609}"/>
              </a:ext>
            </a:extLst>
          </p:cNvPr>
          <p:cNvPicPr>
            <a:picLocks noGrp="1" noChangeAspect="1"/>
          </p:cNvPicPr>
          <p:nvPr>
            <p:ph idx="1"/>
          </p:nvPr>
        </p:nvPicPr>
        <p:blipFill>
          <a:blip r:embed="rId2"/>
          <a:stretch>
            <a:fillRect/>
          </a:stretch>
        </p:blipFill>
        <p:spPr>
          <a:xfrm>
            <a:off x="3249827" y="74865"/>
            <a:ext cx="4955059" cy="6524161"/>
          </a:xfrm>
        </p:spPr>
      </p:pic>
    </p:spTree>
    <p:extLst>
      <p:ext uri="{BB962C8B-B14F-4D97-AF65-F5344CB8AC3E}">
        <p14:creationId xmlns:p14="http://schemas.microsoft.com/office/powerpoint/2010/main" val="3340780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EC12B-AD20-E24B-9CC1-D663EA3F6935}"/>
              </a:ext>
            </a:extLst>
          </p:cNvPr>
          <p:cNvSpPr>
            <a:spLocks noGrp="1"/>
          </p:cNvSpPr>
          <p:nvPr>
            <p:ph idx="1"/>
          </p:nvPr>
        </p:nvSpPr>
        <p:spPr>
          <a:xfrm>
            <a:off x="1251678" y="840259"/>
            <a:ext cx="10178322" cy="5039333"/>
          </a:xfrm>
        </p:spPr>
        <p:txBody>
          <a:bodyPr/>
          <a:lstStyle/>
          <a:p>
            <a:pPr marL="0" indent="0">
              <a:buNone/>
            </a:pPr>
            <a:r>
              <a:rPr lang="en-GB" sz="3200" dirty="0"/>
              <a:t>True or False? The polar bear was the first animal added to the Endangered Species list due to climate change.</a:t>
            </a:r>
          </a:p>
          <a:p>
            <a:endParaRPr lang="en-GB" sz="3200" dirty="0"/>
          </a:p>
          <a:p>
            <a:endParaRPr lang="en-GB" sz="3200" dirty="0"/>
          </a:p>
          <a:p>
            <a:pPr marL="0" indent="0">
              <a:buNone/>
            </a:pPr>
            <a:endParaRPr lang="en-GB" sz="3200" dirty="0"/>
          </a:p>
          <a:p>
            <a:r>
              <a:rPr lang="en-GB" sz="3200" dirty="0">
                <a:solidFill>
                  <a:srgbClr val="FF0000"/>
                </a:solidFill>
              </a:rPr>
              <a:t>True</a:t>
            </a:r>
            <a:r>
              <a:rPr lang="en-GB" sz="3200" dirty="0"/>
              <a:t> </a:t>
            </a:r>
          </a:p>
          <a:p>
            <a:r>
              <a:rPr lang="en-GB" sz="3200" dirty="0"/>
              <a:t>False</a:t>
            </a:r>
          </a:p>
          <a:p>
            <a:endParaRPr lang="en-US" dirty="0"/>
          </a:p>
        </p:txBody>
      </p:sp>
    </p:spTree>
    <p:extLst>
      <p:ext uri="{BB962C8B-B14F-4D97-AF65-F5344CB8AC3E}">
        <p14:creationId xmlns:p14="http://schemas.microsoft.com/office/powerpoint/2010/main" val="3981766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93727-BB37-7F40-89E7-D2259AC3FC19}"/>
              </a:ext>
            </a:extLst>
          </p:cNvPr>
          <p:cNvSpPr>
            <a:spLocks noGrp="1"/>
          </p:cNvSpPr>
          <p:nvPr>
            <p:ph idx="1"/>
          </p:nvPr>
        </p:nvSpPr>
        <p:spPr>
          <a:xfrm>
            <a:off x="1251678" y="2953265"/>
            <a:ext cx="10178322" cy="3593591"/>
          </a:xfrm>
        </p:spPr>
        <p:txBody>
          <a:bodyPr/>
          <a:lstStyle/>
          <a:p>
            <a:pPr marL="0" indent="0" algn="ctr">
              <a:buNone/>
            </a:pPr>
            <a:r>
              <a:rPr lang="en-GB" sz="4000" dirty="0"/>
              <a:t>Identify and name at least 5 extinct animals</a:t>
            </a:r>
          </a:p>
          <a:p>
            <a:endParaRPr lang="en-US" dirty="0"/>
          </a:p>
        </p:txBody>
      </p:sp>
    </p:spTree>
    <p:extLst>
      <p:ext uri="{BB962C8B-B14F-4D97-AF65-F5344CB8AC3E}">
        <p14:creationId xmlns:p14="http://schemas.microsoft.com/office/powerpoint/2010/main" val="850497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C1D95-2C35-D44B-8357-B328C7267C0E}"/>
              </a:ext>
            </a:extLst>
          </p:cNvPr>
          <p:cNvSpPr>
            <a:spLocks noGrp="1"/>
          </p:cNvSpPr>
          <p:nvPr>
            <p:ph idx="1"/>
          </p:nvPr>
        </p:nvSpPr>
        <p:spPr>
          <a:xfrm>
            <a:off x="1424673" y="568412"/>
            <a:ext cx="10178322" cy="3593591"/>
          </a:xfrm>
        </p:spPr>
        <p:txBody>
          <a:bodyPr/>
          <a:lstStyle/>
          <a:p>
            <a:pPr marL="0" indent="0" algn="ctr">
              <a:buNone/>
            </a:pPr>
            <a:r>
              <a:rPr lang="en-GB" sz="2800" dirty="0"/>
              <a:t>Western lowland gorilla</a:t>
            </a:r>
          </a:p>
          <a:p>
            <a:endParaRPr lang="en-US" dirty="0"/>
          </a:p>
        </p:txBody>
      </p:sp>
      <p:pic>
        <p:nvPicPr>
          <p:cNvPr id="5" name="Picture 4" descr="Animal on the field&#10;&#10;Description automatically generated">
            <a:extLst>
              <a:ext uri="{FF2B5EF4-FFF2-40B4-BE49-F238E27FC236}">
                <a16:creationId xmlns:a16="http://schemas.microsoft.com/office/drawing/2014/main" id="{E957B2B7-2F76-404C-9942-BEF72BA0B1FE}"/>
              </a:ext>
            </a:extLst>
          </p:cNvPr>
          <p:cNvPicPr>
            <a:picLocks noChangeAspect="1"/>
          </p:cNvPicPr>
          <p:nvPr/>
        </p:nvPicPr>
        <p:blipFill>
          <a:blip r:embed="rId2"/>
          <a:stretch>
            <a:fillRect/>
          </a:stretch>
        </p:blipFill>
        <p:spPr>
          <a:xfrm>
            <a:off x="2278107" y="1361928"/>
            <a:ext cx="8489220" cy="4843849"/>
          </a:xfrm>
          <a:prstGeom prst="rect">
            <a:avLst/>
          </a:prstGeom>
        </p:spPr>
      </p:pic>
    </p:spTree>
    <p:extLst>
      <p:ext uri="{BB962C8B-B14F-4D97-AF65-F5344CB8AC3E}">
        <p14:creationId xmlns:p14="http://schemas.microsoft.com/office/powerpoint/2010/main" val="2155204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DD638-675F-634D-9659-90D1A249F01F}"/>
              </a:ext>
            </a:extLst>
          </p:cNvPr>
          <p:cNvSpPr>
            <a:spLocks noGrp="1"/>
          </p:cNvSpPr>
          <p:nvPr>
            <p:ph idx="1"/>
          </p:nvPr>
        </p:nvSpPr>
        <p:spPr>
          <a:xfrm>
            <a:off x="1132408" y="745436"/>
            <a:ext cx="10178322" cy="3593591"/>
          </a:xfrm>
        </p:spPr>
        <p:txBody>
          <a:bodyPr/>
          <a:lstStyle/>
          <a:p>
            <a:pPr marL="0" indent="0">
              <a:buNone/>
            </a:pPr>
            <a:r>
              <a:rPr lang="en-GB" dirty="0"/>
              <a:t>Hazel dormice are animals with big black eyes and golden-brown or sandy-orange fur. They are most commonly found in woody vegetation, coppice woodland and old hedgerows. Their diet is very diverse, from oak and willow flowers in spring to aphids and caterpillars in summer.</a:t>
            </a:r>
            <a:endParaRPr lang="en-US" dirty="0"/>
          </a:p>
        </p:txBody>
      </p:sp>
      <p:pic>
        <p:nvPicPr>
          <p:cNvPr id="5" name="Picture 4" descr="A small brown animal in the grass&#10;&#10;Description automatically generated">
            <a:extLst>
              <a:ext uri="{FF2B5EF4-FFF2-40B4-BE49-F238E27FC236}">
                <a16:creationId xmlns:a16="http://schemas.microsoft.com/office/drawing/2014/main" id="{24E82B86-35DF-2548-BDA2-04B453E828BD}"/>
              </a:ext>
            </a:extLst>
          </p:cNvPr>
          <p:cNvPicPr>
            <a:picLocks noChangeAspect="1"/>
          </p:cNvPicPr>
          <p:nvPr/>
        </p:nvPicPr>
        <p:blipFill>
          <a:blip r:embed="rId2"/>
          <a:stretch>
            <a:fillRect/>
          </a:stretch>
        </p:blipFill>
        <p:spPr>
          <a:xfrm>
            <a:off x="3565433" y="2117736"/>
            <a:ext cx="5312271" cy="3994828"/>
          </a:xfrm>
          <a:prstGeom prst="rect">
            <a:avLst/>
          </a:prstGeom>
        </p:spPr>
      </p:pic>
    </p:spTree>
    <p:extLst>
      <p:ext uri="{BB962C8B-B14F-4D97-AF65-F5344CB8AC3E}">
        <p14:creationId xmlns:p14="http://schemas.microsoft.com/office/powerpoint/2010/main" val="3359655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t lying on top of a grass covered field&#10;&#10;Description automatically generated">
            <a:extLst>
              <a:ext uri="{FF2B5EF4-FFF2-40B4-BE49-F238E27FC236}">
                <a16:creationId xmlns:a16="http://schemas.microsoft.com/office/drawing/2014/main" id="{A7DB080E-69E6-4445-B758-1789CFE8578D}"/>
              </a:ext>
            </a:extLst>
          </p:cNvPr>
          <p:cNvPicPr>
            <a:picLocks noGrp="1" noChangeAspect="1"/>
          </p:cNvPicPr>
          <p:nvPr>
            <p:ph idx="1"/>
          </p:nvPr>
        </p:nvPicPr>
        <p:blipFill>
          <a:blip r:embed="rId2"/>
          <a:stretch>
            <a:fillRect/>
          </a:stretch>
        </p:blipFill>
        <p:spPr>
          <a:xfrm>
            <a:off x="6877878" y="531674"/>
            <a:ext cx="4741672" cy="6048052"/>
          </a:xfrm>
        </p:spPr>
      </p:pic>
      <p:sp>
        <p:nvSpPr>
          <p:cNvPr id="6" name="Rectangle 5">
            <a:extLst>
              <a:ext uri="{FF2B5EF4-FFF2-40B4-BE49-F238E27FC236}">
                <a16:creationId xmlns:a16="http://schemas.microsoft.com/office/drawing/2014/main" id="{FA57C16F-D085-8E4E-B123-6487F7802ACC}"/>
              </a:ext>
            </a:extLst>
          </p:cNvPr>
          <p:cNvSpPr/>
          <p:nvPr/>
        </p:nvSpPr>
        <p:spPr>
          <a:xfrm>
            <a:off x="1371599" y="531674"/>
            <a:ext cx="4724401" cy="4154984"/>
          </a:xfrm>
          <a:prstGeom prst="rect">
            <a:avLst/>
          </a:prstGeom>
        </p:spPr>
        <p:txBody>
          <a:bodyPr wrap="square">
            <a:spAutoFit/>
          </a:bodyPr>
          <a:lstStyle/>
          <a:p>
            <a:r>
              <a:rPr lang="en-GB" sz="2400" dirty="0">
                <a:solidFill>
                  <a:srgbClr val="333333"/>
                </a:solidFill>
                <a:latin typeface="Arial" panose="020B0604020202020204" pitchFamily="34" charset="0"/>
              </a:rPr>
              <a:t>Also referred to as the Highland tiger, the Scottish wildcat is the only living native feline in the UK. These “small” tigers look just like domestic tabby cats but are typically bigger and heavier. They also have stripy furs and bushy tails with blunt tips and black bands. It is believed that wildcats settled in the country thousands of years ago.</a:t>
            </a:r>
            <a:endParaRPr lang="en-US" sz="2400" dirty="0"/>
          </a:p>
        </p:txBody>
      </p:sp>
    </p:spTree>
    <p:extLst>
      <p:ext uri="{BB962C8B-B14F-4D97-AF65-F5344CB8AC3E}">
        <p14:creationId xmlns:p14="http://schemas.microsoft.com/office/powerpoint/2010/main" val="1618712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9FAB77-8C68-A448-BA56-4412F40E22E3}"/>
              </a:ext>
            </a:extLst>
          </p:cNvPr>
          <p:cNvSpPr>
            <a:spLocks noGrp="1"/>
          </p:cNvSpPr>
          <p:nvPr>
            <p:ph idx="1"/>
          </p:nvPr>
        </p:nvSpPr>
        <p:spPr>
          <a:xfrm>
            <a:off x="1288748" y="296563"/>
            <a:ext cx="10178322" cy="3593591"/>
          </a:xfrm>
        </p:spPr>
        <p:txBody>
          <a:bodyPr/>
          <a:lstStyle/>
          <a:p>
            <a:pPr marL="0" indent="0">
              <a:buNone/>
            </a:pPr>
            <a:r>
              <a:rPr lang="en-GB" dirty="0"/>
              <a:t>Hedgehogs are very familiar creatures in children’s stories, and even in campaigns helping us to learn how to cross the road safely. However, their numbers have fallen by 50% since the year 2000. The population is steadying in urban areas but declining in rural areas, and some campaigners have said that this is in part due to a decrease in the number of hedgerows in farmland across the UK.</a:t>
            </a:r>
            <a:endParaRPr lang="en-US" dirty="0"/>
          </a:p>
        </p:txBody>
      </p:sp>
      <p:pic>
        <p:nvPicPr>
          <p:cNvPr id="5" name="Picture 4" descr="A small brown animal&#10;&#10;Description automatically generated">
            <a:extLst>
              <a:ext uri="{FF2B5EF4-FFF2-40B4-BE49-F238E27FC236}">
                <a16:creationId xmlns:a16="http://schemas.microsoft.com/office/drawing/2014/main" id="{A6C0E8B9-72D7-7F49-B440-79023BF9E03A}"/>
              </a:ext>
            </a:extLst>
          </p:cNvPr>
          <p:cNvPicPr>
            <a:picLocks noChangeAspect="1"/>
          </p:cNvPicPr>
          <p:nvPr/>
        </p:nvPicPr>
        <p:blipFill>
          <a:blip r:embed="rId2"/>
          <a:stretch>
            <a:fillRect/>
          </a:stretch>
        </p:blipFill>
        <p:spPr>
          <a:xfrm>
            <a:off x="2153569" y="2136513"/>
            <a:ext cx="8411728" cy="4721487"/>
          </a:xfrm>
          <a:prstGeom prst="rect">
            <a:avLst/>
          </a:prstGeom>
        </p:spPr>
      </p:pic>
    </p:spTree>
    <p:extLst>
      <p:ext uri="{BB962C8B-B14F-4D97-AF65-F5344CB8AC3E}">
        <p14:creationId xmlns:p14="http://schemas.microsoft.com/office/powerpoint/2010/main" val="140886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B5DDB-DA73-6347-A1D2-BB9CEF9B1FFA}"/>
              </a:ext>
            </a:extLst>
          </p:cNvPr>
          <p:cNvSpPr>
            <a:spLocks noGrp="1"/>
          </p:cNvSpPr>
          <p:nvPr>
            <p:ph idx="1"/>
          </p:nvPr>
        </p:nvSpPr>
        <p:spPr>
          <a:xfrm>
            <a:off x="1276392" y="617839"/>
            <a:ext cx="10178322" cy="5454970"/>
          </a:xfrm>
        </p:spPr>
        <p:txBody>
          <a:bodyPr>
            <a:normAutofit/>
          </a:bodyPr>
          <a:lstStyle/>
          <a:p>
            <a:pPr marL="0" indent="0">
              <a:buNone/>
            </a:pPr>
            <a:r>
              <a:rPr lang="en-GB" sz="2800" dirty="0"/>
              <a:t>How many animals are currently on the endangered species list. Collect pictures of at least 5 endangered animals and name them.</a:t>
            </a:r>
          </a:p>
          <a:p>
            <a:pPr marL="0" indent="0">
              <a:buNone/>
            </a:pPr>
            <a:endParaRPr lang="en-GB" sz="2800" dirty="0"/>
          </a:p>
          <a:p>
            <a:pPr marL="0" indent="0">
              <a:buNone/>
            </a:pPr>
            <a:r>
              <a:rPr lang="en-GB" sz="2400" dirty="0"/>
              <a:t>You may be wondering: How many animals are endangered, or what animals are endangered in 2020? For the most recent version of the list, IUCN researchers and scientists evaluated 63,837 species. Of that number, 19,817 are threatened with extinction; 3,947 landed in the Critically Endangered category; 5,766 qualified as Endangered, and over 10,000 species are listed under Vulnerable.</a:t>
            </a:r>
          </a:p>
          <a:p>
            <a:pPr marL="0" indent="0">
              <a:buNone/>
            </a:pPr>
            <a:br>
              <a:rPr lang="en-GB" dirty="0"/>
            </a:br>
            <a:endParaRPr lang="en-US" dirty="0"/>
          </a:p>
          <a:p>
            <a:endParaRPr lang="en-US" dirty="0"/>
          </a:p>
          <a:p>
            <a:endParaRPr lang="en-US" dirty="0"/>
          </a:p>
        </p:txBody>
      </p:sp>
    </p:spTree>
    <p:extLst>
      <p:ext uri="{BB962C8B-B14F-4D97-AF65-F5344CB8AC3E}">
        <p14:creationId xmlns:p14="http://schemas.microsoft.com/office/powerpoint/2010/main" val="2552823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sitting at a zoo&#10;&#10;Description automatically generated">
            <a:extLst>
              <a:ext uri="{FF2B5EF4-FFF2-40B4-BE49-F238E27FC236}">
                <a16:creationId xmlns:a16="http://schemas.microsoft.com/office/drawing/2014/main" id="{0F5A62D0-2A26-D542-9826-87C65E03E2F4}"/>
              </a:ext>
            </a:extLst>
          </p:cNvPr>
          <p:cNvPicPr>
            <a:picLocks noGrp="1" noChangeAspect="1"/>
          </p:cNvPicPr>
          <p:nvPr>
            <p:ph idx="1"/>
          </p:nvPr>
        </p:nvPicPr>
        <p:blipFill>
          <a:blip r:embed="rId2"/>
          <a:stretch>
            <a:fillRect/>
          </a:stretch>
        </p:blipFill>
        <p:spPr>
          <a:xfrm>
            <a:off x="2494722" y="173465"/>
            <a:ext cx="6430617" cy="6537351"/>
          </a:xfrm>
        </p:spPr>
      </p:pic>
    </p:spTree>
    <p:extLst>
      <p:ext uri="{BB962C8B-B14F-4D97-AF65-F5344CB8AC3E}">
        <p14:creationId xmlns:p14="http://schemas.microsoft.com/office/powerpoint/2010/main" val="1974037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wild animals in a box&#10;&#10;Description automatically generated">
            <a:extLst>
              <a:ext uri="{FF2B5EF4-FFF2-40B4-BE49-F238E27FC236}">
                <a16:creationId xmlns:a16="http://schemas.microsoft.com/office/drawing/2014/main" id="{0671638A-ECB0-B844-A28B-CC27B3F59AA2}"/>
              </a:ext>
            </a:extLst>
          </p:cNvPr>
          <p:cNvPicPr>
            <a:picLocks noGrp="1" noChangeAspect="1"/>
          </p:cNvPicPr>
          <p:nvPr>
            <p:ph idx="1"/>
          </p:nvPr>
        </p:nvPicPr>
        <p:blipFill>
          <a:blip r:embed="rId2"/>
          <a:stretch>
            <a:fillRect/>
          </a:stretch>
        </p:blipFill>
        <p:spPr>
          <a:xfrm>
            <a:off x="1679714" y="41644"/>
            <a:ext cx="8597348" cy="6774712"/>
          </a:xfrm>
        </p:spPr>
      </p:pic>
    </p:spTree>
    <p:extLst>
      <p:ext uri="{BB962C8B-B14F-4D97-AF65-F5344CB8AC3E}">
        <p14:creationId xmlns:p14="http://schemas.microsoft.com/office/powerpoint/2010/main" val="1569083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B64D-7586-AA48-BC83-AD19EE62759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CF376B3-BDEE-9F4F-91E9-9AC4EFA0368F}"/>
              </a:ext>
            </a:extLst>
          </p:cNvPr>
          <p:cNvSpPr>
            <a:spLocks noGrp="1"/>
          </p:cNvSpPr>
          <p:nvPr>
            <p:ph idx="1"/>
          </p:nvPr>
        </p:nvSpPr>
        <p:spPr>
          <a:xfrm>
            <a:off x="1006839" y="2755558"/>
            <a:ext cx="10178322" cy="3593591"/>
          </a:xfrm>
        </p:spPr>
        <p:txBody>
          <a:bodyPr/>
          <a:lstStyle/>
          <a:p>
            <a:pPr marL="0" indent="0" algn="ctr">
              <a:buNone/>
            </a:pPr>
            <a:r>
              <a:rPr lang="en-GB" sz="4800" dirty="0"/>
              <a:t>Why are animals endangered?</a:t>
            </a:r>
          </a:p>
          <a:p>
            <a:pPr marL="0" indent="0">
              <a:buNone/>
            </a:pPr>
            <a:endParaRPr lang="en-US" dirty="0"/>
          </a:p>
        </p:txBody>
      </p:sp>
    </p:spTree>
    <p:extLst>
      <p:ext uri="{BB962C8B-B14F-4D97-AF65-F5344CB8AC3E}">
        <p14:creationId xmlns:p14="http://schemas.microsoft.com/office/powerpoint/2010/main" val="938726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hoto, many, different, large&#10;&#10;Description automatically generated">
            <a:extLst>
              <a:ext uri="{FF2B5EF4-FFF2-40B4-BE49-F238E27FC236}">
                <a16:creationId xmlns:a16="http://schemas.microsoft.com/office/drawing/2014/main" id="{8E8E77A4-BDE8-9B43-ADE7-45E761AA5E3A}"/>
              </a:ext>
            </a:extLst>
          </p:cNvPr>
          <p:cNvPicPr>
            <a:picLocks noGrp="1" noChangeAspect="1"/>
          </p:cNvPicPr>
          <p:nvPr>
            <p:ph idx="1"/>
          </p:nvPr>
        </p:nvPicPr>
        <p:blipFill>
          <a:blip r:embed="rId2"/>
          <a:stretch>
            <a:fillRect/>
          </a:stretch>
        </p:blipFill>
        <p:spPr>
          <a:xfrm>
            <a:off x="884583" y="105435"/>
            <a:ext cx="11032433" cy="6647129"/>
          </a:xfrm>
        </p:spPr>
      </p:pic>
    </p:spTree>
    <p:extLst>
      <p:ext uri="{BB962C8B-B14F-4D97-AF65-F5344CB8AC3E}">
        <p14:creationId xmlns:p14="http://schemas.microsoft.com/office/powerpoint/2010/main" val="144456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03AA-2B05-2B43-ABFA-CE36687F2AEF}"/>
              </a:ext>
            </a:extLst>
          </p:cNvPr>
          <p:cNvSpPr>
            <a:spLocks noGrp="1"/>
          </p:cNvSpPr>
          <p:nvPr>
            <p:ph idx="1"/>
          </p:nvPr>
        </p:nvSpPr>
        <p:spPr>
          <a:xfrm>
            <a:off x="1211922" y="2435086"/>
            <a:ext cx="10178322" cy="4885679"/>
          </a:xfrm>
        </p:spPr>
        <p:txBody>
          <a:bodyPr/>
          <a:lstStyle/>
          <a:p>
            <a:pPr marL="0" indent="0" algn="ctr">
              <a:buNone/>
            </a:pPr>
            <a:r>
              <a:rPr lang="en-GB" sz="4000" b="1" dirty="0"/>
              <a:t>Why save endangered animals?</a:t>
            </a:r>
          </a:p>
          <a:p>
            <a:endParaRPr lang="en-US" dirty="0"/>
          </a:p>
        </p:txBody>
      </p:sp>
    </p:spTree>
    <p:extLst>
      <p:ext uri="{BB962C8B-B14F-4D97-AF65-F5344CB8AC3E}">
        <p14:creationId xmlns:p14="http://schemas.microsoft.com/office/powerpoint/2010/main" val="1474960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t sitting on a branch&#10;&#10;Description automatically generated">
            <a:extLst>
              <a:ext uri="{FF2B5EF4-FFF2-40B4-BE49-F238E27FC236}">
                <a16:creationId xmlns:a16="http://schemas.microsoft.com/office/drawing/2014/main" id="{10069D28-3DF2-204E-89DF-B4537037CC4C}"/>
              </a:ext>
            </a:extLst>
          </p:cNvPr>
          <p:cNvPicPr>
            <a:picLocks noGrp="1" noChangeAspect="1"/>
          </p:cNvPicPr>
          <p:nvPr>
            <p:ph idx="1"/>
          </p:nvPr>
        </p:nvPicPr>
        <p:blipFill>
          <a:blip r:embed="rId2"/>
          <a:stretch>
            <a:fillRect/>
          </a:stretch>
        </p:blipFill>
        <p:spPr>
          <a:xfrm>
            <a:off x="972065" y="77467"/>
            <a:ext cx="5910649" cy="3594100"/>
          </a:xfrm>
        </p:spPr>
      </p:pic>
      <p:pic>
        <p:nvPicPr>
          <p:cNvPr id="7" name="Picture 6" descr="A person holding an animal&#10;&#10;Description automatically generated">
            <a:extLst>
              <a:ext uri="{FF2B5EF4-FFF2-40B4-BE49-F238E27FC236}">
                <a16:creationId xmlns:a16="http://schemas.microsoft.com/office/drawing/2014/main" id="{5ECEE50B-7A8E-154C-BC5B-35BA3DA67BED}"/>
              </a:ext>
            </a:extLst>
          </p:cNvPr>
          <p:cNvPicPr>
            <a:picLocks noChangeAspect="1"/>
          </p:cNvPicPr>
          <p:nvPr/>
        </p:nvPicPr>
        <p:blipFill>
          <a:blip r:embed="rId3"/>
          <a:stretch>
            <a:fillRect/>
          </a:stretch>
        </p:blipFill>
        <p:spPr>
          <a:xfrm>
            <a:off x="6594294" y="2824483"/>
            <a:ext cx="5283466" cy="3956050"/>
          </a:xfrm>
          <a:prstGeom prst="rect">
            <a:avLst/>
          </a:prstGeom>
        </p:spPr>
      </p:pic>
    </p:spTree>
    <p:extLst>
      <p:ext uri="{BB962C8B-B14F-4D97-AF65-F5344CB8AC3E}">
        <p14:creationId xmlns:p14="http://schemas.microsoft.com/office/powerpoint/2010/main" val="2319323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BE9D9-08BB-8348-80D7-B539F47202DE}"/>
              </a:ext>
            </a:extLst>
          </p:cNvPr>
          <p:cNvSpPr>
            <a:spLocks noGrp="1"/>
          </p:cNvSpPr>
          <p:nvPr>
            <p:ph idx="1"/>
          </p:nvPr>
        </p:nvSpPr>
        <p:spPr>
          <a:xfrm>
            <a:off x="1132409" y="288236"/>
            <a:ext cx="10178322" cy="3593591"/>
          </a:xfrm>
        </p:spPr>
        <p:txBody>
          <a:bodyPr/>
          <a:lstStyle/>
          <a:p>
            <a:pPr marL="0" indent="0">
              <a:buNone/>
            </a:pPr>
            <a:r>
              <a:rPr lang="en-GB" dirty="0"/>
              <a:t>1. For the enjoyment of future generations</a:t>
            </a:r>
          </a:p>
          <a:p>
            <a:pPr marL="0" indent="0">
              <a:buNone/>
            </a:pPr>
            <a:endParaRPr lang="en-GB" dirty="0"/>
          </a:p>
          <a:p>
            <a:pPr marL="0" indent="0">
              <a:buNone/>
            </a:pPr>
            <a:r>
              <a:rPr lang="en-GB" dirty="0"/>
              <a:t>One of the strongest arguments for saving endangered animals is simply that we want to. We get a lot of pleasure out of seeing and interacting with animals. Species that go extinct now are no longer around for us or future generations to see and enjoy.  They can only learn about them in books and on the internet.  And, that is </a:t>
            </a:r>
            <a:r>
              <a:rPr lang="en-GB" dirty="0" err="1"/>
              <a:t>heartbreaking</a:t>
            </a:r>
            <a:r>
              <a:rPr lang="en-GB" dirty="0"/>
              <a:t>.</a:t>
            </a:r>
          </a:p>
          <a:p>
            <a:endParaRPr lang="en-US" dirty="0"/>
          </a:p>
        </p:txBody>
      </p:sp>
      <p:pic>
        <p:nvPicPr>
          <p:cNvPr id="5" name="Picture 4" descr="A dog on a leash&#10;&#10;Description automatically generated">
            <a:extLst>
              <a:ext uri="{FF2B5EF4-FFF2-40B4-BE49-F238E27FC236}">
                <a16:creationId xmlns:a16="http://schemas.microsoft.com/office/drawing/2014/main" id="{5A4C91AC-070E-724B-A5D2-0053CF51876D}"/>
              </a:ext>
            </a:extLst>
          </p:cNvPr>
          <p:cNvPicPr>
            <a:picLocks noChangeAspect="1"/>
          </p:cNvPicPr>
          <p:nvPr/>
        </p:nvPicPr>
        <p:blipFill>
          <a:blip r:embed="rId2"/>
          <a:stretch>
            <a:fillRect/>
          </a:stretch>
        </p:blipFill>
        <p:spPr>
          <a:xfrm>
            <a:off x="3280742" y="3127513"/>
            <a:ext cx="5223841" cy="2985052"/>
          </a:xfrm>
          <a:prstGeom prst="rect">
            <a:avLst/>
          </a:prstGeom>
        </p:spPr>
      </p:pic>
    </p:spTree>
    <p:extLst>
      <p:ext uri="{BB962C8B-B14F-4D97-AF65-F5344CB8AC3E}">
        <p14:creationId xmlns:p14="http://schemas.microsoft.com/office/powerpoint/2010/main" val="1901136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F486F-4D66-0247-AFD4-171B4325F4E4}"/>
              </a:ext>
            </a:extLst>
          </p:cNvPr>
          <p:cNvSpPr>
            <a:spLocks noGrp="1"/>
          </p:cNvSpPr>
          <p:nvPr>
            <p:ph idx="1"/>
          </p:nvPr>
        </p:nvSpPr>
        <p:spPr>
          <a:xfrm>
            <a:off x="1122469" y="337931"/>
            <a:ext cx="10178322" cy="3593591"/>
          </a:xfrm>
        </p:spPr>
        <p:txBody>
          <a:bodyPr/>
          <a:lstStyle/>
          <a:p>
            <a:pPr marL="0" indent="0">
              <a:buNone/>
            </a:pPr>
            <a:r>
              <a:rPr lang="en-GB" dirty="0"/>
              <a:t>2. For the environment and other animals</a:t>
            </a:r>
          </a:p>
          <a:p>
            <a:pPr marL="0" indent="0">
              <a:buNone/>
            </a:pPr>
            <a:endParaRPr lang="en-GB" dirty="0"/>
          </a:p>
          <a:p>
            <a:pPr marL="0" indent="0">
              <a:buNone/>
            </a:pPr>
            <a:r>
              <a:rPr lang="en-GB" dirty="0"/>
              <a:t>Everything in nature is connected. If you remove one animal or plant it upsets the balance of nature, can change the ecosystem completely and may cause other animals to suffer.  For example, bees may seem small and insignificant, but they have a huge role to play in our ecosystem – they are pollinators. This means they are responsible for the reproduction plants. Without bees, many plant species would go extinct, which would upset the entire foodchain. </a:t>
            </a:r>
            <a:endParaRPr lang="en-US" dirty="0"/>
          </a:p>
        </p:txBody>
      </p:sp>
      <p:pic>
        <p:nvPicPr>
          <p:cNvPr id="5" name="Picture 4" descr="A blue pool of water&#10;&#10;Description automatically generated">
            <a:extLst>
              <a:ext uri="{FF2B5EF4-FFF2-40B4-BE49-F238E27FC236}">
                <a16:creationId xmlns:a16="http://schemas.microsoft.com/office/drawing/2014/main" id="{049DEE9E-2E98-BC4D-9A96-D420065AE31F}"/>
              </a:ext>
            </a:extLst>
          </p:cNvPr>
          <p:cNvPicPr>
            <a:picLocks noChangeAspect="1"/>
          </p:cNvPicPr>
          <p:nvPr/>
        </p:nvPicPr>
        <p:blipFill>
          <a:blip r:embed="rId2"/>
          <a:stretch>
            <a:fillRect/>
          </a:stretch>
        </p:blipFill>
        <p:spPr>
          <a:xfrm>
            <a:off x="2458995" y="3113621"/>
            <a:ext cx="6841524" cy="3591800"/>
          </a:xfrm>
          <a:prstGeom prst="rect">
            <a:avLst/>
          </a:prstGeom>
        </p:spPr>
      </p:pic>
    </p:spTree>
    <p:extLst>
      <p:ext uri="{BB962C8B-B14F-4D97-AF65-F5344CB8AC3E}">
        <p14:creationId xmlns:p14="http://schemas.microsoft.com/office/powerpoint/2010/main" val="2153358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72511-9087-034C-B090-F5F5AB6E07F7}"/>
              </a:ext>
            </a:extLst>
          </p:cNvPr>
          <p:cNvSpPr>
            <a:spLocks noGrp="1"/>
          </p:cNvSpPr>
          <p:nvPr>
            <p:ph idx="1"/>
          </p:nvPr>
        </p:nvSpPr>
        <p:spPr>
          <a:xfrm>
            <a:off x="1291435" y="1684086"/>
            <a:ext cx="10178322" cy="5173914"/>
          </a:xfrm>
        </p:spPr>
        <p:txBody>
          <a:bodyPr/>
          <a:lstStyle/>
          <a:p>
            <a:pPr marL="0" indent="0">
              <a:buNone/>
            </a:pPr>
            <a:r>
              <a:rPr lang="en-GB" sz="2800" dirty="0"/>
              <a:t>3. For medicinal purposes</a:t>
            </a:r>
          </a:p>
          <a:p>
            <a:pPr marL="0" indent="0">
              <a:buNone/>
            </a:pPr>
            <a:endParaRPr lang="en-GB" sz="2800" dirty="0"/>
          </a:p>
          <a:p>
            <a:pPr marL="0" indent="0">
              <a:buNone/>
            </a:pPr>
            <a:r>
              <a:rPr lang="en-GB" sz="2800" dirty="0"/>
              <a:t>Many of our medicines have come from or been inspired by nature. The loss of plants and animals to extinction takes with it the potential for new cures and drugs that we have yet to discover.</a:t>
            </a:r>
          </a:p>
          <a:p>
            <a:pPr marL="0" indent="0">
              <a:buNone/>
            </a:pPr>
            <a:endParaRPr lang="en-US" dirty="0"/>
          </a:p>
        </p:txBody>
      </p:sp>
    </p:spTree>
    <p:extLst>
      <p:ext uri="{BB962C8B-B14F-4D97-AF65-F5344CB8AC3E}">
        <p14:creationId xmlns:p14="http://schemas.microsoft.com/office/powerpoint/2010/main" val="1307936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EDE04-A3BE-494C-8999-2725B37E5CB2}"/>
              </a:ext>
            </a:extLst>
          </p:cNvPr>
          <p:cNvSpPr>
            <a:spLocks noGrp="1"/>
          </p:cNvSpPr>
          <p:nvPr>
            <p:ph idx="1"/>
          </p:nvPr>
        </p:nvSpPr>
        <p:spPr/>
        <p:txBody>
          <a:bodyPr/>
          <a:lstStyle/>
          <a:p>
            <a:pPr marL="0" indent="0" algn="ctr">
              <a:buNone/>
            </a:pPr>
            <a:r>
              <a:rPr lang="en-GB" sz="4000" dirty="0"/>
              <a:t>What can you do to help endangered animals?</a:t>
            </a:r>
          </a:p>
          <a:p>
            <a:endParaRPr lang="en-US" dirty="0"/>
          </a:p>
        </p:txBody>
      </p:sp>
    </p:spTree>
    <p:extLst>
      <p:ext uri="{BB962C8B-B14F-4D97-AF65-F5344CB8AC3E}">
        <p14:creationId xmlns:p14="http://schemas.microsoft.com/office/powerpoint/2010/main" val="4049428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n animal looking at the camera&#10;&#10;Description automatically generated">
            <a:extLst>
              <a:ext uri="{FF2B5EF4-FFF2-40B4-BE49-F238E27FC236}">
                <a16:creationId xmlns:a16="http://schemas.microsoft.com/office/drawing/2014/main" id="{88EDBA16-BDD4-8A4B-8238-29431D735E17}"/>
              </a:ext>
            </a:extLst>
          </p:cNvPr>
          <p:cNvPicPr>
            <a:picLocks noGrp="1" noChangeAspect="1"/>
          </p:cNvPicPr>
          <p:nvPr>
            <p:ph idx="1"/>
          </p:nvPr>
        </p:nvPicPr>
        <p:blipFill>
          <a:blip r:embed="rId2"/>
          <a:stretch>
            <a:fillRect/>
          </a:stretch>
        </p:blipFill>
        <p:spPr>
          <a:xfrm>
            <a:off x="2071500" y="481914"/>
            <a:ext cx="8049000" cy="6132572"/>
          </a:xfrm>
        </p:spPr>
      </p:pic>
    </p:spTree>
    <p:extLst>
      <p:ext uri="{BB962C8B-B14F-4D97-AF65-F5344CB8AC3E}">
        <p14:creationId xmlns:p14="http://schemas.microsoft.com/office/powerpoint/2010/main" val="2743224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04CE62-7C94-A942-B24A-3EA859A7C4FC}"/>
              </a:ext>
            </a:extLst>
          </p:cNvPr>
          <p:cNvSpPr>
            <a:spLocks noGrp="1"/>
          </p:cNvSpPr>
          <p:nvPr>
            <p:ph idx="1"/>
          </p:nvPr>
        </p:nvSpPr>
        <p:spPr>
          <a:xfrm>
            <a:off x="1251677" y="487018"/>
            <a:ext cx="10178322" cy="3593591"/>
          </a:xfrm>
        </p:spPr>
        <p:txBody>
          <a:bodyPr>
            <a:normAutofit/>
          </a:bodyPr>
          <a:lstStyle/>
          <a:p>
            <a:pPr marL="0" indent="0">
              <a:buNone/>
            </a:pPr>
            <a:r>
              <a:rPr lang="en-GB" b="1" dirty="0"/>
              <a:t>Protect wildlife habitats. </a:t>
            </a:r>
            <a:r>
              <a:rPr lang="en-GB" dirty="0"/>
              <a:t>Habitat loss is one of the biggest causes of extinction. Do your bit to preserve wildlife habitats. Volunteer to maintain a local nature reserve, campaign against deforestation or create a space for nature in your garden.</a:t>
            </a:r>
          </a:p>
          <a:p>
            <a:pPr marL="0" indent="0">
              <a:buNone/>
            </a:pPr>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C3EEF2C1-4D0B-E249-9240-549FE7766FAE}"/>
              </a:ext>
            </a:extLst>
          </p:cNvPr>
          <p:cNvPicPr>
            <a:picLocks noChangeAspect="1"/>
          </p:cNvPicPr>
          <p:nvPr/>
        </p:nvPicPr>
        <p:blipFill>
          <a:blip r:embed="rId2"/>
          <a:stretch>
            <a:fillRect/>
          </a:stretch>
        </p:blipFill>
        <p:spPr>
          <a:xfrm>
            <a:off x="2644347" y="1953600"/>
            <a:ext cx="6425512" cy="4658497"/>
          </a:xfrm>
          <a:prstGeom prst="rect">
            <a:avLst/>
          </a:prstGeom>
        </p:spPr>
      </p:pic>
    </p:spTree>
    <p:extLst>
      <p:ext uri="{BB962C8B-B14F-4D97-AF65-F5344CB8AC3E}">
        <p14:creationId xmlns:p14="http://schemas.microsoft.com/office/powerpoint/2010/main" val="2141690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3059B-8F39-0E42-B74F-B6A2EAC1731E}"/>
              </a:ext>
            </a:extLst>
          </p:cNvPr>
          <p:cNvSpPr>
            <a:spLocks noGrp="1"/>
          </p:cNvSpPr>
          <p:nvPr>
            <p:ph idx="1"/>
          </p:nvPr>
        </p:nvSpPr>
        <p:spPr>
          <a:xfrm>
            <a:off x="814860" y="598102"/>
            <a:ext cx="10178322" cy="3593591"/>
          </a:xfrm>
        </p:spPr>
        <p:txBody>
          <a:bodyPr>
            <a:normAutofit/>
          </a:bodyPr>
          <a:lstStyle/>
          <a:p>
            <a:pPr marL="0" indent="0" algn="ctr">
              <a:buNone/>
            </a:pPr>
            <a:r>
              <a:rPr lang="en-GB" sz="3200" b="1" dirty="0"/>
              <a:t>Recycle!</a:t>
            </a:r>
            <a:endParaRPr lang="en-US" sz="3200" dirty="0"/>
          </a:p>
        </p:txBody>
      </p:sp>
      <p:pic>
        <p:nvPicPr>
          <p:cNvPr id="5" name="Picture 4" descr="A picture containing person, grass, outdoor, child&#10;&#10;Description automatically generated">
            <a:extLst>
              <a:ext uri="{FF2B5EF4-FFF2-40B4-BE49-F238E27FC236}">
                <a16:creationId xmlns:a16="http://schemas.microsoft.com/office/drawing/2014/main" id="{5C901C85-6CE2-DA4D-8A62-3465F2AB9404}"/>
              </a:ext>
            </a:extLst>
          </p:cNvPr>
          <p:cNvPicPr>
            <a:picLocks noChangeAspect="1"/>
          </p:cNvPicPr>
          <p:nvPr/>
        </p:nvPicPr>
        <p:blipFill>
          <a:blip r:embed="rId2"/>
          <a:stretch>
            <a:fillRect/>
          </a:stretch>
        </p:blipFill>
        <p:spPr>
          <a:xfrm>
            <a:off x="2442070" y="2058507"/>
            <a:ext cx="6923903" cy="3894695"/>
          </a:xfrm>
          <a:prstGeom prst="rect">
            <a:avLst/>
          </a:prstGeom>
        </p:spPr>
      </p:pic>
    </p:spTree>
    <p:extLst>
      <p:ext uri="{BB962C8B-B14F-4D97-AF65-F5344CB8AC3E}">
        <p14:creationId xmlns:p14="http://schemas.microsoft.com/office/powerpoint/2010/main" val="308663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E32F8-A8DA-A64F-A00C-8C72F8A1FC9E}"/>
              </a:ext>
            </a:extLst>
          </p:cNvPr>
          <p:cNvSpPr>
            <a:spLocks noGrp="1"/>
          </p:cNvSpPr>
          <p:nvPr>
            <p:ph idx="1"/>
          </p:nvPr>
        </p:nvSpPr>
        <p:spPr>
          <a:xfrm>
            <a:off x="1325818" y="1322172"/>
            <a:ext cx="10178322" cy="5657171"/>
          </a:xfrm>
        </p:spPr>
        <p:txBody>
          <a:bodyPr>
            <a:normAutofit/>
          </a:bodyPr>
          <a:lstStyle/>
          <a:p>
            <a:pPr marL="0" indent="0">
              <a:buNone/>
            </a:pPr>
            <a:r>
              <a:rPr lang="en-GB" sz="2800" dirty="0"/>
              <a:t>1.  </a:t>
            </a:r>
            <a:r>
              <a:rPr lang="en-GB" sz="2800" u="sng" dirty="0"/>
              <a:t>Overhunting</a:t>
            </a:r>
            <a:r>
              <a:rPr lang="en-GB" sz="2800" dirty="0"/>
              <a:t> - This has been the fate of most large animals, slow animals and tasty animals when humans have migrated to a previously uninhabited area. </a:t>
            </a:r>
          </a:p>
          <a:p>
            <a:pPr marL="0" indent="0">
              <a:buNone/>
            </a:pPr>
            <a:r>
              <a:rPr lang="en-GB" sz="2800" dirty="0"/>
              <a:t>In so many parts of the world, humans have hunted certain animals to extinction or almost extinction.  The predator animals that feed on these now extinct animals have also suffered, not only because they might also have been hunted, but because they no longer have a source of food.</a:t>
            </a:r>
            <a:endParaRPr lang="en-US" sz="2800" dirty="0"/>
          </a:p>
        </p:txBody>
      </p:sp>
    </p:spTree>
    <p:extLst>
      <p:ext uri="{BB962C8B-B14F-4D97-AF65-F5344CB8AC3E}">
        <p14:creationId xmlns:p14="http://schemas.microsoft.com/office/powerpoint/2010/main" val="1306993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18AEE-0163-2142-998B-07FF40E79F80}"/>
              </a:ext>
            </a:extLst>
          </p:cNvPr>
          <p:cNvSpPr>
            <a:spLocks noGrp="1"/>
          </p:cNvSpPr>
          <p:nvPr>
            <p:ph idx="1"/>
          </p:nvPr>
        </p:nvSpPr>
        <p:spPr>
          <a:xfrm>
            <a:off x="1132407" y="298176"/>
            <a:ext cx="10178322" cy="3593591"/>
          </a:xfrm>
        </p:spPr>
        <p:txBody>
          <a:bodyPr>
            <a:normAutofit/>
          </a:bodyPr>
          <a:lstStyle/>
          <a:p>
            <a:pPr marL="0" indent="0">
              <a:buNone/>
            </a:pPr>
            <a:r>
              <a:rPr lang="en-GB" sz="2400" b="1" dirty="0"/>
              <a:t>Make certain that your home is not a hazard to wildlife.</a:t>
            </a:r>
            <a:r>
              <a:rPr lang="en-GB" sz="2400" dirty="0"/>
              <a:t> The first thing you can do is to secure all of your trash so that animals can’t get to it. </a:t>
            </a:r>
            <a:endParaRPr lang="en-US" sz="2400" dirty="0"/>
          </a:p>
        </p:txBody>
      </p:sp>
      <p:pic>
        <p:nvPicPr>
          <p:cNvPr id="5" name="Picture 4" descr="A bear that is sitting in the grass&#10;&#10;Description automatically generated">
            <a:extLst>
              <a:ext uri="{FF2B5EF4-FFF2-40B4-BE49-F238E27FC236}">
                <a16:creationId xmlns:a16="http://schemas.microsoft.com/office/drawing/2014/main" id="{790B1688-1743-E341-8EC5-1CA9341C4A5F}"/>
              </a:ext>
            </a:extLst>
          </p:cNvPr>
          <p:cNvPicPr>
            <a:picLocks noChangeAspect="1"/>
          </p:cNvPicPr>
          <p:nvPr/>
        </p:nvPicPr>
        <p:blipFill>
          <a:blip r:embed="rId2"/>
          <a:stretch>
            <a:fillRect/>
          </a:stretch>
        </p:blipFill>
        <p:spPr>
          <a:xfrm>
            <a:off x="2432937" y="1702601"/>
            <a:ext cx="7184191" cy="4592896"/>
          </a:xfrm>
          <a:prstGeom prst="rect">
            <a:avLst/>
          </a:prstGeom>
        </p:spPr>
      </p:pic>
    </p:spTree>
    <p:extLst>
      <p:ext uri="{BB962C8B-B14F-4D97-AF65-F5344CB8AC3E}">
        <p14:creationId xmlns:p14="http://schemas.microsoft.com/office/powerpoint/2010/main" val="2238597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93CC7-3ACD-9242-B2B7-C310BB8035D5}"/>
              </a:ext>
            </a:extLst>
          </p:cNvPr>
          <p:cNvSpPr>
            <a:spLocks noGrp="1"/>
          </p:cNvSpPr>
          <p:nvPr>
            <p:ph idx="1"/>
          </p:nvPr>
        </p:nvSpPr>
        <p:spPr>
          <a:xfrm>
            <a:off x="1326088" y="319665"/>
            <a:ext cx="10178322" cy="3593591"/>
          </a:xfrm>
        </p:spPr>
        <p:txBody>
          <a:bodyPr/>
          <a:lstStyle/>
          <a:p>
            <a:pPr marL="0" indent="0">
              <a:buNone/>
            </a:pPr>
            <a:r>
              <a:rPr lang="en-GB" b="1" dirty="0"/>
              <a:t>Watch the road and drive carefully.</a:t>
            </a:r>
            <a:r>
              <a:rPr lang="en-GB" dirty="0"/>
              <a:t> Particularly if you live or commute in a rural area, roads are one of the biggest hazards that animals face. </a:t>
            </a:r>
            <a:endParaRPr lang="en-US" dirty="0"/>
          </a:p>
        </p:txBody>
      </p:sp>
      <p:pic>
        <p:nvPicPr>
          <p:cNvPr id="5" name="Picture 4" descr="A side view mirror of a car&#10;&#10;Description automatically generated">
            <a:extLst>
              <a:ext uri="{FF2B5EF4-FFF2-40B4-BE49-F238E27FC236}">
                <a16:creationId xmlns:a16="http://schemas.microsoft.com/office/drawing/2014/main" id="{03D72916-5935-5E4E-8402-5A1028F1D8DB}"/>
              </a:ext>
            </a:extLst>
          </p:cNvPr>
          <p:cNvPicPr>
            <a:picLocks noChangeAspect="1"/>
          </p:cNvPicPr>
          <p:nvPr/>
        </p:nvPicPr>
        <p:blipFill>
          <a:blip r:embed="rId2"/>
          <a:stretch>
            <a:fillRect/>
          </a:stretch>
        </p:blipFill>
        <p:spPr>
          <a:xfrm>
            <a:off x="4138582" y="1268940"/>
            <a:ext cx="3914835" cy="5288631"/>
          </a:xfrm>
          <a:prstGeom prst="rect">
            <a:avLst/>
          </a:prstGeom>
        </p:spPr>
      </p:pic>
    </p:spTree>
    <p:extLst>
      <p:ext uri="{BB962C8B-B14F-4D97-AF65-F5344CB8AC3E}">
        <p14:creationId xmlns:p14="http://schemas.microsoft.com/office/powerpoint/2010/main" val="2019999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80306-9CA8-DC4D-8256-2FC9E03C1D27}"/>
              </a:ext>
            </a:extLst>
          </p:cNvPr>
          <p:cNvSpPr>
            <a:spLocks noGrp="1"/>
          </p:cNvSpPr>
          <p:nvPr>
            <p:ph idx="1"/>
          </p:nvPr>
        </p:nvSpPr>
        <p:spPr>
          <a:xfrm>
            <a:off x="1211922" y="377688"/>
            <a:ext cx="10178322" cy="3593591"/>
          </a:xfrm>
        </p:spPr>
        <p:txBody>
          <a:bodyPr/>
          <a:lstStyle/>
          <a:p>
            <a:pPr marL="0" indent="0">
              <a:buNone/>
            </a:pPr>
            <a:r>
              <a:rPr lang="en-GB" b="1" dirty="0"/>
              <a:t>Turn off the lights.</a:t>
            </a:r>
            <a:r>
              <a:rPr lang="en-GB" dirty="0"/>
              <a:t> The more energy that is used, the more pollutants that are put into the environment. By limiting your energy consumption, </a:t>
            </a:r>
            <a:r>
              <a:rPr lang="en-GB" dirty="0">
                <a:solidFill>
                  <a:schemeClr val="tx1"/>
                </a:solidFill>
              </a:rPr>
              <a:t>you </a:t>
            </a:r>
            <a:r>
              <a:rPr lang="en-GB" dirty="0"/>
              <a:t>are limiting the amount of pollutants being put into the environment by power plants. It might seem as though one person can’t make a difference, but the more people that do this, the bigger impact it will have.</a:t>
            </a:r>
            <a:endParaRPr lang="en-US" dirty="0"/>
          </a:p>
        </p:txBody>
      </p:sp>
      <p:pic>
        <p:nvPicPr>
          <p:cNvPr id="5" name="Picture 4" descr="A view of a city at night&#10;&#10;Description automatically generated">
            <a:extLst>
              <a:ext uri="{FF2B5EF4-FFF2-40B4-BE49-F238E27FC236}">
                <a16:creationId xmlns:a16="http://schemas.microsoft.com/office/drawing/2014/main" id="{55304D95-DC94-B34C-A179-7D4E1DBB1839}"/>
              </a:ext>
            </a:extLst>
          </p:cNvPr>
          <p:cNvPicPr>
            <a:picLocks noChangeAspect="1"/>
          </p:cNvPicPr>
          <p:nvPr/>
        </p:nvPicPr>
        <p:blipFill>
          <a:blip r:embed="rId2"/>
          <a:stretch>
            <a:fillRect/>
          </a:stretch>
        </p:blipFill>
        <p:spPr>
          <a:xfrm>
            <a:off x="3907045" y="1946189"/>
            <a:ext cx="3624525" cy="4831492"/>
          </a:xfrm>
          <a:prstGeom prst="rect">
            <a:avLst/>
          </a:prstGeom>
        </p:spPr>
      </p:pic>
    </p:spTree>
    <p:extLst>
      <p:ext uri="{BB962C8B-B14F-4D97-AF65-F5344CB8AC3E}">
        <p14:creationId xmlns:p14="http://schemas.microsoft.com/office/powerpoint/2010/main" val="2749850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28B74B-4669-D146-970B-DFB92DDE72E6}"/>
              </a:ext>
            </a:extLst>
          </p:cNvPr>
          <p:cNvSpPr>
            <a:spLocks noGrp="1"/>
          </p:cNvSpPr>
          <p:nvPr>
            <p:ph idx="1"/>
          </p:nvPr>
        </p:nvSpPr>
        <p:spPr>
          <a:xfrm>
            <a:off x="1129553" y="97626"/>
            <a:ext cx="11806517" cy="3593591"/>
          </a:xfrm>
        </p:spPr>
        <p:txBody>
          <a:bodyPr/>
          <a:lstStyle/>
          <a:p>
            <a:pPr marL="0" indent="0">
              <a:buNone/>
            </a:pPr>
            <a:r>
              <a:rPr lang="en-GB" sz="3600" dirty="0"/>
              <a:t>Make a poster or booklet encouraging people to save endangered animals. Show it to someone</a:t>
            </a:r>
            <a:r>
              <a:rPr lang="en-GB" sz="4000" dirty="0"/>
              <a:t>.</a:t>
            </a:r>
          </a:p>
          <a:p>
            <a:endParaRPr lang="en-US" dirty="0"/>
          </a:p>
        </p:txBody>
      </p:sp>
      <p:pic>
        <p:nvPicPr>
          <p:cNvPr id="5" name="Picture 4" descr="A picture containing photo, covered, many, colorful&#10;&#10;Description automatically generated">
            <a:extLst>
              <a:ext uri="{FF2B5EF4-FFF2-40B4-BE49-F238E27FC236}">
                <a16:creationId xmlns:a16="http://schemas.microsoft.com/office/drawing/2014/main" id="{EE91193C-D4CD-2E4C-854B-EF1CB85C02B7}"/>
              </a:ext>
            </a:extLst>
          </p:cNvPr>
          <p:cNvPicPr>
            <a:picLocks noChangeAspect="1"/>
          </p:cNvPicPr>
          <p:nvPr/>
        </p:nvPicPr>
        <p:blipFill>
          <a:blip r:embed="rId2"/>
          <a:stretch>
            <a:fillRect/>
          </a:stretch>
        </p:blipFill>
        <p:spPr>
          <a:xfrm>
            <a:off x="2696900" y="1447576"/>
            <a:ext cx="6525741" cy="5167356"/>
          </a:xfrm>
          <a:prstGeom prst="rect">
            <a:avLst/>
          </a:prstGeom>
        </p:spPr>
      </p:pic>
    </p:spTree>
    <p:extLst>
      <p:ext uri="{BB962C8B-B14F-4D97-AF65-F5344CB8AC3E}">
        <p14:creationId xmlns:p14="http://schemas.microsoft.com/office/powerpoint/2010/main" val="24953557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AAE5-0992-3348-BBF8-B339D83977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0C7024-4CF2-CA45-B9CB-0F44E01319EF}"/>
              </a:ext>
            </a:extLst>
          </p:cNvPr>
          <p:cNvSpPr>
            <a:spLocks noGrp="1"/>
          </p:cNvSpPr>
          <p:nvPr>
            <p:ph idx="1"/>
          </p:nvPr>
        </p:nvSpPr>
        <p:spPr/>
        <p:txBody>
          <a:bodyPr/>
          <a:lstStyle/>
          <a:p>
            <a:r>
              <a:rPr lang="en-GB" dirty="0"/>
              <a:t>Memorize Proverbs 12:10 NKJV.</a:t>
            </a:r>
          </a:p>
          <a:p>
            <a:endParaRPr lang="en-GB" dirty="0"/>
          </a:p>
          <a:p>
            <a:pPr marL="0" indent="0">
              <a:buNone/>
            </a:pPr>
            <a:r>
              <a:rPr lang="en-GB" dirty="0"/>
              <a:t>"A righteous man regards the life of his animal, But the tender mercies of the wicked are cruel. He who tills his land will be satisfied with bread, But he who follows frivolity is devoid of understanding. The wicked covet the catch of evil men, But the root of the righteous yields fruit."</a:t>
            </a:r>
          </a:p>
          <a:p>
            <a:endParaRPr lang="en-US" dirty="0"/>
          </a:p>
        </p:txBody>
      </p:sp>
    </p:spTree>
    <p:extLst>
      <p:ext uri="{BB962C8B-B14F-4D97-AF65-F5344CB8AC3E}">
        <p14:creationId xmlns:p14="http://schemas.microsoft.com/office/powerpoint/2010/main" val="4283016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F0752031-9E73-4645-803C-72E71F82E42A}"/>
              </a:ext>
            </a:extLst>
          </p:cNvPr>
          <p:cNvPicPr>
            <a:picLocks noGrp="1" noChangeAspect="1"/>
          </p:cNvPicPr>
          <p:nvPr>
            <p:ph idx="1"/>
          </p:nvPr>
        </p:nvPicPr>
        <p:blipFill>
          <a:blip r:embed="rId2"/>
          <a:stretch>
            <a:fillRect/>
          </a:stretch>
        </p:blipFill>
        <p:spPr>
          <a:xfrm>
            <a:off x="3666095" y="760798"/>
            <a:ext cx="5336403" cy="5336403"/>
          </a:xfrm>
        </p:spPr>
      </p:pic>
    </p:spTree>
    <p:extLst>
      <p:ext uri="{BB962C8B-B14F-4D97-AF65-F5344CB8AC3E}">
        <p14:creationId xmlns:p14="http://schemas.microsoft.com/office/powerpoint/2010/main" val="65571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EB4D7-1FF4-6F40-BB0D-2325A3D0C086}"/>
              </a:ext>
            </a:extLst>
          </p:cNvPr>
          <p:cNvSpPr>
            <a:spLocks noGrp="1"/>
          </p:cNvSpPr>
          <p:nvPr>
            <p:ph idx="1"/>
          </p:nvPr>
        </p:nvSpPr>
        <p:spPr>
          <a:xfrm>
            <a:off x="1261618" y="437323"/>
            <a:ext cx="10178322" cy="3593591"/>
          </a:xfrm>
        </p:spPr>
        <p:txBody>
          <a:bodyPr/>
          <a:lstStyle/>
          <a:p>
            <a:pPr marL="0" indent="0">
              <a:buNone/>
            </a:pPr>
            <a:r>
              <a:rPr lang="en-GB" sz="2800" dirty="0"/>
              <a:t>Whose actions lead to this?</a:t>
            </a:r>
            <a:endParaRPr lang="en-US" sz="2800" dirty="0"/>
          </a:p>
          <a:p>
            <a:pPr marL="0" indent="0">
              <a:buNone/>
            </a:pPr>
            <a:r>
              <a:rPr lang="en-US" sz="2800" dirty="0"/>
              <a:t>a. Human</a:t>
            </a:r>
          </a:p>
          <a:p>
            <a:pPr marL="0" indent="0">
              <a:buNone/>
            </a:pPr>
            <a:r>
              <a:rPr lang="en-US" sz="2800" dirty="0"/>
              <a:t>b. Nature</a:t>
            </a:r>
          </a:p>
          <a:p>
            <a:pPr marL="0" indent="0">
              <a:buNone/>
            </a:pPr>
            <a:endParaRPr lang="en-US" sz="2400" dirty="0"/>
          </a:p>
          <a:p>
            <a:pPr marL="0" indent="0">
              <a:buNone/>
            </a:pPr>
            <a:endParaRPr lang="en-US" sz="2400"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BA23FFF1-6A27-BF41-9991-45FC7AAA1312}"/>
              </a:ext>
            </a:extLst>
          </p:cNvPr>
          <p:cNvPicPr>
            <a:picLocks noChangeAspect="1"/>
          </p:cNvPicPr>
          <p:nvPr/>
        </p:nvPicPr>
        <p:blipFill>
          <a:blip r:embed="rId2"/>
          <a:stretch>
            <a:fillRect/>
          </a:stretch>
        </p:blipFill>
        <p:spPr>
          <a:xfrm>
            <a:off x="4125097" y="1880838"/>
            <a:ext cx="4300151" cy="4300151"/>
          </a:xfrm>
          <a:prstGeom prst="rect">
            <a:avLst/>
          </a:prstGeom>
        </p:spPr>
      </p:pic>
    </p:spTree>
    <p:extLst>
      <p:ext uri="{BB962C8B-B14F-4D97-AF65-F5344CB8AC3E}">
        <p14:creationId xmlns:p14="http://schemas.microsoft.com/office/powerpoint/2010/main" val="347581930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3691</TotalTime>
  <Words>2097</Words>
  <Application>Microsoft Office PowerPoint</Application>
  <PresentationFormat>Widescreen</PresentationFormat>
  <Paragraphs>221</Paragraphs>
  <Slides>74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Comic Sans MS</vt:lpstr>
      <vt:lpstr>Gill Sans MT</vt:lpstr>
      <vt:lpstr>Impact</vt:lpstr>
      <vt:lpstr>Badge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Natalie Davison</cp:lastModifiedBy>
  <cp:revision>31</cp:revision>
  <dcterms:created xsi:type="dcterms:W3CDTF">2020-07-07T09:20:16Z</dcterms:created>
  <dcterms:modified xsi:type="dcterms:W3CDTF">2021-07-21T16:47:52Z</dcterms:modified>
</cp:coreProperties>
</file>